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31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1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74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94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27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777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62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553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13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6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1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0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70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9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89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2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0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3" y="2537138"/>
            <a:ext cx="11088710" cy="377351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Pathogenesis of a disease can be explained in terms of time. An </a:t>
            </a:r>
            <a:r>
              <a:rPr lang="en-US" sz="2800" b="1" dirty="0"/>
              <a:t>acute </a:t>
            </a:r>
            <a:r>
              <a:rPr lang="en-US" sz="2800" dirty="0"/>
              <a:t>condition is short term and usually has a sudden onset.</a:t>
            </a:r>
          </a:p>
          <a:p>
            <a:endParaRPr lang="en-US" sz="2800" dirty="0"/>
          </a:p>
          <a:p>
            <a:r>
              <a:rPr lang="en-US" sz="2800" dirty="0"/>
              <a:t> If the disease lasts for an extended period of time, or the healing process is progressing slowly, it is considered a </a:t>
            </a:r>
            <a:r>
              <a:rPr lang="en-US" sz="2800" b="1" dirty="0"/>
              <a:t>chronic </a:t>
            </a:r>
            <a:r>
              <a:rPr lang="en-US" sz="2800" dirty="0"/>
              <a:t>condition.</a:t>
            </a:r>
          </a:p>
        </p:txBody>
      </p:sp>
    </p:spTree>
    <p:extLst>
      <p:ext uri="{BB962C8B-B14F-4D97-AF65-F5344CB8AC3E}">
        <p14:creationId xmlns:p14="http://schemas.microsoft.com/office/powerpoint/2010/main" val="1008322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958" y="2493035"/>
            <a:ext cx="11171208" cy="3847380"/>
          </a:xfrm>
        </p:spPr>
        <p:txBody>
          <a:bodyPr>
            <a:noAutofit/>
          </a:bodyPr>
          <a:lstStyle/>
          <a:p>
            <a:r>
              <a:rPr lang="en-US" sz="2500" dirty="0"/>
              <a:t>Genetics cannot be changed, but awareness of heredity risk factors might encourage the individual to change lifestyle behaviors to help reduce the risk of disease.</a:t>
            </a:r>
          </a:p>
          <a:p>
            <a:r>
              <a:rPr lang="en-US" sz="2500" dirty="0"/>
              <a:t>Ex: Coronary Heart disease, (plaque buildup in arteries) has a high cause of death in the U.S. This can be controlled if the individual keeps a healthy diet, doesn’t smoke, and exercises routinely. </a:t>
            </a:r>
          </a:p>
          <a:p>
            <a:r>
              <a:rPr lang="en-US" sz="2500" dirty="0"/>
              <a:t>Ex: Breast cancer/cervical cancer can be caught early if patient screens their breast routinely every year, get their yearly checkups and conducts breast self-exams. </a:t>
            </a:r>
          </a:p>
          <a:p>
            <a:r>
              <a:rPr lang="en-US" sz="2500" dirty="0"/>
              <a:t>These behaviors can decrease the overall risk of probable diseases.</a:t>
            </a:r>
          </a:p>
        </p:txBody>
      </p:sp>
    </p:spTree>
    <p:extLst>
      <p:ext uri="{BB962C8B-B14F-4D97-AF65-F5344CB8AC3E}">
        <p14:creationId xmlns:p14="http://schemas.microsoft.com/office/powerpoint/2010/main" val="186835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acute and chronic disease/disorders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95398" y="2616981"/>
          <a:ext cx="9601200" cy="3602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853">
                <a:tc>
                  <a:txBody>
                    <a:bodyPr/>
                    <a:lstStyle/>
                    <a:p>
                      <a:r>
                        <a:rPr lang="en-US" sz="2400" dirty="0"/>
                        <a:t>Acute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Chronic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853">
                <a:tc>
                  <a:txBody>
                    <a:bodyPr/>
                    <a:lstStyle/>
                    <a:p>
                      <a:r>
                        <a:rPr lang="en-US" sz="2800" dirty="0"/>
                        <a:t>Upper</a:t>
                      </a:r>
                      <a:r>
                        <a:rPr lang="en-US" sz="2800" baseline="0" dirty="0"/>
                        <a:t> respiratory infections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Arthritis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853">
                <a:tc>
                  <a:txBody>
                    <a:bodyPr/>
                    <a:lstStyle/>
                    <a:p>
                      <a:r>
                        <a:rPr lang="en-US" sz="2800" dirty="0"/>
                        <a:t>Lacerations</a:t>
                      </a:r>
                      <a:r>
                        <a:rPr lang="en-US" sz="2800" baseline="0" dirty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Hypertension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853">
                <a:tc>
                  <a:txBody>
                    <a:bodyPr/>
                    <a:lstStyle/>
                    <a:p>
                      <a:r>
                        <a:rPr lang="en-US" sz="2800" dirty="0"/>
                        <a:t>Middle ear infections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Diabetes mellitus </a:t>
                      </a:r>
                      <a:r>
                        <a:rPr lang="en-US" sz="1800" dirty="0"/>
                        <a:t>(High glucose – type 1)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853">
                <a:tc>
                  <a:txBody>
                    <a:bodyPr/>
                    <a:lstStyle/>
                    <a:p>
                      <a:r>
                        <a:rPr lang="en-US" sz="2800" dirty="0"/>
                        <a:t>Gastroenteritis </a:t>
                      </a:r>
                      <a:r>
                        <a:rPr lang="en-US" sz="1800" dirty="0"/>
                        <a:t>(Stomach flu)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Low back 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853">
                <a:tc>
                  <a:txBody>
                    <a:bodyPr/>
                    <a:lstStyle/>
                    <a:p>
                      <a:r>
                        <a:rPr lang="en-US" sz="2800" dirty="0"/>
                        <a:t>Pneumonia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Heart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853">
                <a:tc>
                  <a:txBody>
                    <a:bodyPr/>
                    <a:lstStyle/>
                    <a:p>
                      <a:r>
                        <a:rPr lang="en-US" sz="2800" dirty="0"/>
                        <a:t>Fractures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Asthma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51573" y="3728622"/>
            <a:ext cx="2547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(Deep cut or tear of skin)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11845" y="3717979"/>
            <a:ext cx="2684753" cy="37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(High blood pressure)</a:t>
            </a:r>
          </a:p>
        </p:txBody>
      </p:sp>
    </p:spTree>
    <p:extLst>
      <p:ext uri="{BB962C8B-B14F-4D97-AF65-F5344CB8AC3E}">
        <p14:creationId xmlns:p14="http://schemas.microsoft.com/office/powerpoint/2010/main" val="397506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3" y="2459865"/>
            <a:ext cx="11101588" cy="3863661"/>
          </a:xfrm>
        </p:spPr>
        <p:txBody>
          <a:bodyPr/>
          <a:lstStyle/>
          <a:p>
            <a:r>
              <a:rPr lang="en-US" sz="2800" dirty="0"/>
              <a:t>The etiology of the disease is the study of cause. </a:t>
            </a:r>
          </a:p>
          <a:p>
            <a:r>
              <a:rPr lang="en-US" sz="2800" dirty="0"/>
              <a:t>Ex: if the cause of the disease is unknown, you would say “of unknown etiology” or “idiopathic”.</a:t>
            </a:r>
          </a:p>
          <a:p>
            <a:r>
              <a:rPr lang="en-US" sz="2800" dirty="0"/>
              <a:t>The cause or etiology of pneumonia can be a virus or a bacterium, while the etiology of athletes foot is a fungus named </a:t>
            </a:r>
            <a:r>
              <a:rPr lang="en-US" sz="2800" i="1" dirty="0" err="1"/>
              <a:t>tinea</a:t>
            </a:r>
            <a:r>
              <a:rPr lang="en-US" sz="2800" i="1" dirty="0"/>
              <a:t> </a:t>
            </a:r>
            <a:r>
              <a:rPr lang="en-US" sz="2800" i="1" dirty="0" err="1"/>
              <a:t>pedis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9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781" y="2512618"/>
            <a:ext cx="11114467" cy="3863661"/>
          </a:xfrm>
        </p:spPr>
        <p:txBody>
          <a:bodyPr>
            <a:normAutofit/>
          </a:bodyPr>
          <a:lstStyle/>
          <a:p>
            <a:r>
              <a:rPr lang="en-US" sz="2800" dirty="0"/>
              <a:t>Iatrogenic (</a:t>
            </a:r>
            <a:r>
              <a:rPr lang="en-US" sz="2800" dirty="0" err="1"/>
              <a:t>iatro</a:t>
            </a:r>
            <a:r>
              <a:rPr lang="en-US" sz="2800" dirty="0"/>
              <a:t>=medicine, physician, genic= arising from) means that the problem arose from a prescribed treatment. Ex: patient developing anemia from undergoing chemotherapy for cancer.</a:t>
            </a:r>
          </a:p>
          <a:p>
            <a:r>
              <a:rPr lang="en-US" sz="2800" dirty="0"/>
              <a:t>Nosocomial is a closely related term that implies that the disease was acquired from a hospital environment. Ex: A postoperative patient developing an incisional infection, that could have been avoided by good hygiene and hand washing.</a:t>
            </a:r>
          </a:p>
        </p:txBody>
      </p:sp>
    </p:spTree>
    <p:extLst>
      <p:ext uri="{BB962C8B-B14F-4D97-AF65-F5344CB8AC3E}">
        <p14:creationId xmlns:p14="http://schemas.microsoft.com/office/powerpoint/2010/main" val="360687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Predisposing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2498501"/>
            <a:ext cx="11127346" cy="3812147"/>
          </a:xfrm>
        </p:spPr>
        <p:txBody>
          <a:bodyPr>
            <a:normAutofit/>
          </a:bodyPr>
          <a:lstStyle/>
          <a:p>
            <a:r>
              <a:rPr lang="en-US" sz="2800" dirty="0"/>
              <a:t>Also known as Risk factors, make a person more susceptible to disease. Predisposing factors are not the cause of the disease, and people with predisposing factors don’t always develop the disease.</a:t>
            </a:r>
          </a:p>
          <a:p>
            <a:r>
              <a:rPr lang="en-US" sz="2800" dirty="0"/>
              <a:t>These factors include age, sex, environment, lifestyle, and heredity. Some of these can be controllable, like lifestyle, while other cannot, such as age.</a:t>
            </a:r>
          </a:p>
        </p:txBody>
      </p:sp>
    </p:spTree>
    <p:extLst>
      <p:ext uri="{BB962C8B-B14F-4D97-AF65-F5344CB8AC3E}">
        <p14:creationId xmlns:p14="http://schemas.microsoft.com/office/powerpoint/2010/main" val="409805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66573"/>
            <a:ext cx="11148060" cy="3863340"/>
          </a:xfrm>
        </p:spPr>
        <p:txBody>
          <a:bodyPr>
            <a:normAutofit/>
          </a:bodyPr>
          <a:lstStyle/>
          <a:p>
            <a:r>
              <a:rPr lang="en-US" sz="2800" dirty="0"/>
              <a:t>Newborns are at risk of disease because their immune systems are not fully developed, while Older people are also at risk because their immune system is degrading or wearing out.</a:t>
            </a:r>
          </a:p>
          <a:p>
            <a:r>
              <a:rPr lang="en-US" sz="2800" dirty="0"/>
              <a:t>Girls on their early teens and women over the age of 30 are at high risk for a difficult or problem pregnancy. </a:t>
            </a:r>
          </a:p>
          <a:p>
            <a:r>
              <a:rPr lang="en-US" sz="2800" dirty="0"/>
              <a:t>The older we become, the higher the risk for disease such as cancer, heart disease, stroke, senile dementia, and Alzheimer's. </a:t>
            </a:r>
          </a:p>
        </p:txBody>
      </p:sp>
    </p:spTree>
    <p:extLst>
      <p:ext uri="{BB962C8B-B14F-4D97-AF65-F5344CB8AC3E}">
        <p14:creationId xmlns:p14="http://schemas.microsoft.com/office/powerpoint/2010/main" val="68518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" y="2506980"/>
            <a:ext cx="11193780" cy="3779520"/>
          </a:xfrm>
        </p:spPr>
        <p:txBody>
          <a:bodyPr>
            <a:normAutofit/>
          </a:bodyPr>
          <a:lstStyle/>
          <a:p>
            <a:r>
              <a:rPr lang="en-US" sz="2800" dirty="0"/>
              <a:t>Some diseases are more prevalent (occurring more often) in one gender than the other.</a:t>
            </a:r>
          </a:p>
          <a:p>
            <a:r>
              <a:rPr lang="en-US" sz="2800" dirty="0"/>
              <a:t>Men are more at risk for diseases such as lung cancer, gout, and Parkinsonism. </a:t>
            </a:r>
          </a:p>
          <a:p>
            <a:r>
              <a:rPr lang="en-US" sz="2800" dirty="0"/>
              <a:t>Other disorders or diseases occur more often in women including osteoporosis, rheumatoid arthritis, and breast cancer.</a:t>
            </a:r>
          </a:p>
        </p:txBody>
      </p:sp>
    </p:spTree>
    <p:extLst>
      <p:ext uri="{BB962C8B-B14F-4D97-AF65-F5344CB8AC3E}">
        <p14:creationId xmlns:p14="http://schemas.microsoft.com/office/powerpoint/2010/main" val="198177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706" y="2475781"/>
            <a:ext cx="11162581" cy="3856008"/>
          </a:xfrm>
        </p:spPr>
        <p:txBody>
          <a:bodyPr>
            <a:normAutofit/>
          </a:bodyPr>
          <a:lstStyle/>
          <a:p>
            <a:r>
              <a:rPr lang="en-US" sz="2800" dirty="0"/>
              <a:t>Air and water pollution can lead to respiratory and gastrointestinal disease. Poor sanitation, excessive noise, and stress are also environmental factors. </a:t>
            </a:r>
          </a:p>
          <a:p>
            <a:r>
              <a:rPr lang="en-US" sz="2800" dirty="0"/>
              <a:t>Farmers and people living in remote, rural areas are also at risk of health issues due to unavailability to healthcare and exposure to things like dust, pesticides, and other pollutants. </a:t>
            </a:r>
          </a:p>
          <a:p>
            <a:r>
              <a:rPr lang="en-US" sz="2800" dirty="0"/>
              <a:t>Not having health care available can increase the risk for chronic illness.</a:t>
            </a:r>
          </a:p>
        </p:txBody>
      </p:sp>
    </p:spTree>
    <p:extLst>
      <p:ext uri="{BB962C8B-B14F-4D97-AF65-F5344CB8AC3E}">
        <p14:creationId xmlns:p14="http://schemas.microsoft.com/office/powerpoint/2010/main" val="237968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958" y="2476500"/>
            <a:ext cx="11162582" cy="3863915"/>
          </a:xfrm>
        </p:spPr>
        <p:txBody>
          <a:bodyPr>
            <a:normAutofit/>
          </a:bodyPr>
          <a:lstStyle/>
          <a:p>
            <a:r>
              <a:rPr lang="en-US" sz="2800" dirty="0"/>
              <a:t>Some lifestyle factors can be controlled, while other cannot. Some controllable factors are smoking, drinking alcohol, poor nutrition, lack of exercise, and stress.</a:t>
            </a:r>
          </a:p>
          <a:p>
            <a:r>
              <a:rPr lang="en-US" sz="2800" dirty="0"/>
              <a:t>Practicing health behaviors can help prevent contamination and disease. </a:t>
            </a:r>
          </a:p>
          <a:p>
            <a:r>
              <a:rPr lang="en-US" sz="2800" dirty="0"/>
              <a:t>The CDC (center for disease control and prevention) recommends practitioners to use standard precaution when caring for an individual that has a chance of being contaminated with blood or bodily fluids that can cause hepatitis, E. coli infections, or AIDS.</a:t>
            </a:r>
          </a:p>
        </p:txBody>
      </p:sp>
    </p:spTree>
    <p:extLst>
      <p:ext uri="{BB962C8B-B14F-4D97-AF65-F5344CB8AC3E}">
        <p14:creationId xmlns:p14="http://schemas.microsoft.com/office/powerpoint/2010/main" val="15365062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9432</TotalTime>
  <Words>720</Words>
  <Application>Microsoft Macintosh PowerPoint</Application>
  <PresentationFormat>Widescreen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Pathogenesis</vt:lpstr>
      <vt:lpstr>Examples of acute and chronic disease/disorders</vt:lpstr>
      <vt:lpstr>Etiology</vt:lpstr>
      <vt:lpstr>Etiology</vt:lpstr>
      <vt:lpstr>Predisposing Factors</vt:lpstr>
      <vt:lpstr>Age</vt:lpstr>
      <vt:lpstr>Sex</vt:lpstr>
      <vt:lpstr>Environment</vt:lpstr>
      <vt:lpstr>Lifestyle</vt:lpstr>
      <vt:lpstr>Heredity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Pathogenesis</dc:title>
  <dc:creator>yadira salazar</dc:creator>
  <cp:lastModifiedBy>Yadira A. Salazar</cp:lastModifiedBy>
  <cp:revision>1</cp:revision>
  <dcterms:created xsi:type="dcterms:W3CDTF">2017-09-19T21:10:36Z</dcterms:created>
  <dcterms:modified xsi:type="dcterms:W3CDTF">2018-09-12T14:27:07Z</dcterms:modified>
</cp:coreProperties>
</file>