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4/24/2017</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621660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0F4739-9812-4A9F-890D-2AD6BA5F6EE8}" type="datetimeFigureOut">
              <a:rPr lang="en-US" dirty="0"/>
              <a:t>4/24/2017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88355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8845AC5-A3F8-44AA-BA8F-596CDCC976D3}" type="datetimeFigureOut">
              <a:rPr lang="en-US" dirty="0"/>
              <a:t>4/24/2017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908797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873B183-A821-4095-A363-9EC968635539}" type="datetimeFigureOut">
              <a:rPr lang="en-US" dirty="0"/>
              <a:t>4/24/2017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1193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4D01B4-0AA5-45E6-B2E6-5FA4078AEBCF}" type="datetimeFigureOut">
              <a:rPr lang="en-US" dirty="0"/>
              <a:t>4/24/2017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824018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4/24/2017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11350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4/24/2017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417613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t>4/24/2017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930187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t>4/24/2017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2453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t>4/24/2017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31154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AA073D-A903-47F8-8D16-77642FB0DF1F}" type="datetimeFigureOut">
              <a:rPr lang="en-US" dirty="0"/>
              <a:t>4/24/2017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35848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t>4/24/2017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65425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t>4/24/2017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23370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t>4/24/2017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26554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4/24/2017</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66375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665CEB-0076-4E37-B880-BCEA9784DE0A}" type="datetimeFigureOut">
              <a:rPr lang="en-US" dirty="0"/>
              <a:t>4/24/2017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32163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149E5E-3896-4118-99A7-7B85668F1C5E}" type="datetimeFigureOut">
              <a:rPr lang="en-US" dirty="0"/>
              <a:t>4/24/2017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81045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4/24/2017</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738950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hyperlink" Target="https://www.youtube.com/watch?v=PNMP-GLWsoU" TargetMode="External"/><Relationship Id="rId4" Type="http://schemas.openxmlformats.org/officeDocument/2006/relationships/hyperlink" Target="https://www.youtube.com/watch?v=NSJwthP7c9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Autoimmune disorders</a:t>
            </a:r>
          </a:p>
        </p:txBody>
      </p:sp>
      <p:sp>
        <p:nvSpPr>
          <p:cNvPr id="3" name="Content Placeholder 2"/>
          <p:cNvSpPr>
            <a:spLocks noGrp="1"/>
          </p:cNvSpPr>
          <p:nvPr>
            <p:ph idx="1"/>
          </p:nvPr>
        </p:nvSpPr>
        <p:spPr>
          <a:xfrm>
            <a:off x="0" y="2240692"/>
            <a:ext cx="12192000" cy="4234781"/>
          </a:xfrm>
        </p:spPr>
        <p:txBody>
          <a:bodyPr>
            <a:noAutofit/>
          </a:bodyPr>
          <a:lstStyle/>
          <a:p>
            <a:r>
              <a:rPr lang="en-US" sz="2800" dirty="0"/>
              <a:t>Hypersensitivities win which the body fails to recognize its own antigens or self antigens. An individuals body cells have specific antigen on the cells surfaces. </a:t>
            </a:r>
          </a:p>
          <a:p>
            <a:r>
              <a:rPr lang="en-US" sz="2800" dirty="0"/>
              <a:t>Failure of the body to recognize the self antigen, leads to the body attacking and destroying its own tissues.</a:t>
            </a:r>
          </a:p>
          <a:p>
            <a:r>
              <a:rPr lang="en-US" sz="2800" dirty="0"/>
              <a:t>Cause for autoimmune disease is currently unknown and studied.</a:t>
            </a:r>
          </a:p>
          <a:p>
            <a:r>
              <a:rPr lang="en-US" sz="2800" dirty="0"/>
              <a:t>Some autoimmune disorders include Rheumatoid arthritis, Rheumatic fever, Myasthenia Gravis, Type 1 Diabetes, Lupus erythematosus, and scleroderma. </a:t>
            </a:r>
          </a:p>
        </p:txBody>
      </p:sp>
    </p:spTree>
    <p:extLst>
      <p:ext uri="{BB962C8B-B14F-4D97-AF65-F5344CB8AC3E}">
        <p14:creationId xmlns:p14="http://schemas.microsoft.com/office/powerpoint/2010/main" val="3941813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Rheumatic Fever</a:t>
            </a:r>
          </a:p>
        </p:txBody>
      </p:sp>
      <p:sp>
        <p:nvSpPr>
          <p:cNvPr id="3" name="Content Placeholder 2"/>
          <p:cNvSpPr>
            <a:spLocks noGrp="1"/>
          </p:cNvSpPr>
          <p:nvPr>
            <p:ph idx="1"/>
          </p:nvPr>
        </p:nvSpPr>
        <p:spPr>
          <a:xfrm>
            <a:off x="0" y="2273643"/>
            <a:ext cx="12134335" cy="4300152"/>
          </a:xfrm>
        </p:spPr>
        <p:txBody>
          <a:bodyPr>
            <a:noAutofit/>
          </a:bodyPr>
          <a:lstStyle/>
          <a:p>
            <a:r>
              <a:rPr lang="en-US" sz="2400" b="1" dirty="0"/>
              <a:t>Description</a:t>
            </a:r>
            <a:r>
              <a:rPr lang="en-US" sz="2400" dirty="0"/>
              <a:t>: Rheumatic Fever is an inflammatory disease, that can affect the heart, joints and skin. </a:t>
            </a:r>
          </a:p>
          <a:p>
            <a:endParaRPr lang="en-US" sz="2400" dirty="0"/>
          </a:p>
          <a:p>
            <a:r>
              <a:rPr lang="en-US" sz="2400" b="1" dirty="0"/>
              <a:t>Etiology</a:t>
            </a:r>
            <a:r>
              <a:rPr lang="en-US" sz="2400" dirty="0"/>
              <a:t>: Occurs following a group of streptococcal infection, usually strep throat. In some individuals, the proteins in their hearts and other connective tissues are similar to the protein in strep bacteria. Exposure to strep bacteria causes the immune system to make antibodies to fight the bacteria. </a:t>
            </a:r>
          </a:p>
          <a:p>
            <a:r>
              <a:rPr lang="en-US" sz="2400" dirty="0"/>
              <a:t>These antibodies also attack the tissues of the heart and joints because they cannot distinguish the difference in the proteins. Rheumatic fever is characterized by myocarditis. (</a:t>
            </a:r>
            <a:r>
              <a:rPr lang="en-US" sz="2400" dirty="0" err="1"/>
              <a:t>myo</a:t>
            </a:r>
            <a:r>
              <a:rPr lang="en-US" sz="2400" dirty="0"/>
              <a:t>=muscle, </a:t>
            </a:r>
            <a:r>
              <a:rPr lang="en-US" sz="2400" dirty="0" err="1"/>
              <a:t>cardi</a:t>
            </a:r>
            <a:r>
              <a:rPr lang="en-US" sz="2400" dirty="0"/>
              <a:t>=heart, </a:t>
            </a:r>
            <a:r>
              <a:rPr lang="en-US" sz="2400" dirty="0" err="1"/>
              <a:t>itis</a:t>
            </a:r>
            <a:r>
              <a:rPr lang="en-US" sz="2400" dirty="0"/>
              <a:t>= inflammation)</a:t>
            </a:r>
          </a:p>
        </p:txBody>
      </p:sp>
    </p:spTree>
    <p:extLst>
      <p:ext uri="{BB962C8B-B14F-4D97-AF65-F5344CB8AC3E}">
        <p14:creationId xmlns:p14="http://schemas.microsoft.com/office/powerpoint/2010/main" val="3885072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Rheumatic fever</a:t>
            </a:r>
          </a:p>
        </p:txBody>
      </p:sp>
      <p:sp>
        <p:nvSpPr>
          <p:cNvPr id="3" name="Content Placeholder 2"/>
          <p:cNvSpPr>
            <a:spLocks noGrp="1"/>
          </p:cNvSpPr>
          <p:nvPr>
            <p:ph idx="1"/>
          </p:nvPr>
        </p:nvSpPr>
        <p:spPr>
          <a:xfrm>
            <a:off x="131806" y="2497015"/>
            <a:ext cx="11567826" cy="4044462"/>
          </a:xfrm>
        </p:spPr>
        <p:txBody>
          <a:bodyPr>
            <a:normAutofit/>
          </a:bodyPr>
          <a:lstStyle/>
          <a:p>
            <a:r>
              <a:rPr lang="en-US" sz="2400" b="1" dirty="0"/>
              <a:t>Symptoms</a:t>
            </a:r>
            <a:r>
              <a:rPr lang="en-US" sz="2400" dirty="0"/>
              <a:t>: Rheumatic fever usually occurs 1 to 4 weeks after a streptococcal  infection.  Children and adolescents are most commonly affected. Onset of the disease can be sudden or gradual and includes symptoms of fever , malaise, and joint pain.</a:t>
            </a:r>
          </a:p>
          <a:p>
            <a:r>
              <a:rPr lang="en-US" sz="2400" dirty="0"/>
              <a:t>The first occurrence of rheumatic fever might be mild and resolve without any permanent damage.  Further episodes are usually more severe and might lead to permanent scarring and deformity of the heart valves. Deformity of the mitral and aortic valve can eventually lead to heart failure.</a:t>
            </a:r>
          </a:p>
        </p:txBody>
      </p:sp>
    </p:spTree>
    <p:extLst>
      <p:ext uri="{BB962C8B-B14F-4D97-AF65-F5344CB8AC3E}">
        <p14:creationId xmlns:p14="http://schemas.microsoft.com/office/powerpoint/2010/main" val="3441115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Rheumatic fever</a:t>
            </a:r>
          </a:p>
        </p:txBody>
      </p:sp>
      <p:sp>
        <p:nvSpPr>
          <p:cNvPr id="3" name="Content Placeholder 2"/>
          <p:cNvSpPr>
            <a:spLocks noGrp="1"/>
          </p:cNvSpPr>
          <p:nvPr>
            <p:ph idx="1"/>
          </p:nvPr>
        </p:nvSpPr>
        <p:spPr>
          <a:xfrm>
            <a:off x="90615" y="2397211"/>
            <a:ext cx="12027243" cy="4234248"/>
          </a:xfrm>
        </p:spPr>
        <p:txBody>
          <a:bodyPr>
            <a:normAutofit/>
          </a:bodyPr>
          <a:lstStyle/>
          <a:p>
            <a:r>
              <a:rPr lang="en-US" sz="2400" b="1" dirty="0"/>
              <a:t>Diagnosis</a:t>
            </a:r>
            <a:r>
              <a:rPr lang="en-US" sz="2400" dirty="0"/>
              <a:t>: There is no definitive test for diagnosing rheumatic fever. Blood testing along with electrocardiogram to determine heart muscle damage, that is part of the diagnostic workup, as well as a positive culture for Streptococcus bacteria being a indicative of the diagnosis.</a:t>
            </a:r>
          </a:p>
          <a:p>
            <a:endParaRPr lang="en-US" sz="2400" dirty="0"/>
          </a:p>
          <a:p>
            <a:r>
              <a:rPr lang="en-US" sz="2400" b="1" dirty="0"/>
              <a:t>Treatment</a:t>
            </a:r>
            <a:r>
              <a:rPr lang="en-US" sz="2400" dirty="0"/>
              <a:t>: Culturing strep infections and prolonged treatment (at least 10 days) with antibiotics is most effective. Prophylactic antibiotics can be given to susceptible individuals. Surgical replacement of the heart valves might be necessary for individuals with severe valve deformity.</a:t>
            </a:r>
          </a:p>
        </p:txBody>
      </p:sp>
    </p:spTree>
    <p:extLst>
      <p:ext uri="{BB962C8B-B14F-4D97-AF65-F5344CB8AC3E}">
        <p14:creationId xmlns:p14="http://schemas.microsoft.com/office/powerpoint/2010/main" val="2835679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Rheumatic fever</a:t>
            </a:r>
          </a:p>
        </p:txBody>
      </p:sp>
      <p:sp>
        <p:nvSpPr>
          <p:cNvPr id="3" name="Content Placeholder 2"/>
          <p:cNvSpPr>
            <a:spLocks noGrp="1"/>
          </p:cNvSpPr>
          <p:nvPr>
            <p:ph idx="1"/>
          </p:nvPr>
        </p:nvSpPr>
        <p:spPr>
          <a:xfrm>
            <a:off x="518984" y="2384559"/>
            <a:ext cx="11590638" cy="3416300"/>
          </a:xfrm>
        </p:spPr>
        <p:txBody>
          <a:bodyPr>
            <a:normAutofit/>
          </a:bodyPr>
          <a:lstStyle/>
          <a:p>
            <a:r>
              <a:rPr lang="en-US" sz="2400" b="1" dirty="0"/>
              <a:t>Prevention</a:t>
            </a:r>
            <a:r>
              <a:rPr lang="en-US" sz="2400" dirty="0"/>
              <a:t>: Prompt and accurate diagnosis and treatment of group A streptococcal infections are the best preventative measures against rheumatic fever.</a:t>
            </a:r>
          </a:p>
          <a:p>
            <a:endParaRPr lang="en-US" sz="2000" dirty="0"/>
          </a:p>
        </p:txBody>
      </p:sp>
      <p:pic>
        <p:nvPicPr>
          <p:cNvPr id="4" name="Picture 3"/>
          <p:cNvPicPr>
            <a:picLocks noChangeAspect="1"/>
          </p:cNvPicPr>
          <p:nvPr/>
        </p:nvPicPr>
        <p:blipFill>
          <a:blip r:embed="rId2"/>
          <a:stretch>
            <a:fillRect/>
          </a:stretch>
        </p:blipFill>
        <p:spPr>
          <a:xfrm>
            <a:off x="3696237" y="3740626"/>
            <a:ext cx="4031087" cy="3117374"/>
          </a:xfrm>
          <a:prstGeom prst="rect">
            <a:avLst/>
          </a:prstGeom>
        </p:spPr>
      </p:pic>
    </p:spTree>
    <p:extLst>
      <p:ext uri="{BB962C8B-B14F-4D97-AF65-F5344CB8AC3E}">
        <p14:creationId xmlns:p14="http://schemas.microsoft.com/office/powerpoint/2010/main" val="1375690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Rheumatic Fever</a:t>
            </a:r>
          </a:p>
        </p:txBody>
      </p:sp>
      <p:pic>
        <p:nvPicPr>
          <p:cNvPr id="4" name="Content Placeholder 3"/>
          <p:cNvPicPr>
            <a:picLocks noGrp="1" noChangeAspect="1"/>
          </p:cNvPicPr>
          <p:nvPr>
            <p:ph idx="1"/>
          </p:nvPr>
        </p:nvPicPr>
        <p:blipFill>
          <a:blip r:embed="rId2"/>
          <a:stretch>
            <a:fillRect/>
          </a:stretch>
        </p:blipFill>
        <p:spPr>
          <a:xfrm>
            <a:off x="1" y="2232454"/>
            <a:ext cx="4893276" cy="4893276"/>
          </a:xfrm>
          <a:prstGeom prst="rect">
            <a:avLst/>
          </a:prstGeom>
        </p:spPr>
      </p:pic>
      <p:pic>
        <p:nvPicPr>
          <p:cNvPr id="5" name="Picture 4"/>
          <p:cNvPicPr>
            <a:picLocks noChangeAspect="1"/>
          </p:cNvPicPr>
          <p:nvPr/>
        </p:nvPicPr>
        <p:blipFill>
          <a:blip r:embed="rId3"/>
          <a:stretch>
            <a:fillRect/>
          </a:stretch>
        </p:blipFill>
        <p:spPr>
          <a:xfrm>
            <a:off x="6659906" y="2423984"/>
            <a:ext cx="6029289" cy="4526692"/>
          </a:xfrm>
          <a:prstGeom prst="rect">
            <a:avLst/>
          </a:prstGeom>
        </p:spPr>
      </p:pic>
      <p:sp>
        <p:nvSpPr>
          <p:cNvPr id="6" name="TextBox 5"/>
          <p:cNvSpPr txBox="1"/>
          <p:nvPr/>
        </p:nvSpPr>
        <p:spPr>
          <a:xfrm>
            <a:off x="5004081" y="3390835"/>
            <a:ext cx="1754659" cy="92333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rPr>
              <a:t>Very rare, only occurs in severe cases.</a:t>
            </a:r>
          </a:p>
        </p:txBody>
      </p:sp>
      <p:cxnSp>
        <p:nvCxnSpPr>
          <p:cNvPr id="8" name="Straight Arrow Connector 7"/>
          <p:cNvCxnSpPr/>
          <p:nvPr/>
        </p:nvCxnSpPr>
        <p:spPr>
          <a:xfrm>
            <a:off x="6507891" y="3990310"/>
            <a:ext cx="708454" cy="82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4893277" y="4826675"/>
            <a:ext cx="2471350" cy="1477328"/>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rPr>
              <a:t>More common symptoms include </a:t>
            </a:r>
            <a:r>
              <a:rPr kumimoji="0" lang="en-US" sz="1800" b="0" i="0" u="none" strike="noStrike" kern="0" cap="none" spc="0" normalizeH="0" baseline="0" noProof="0" dirty="0" err="1">
                <a:ln>
                  <a:noFill/>
                </a:ln>
                <a:solidFill>
                  <a:sysClr val="windowText" lastClr="000000"/>
                </a:solidFill>
                <a:effectLst/>
                <a:uLnTx/>
                <a:uFillTx/>
              </a:rPr>
              <a:t>Sydennams</a:t>
            </a:r>
            <a:r>
              <a:rPr kumimoji="0" lang="en-US" sz="1800" b="0" i="0" u="none" strike="noStrike" kern="0" cap="none" spc="0" normalizeH="0" baseline="0" noProof="0" dirty="0">
                <a:ln>
                  <a:noFill/>
                </a:ln>
                <a:solidFill>
                  <a:sysClr val="windowText" lastClr="000000"/>
                </a:solidFill>
                <a:effectLst/>
                <a:uLnTx/>
                <a:uFillTx/>
              </a:rPr>
              <a:t> Chorea (rapid irregular jerking).</a:t>
            </a:r>
          </a:p>
        </p:txBody>
      </p:sp>
      <p:cxnSp>
        <p:nvCxnSpPr>
          <p:cNvPr id="11" name="Straight Arrow Connector 10"/>
          <p:cNvCxnSpPr/>
          <p:nvPr/>
        </p:nvCxnSpPr>
        <p:spPr>
          <a:xfrm flipH="1" flipV="1">
            <a:off x="4936333" y="4708097"/>
            <a:ext cx="840258" cy="1727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Rectangle 11"/>
          <p:cNvSpPr/>
          <p:nvPr/>
        </p:nvSpPr>
        <p:spPr>
          <a:xfrm>
            <a:off x="5313406" y="1142484"/>
            <a:ext cx="5824030" cy="369332"/>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hlinkClick r:id="rId4"/>
              </a:rPr>
              <a:t>https://www.youtube.com/watch?v=NSJwthP7c9s</a:t>
            </a:r>
            <a:endParaRPr kumimoji="0" lang="en-US" sz="1800" b="0" i="0" u="none" strike="noStrike" kern="0" cap="none" spc="0" normalizeH="0" baseline="0" noProof="0" dirty="0">
              <a:ln>
                <a:noFill/>
              </a:ln>
              <a:solidFill>
                <a:sysClr val="windowText" lastClr="000000"/>
              </a:solidFill>
              <a:effectLst/>
              <a:uLnTx/>
              <a:uFillTx/>
            </a:endParaRPr>
          </a:p>
        </p:txBody>
      </p:sp>
      <p:sp>
        <p:nvSpPr>
          <p:cNvPr id="13" name="Rectangle 12"/>
          <p:cNvSpPr/>
          <p:nvPr/>
        </p:nvSpPr>
        <p:spPr>
          <a:xfrm>
            <a:off x="4346012" y="1742131"/>
            <a:ext cx="6037230" cy="369332"/>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hlinkClick r:id="rId5"/>
              </a:rPr>
              <a:t>https://www.youtube.com/watch?v=PNMP-GLWsoU</a:t>
            </a:r>
            <a:endParaRPr kumimoji="0" lang="en-US" sz="1800" b="0" i="0" u="none" strike="noStrike" kern="0" cap="none" spc="0" normalizeH="0" baseline="0" noProof="0" dirty="0">
              <a:ln>
                <a:noFill/>
              </a:ln>
              <a:solidFill>
                <a:sysClr val="windowText" lastClr="000000"/>
              </a:solidFill>
              <a:effectLst/>
              <a:uLnTx/>
              <a:uFillTx/>
            </a:endParaRPr>
          </a:p>
        </p:txBody>
      </p:sp>
      <p:sp>
        <p:nvSpPr>
          <p:cNvPr id="14" name="TextBox 13"/>
          <p:cNvSpPr txBox="1"/>
          <p:nvPr/>
        </p:nvSpPr>
        <p:spPr>
          <a:xfrm>
            <a:off x="1705232" y="4160277"/>
            <a:ext cx="2273643"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ysClr val="windowText" lastClr="000000"/>
                </a:solidFill>
                <a:effectLst/>
                <a:uLnTx/>
                <a:uFillTx/>
              </a:rPr>
              <a:t>(Erythema </a:t>
            </a:r>
            <a:r>
              <a:rPr kumimoji="0" lang="en-US" sz="1400" b="1" i="0" u="none" strike="noStrike" kern="0" cap="none" spc="0" normalizeH="0" baseline="0" noProof="0" dirty="0" err="1">
                <a:ln>
                  <a:noFill/>
                </a:ln>
                <a:solidFill>
                  <a:sysClr val="windowText" lastClr="000000"/>
                </a:solidFill>
                <a:effectLst/>
                <a:uLnTx/>
                <a:uFillTx/>
              </a:rPr>
              <a:t>Marginatum</a:t>
            </a:r>
            <a:r>
              <a:rPr kumimoji="0" lang="en-US" sz="1400" b="1" i="0" u="none" strike="noStrike" kern="0" cap="none" spc="0" normalizeH="0" baseline="0" noProof="0" dirty="0">
                <a:ln>
                  <a:noFill/>
                </a:ln>
                <a:solidFill>
                  <a:sysClr val="windowText" lastClr="000000"/>
                </a:solidFill>
                <a:effectLst/>
                <a:uLnTx/>
                <a:uFillTx/>
              </a:rPr>
              <a:t>)</a:t>
            </a:r>
          </a:p>
        </p:txBody>
      </p:sp>
      <p:sp>
        <p:nvSpPr>
          <p:cNvPr id="16" name="TextBox 15"/>
          <p:cNvSpPr txBox="1"/>
          <p:nvPr/>
        </p:nvSpPr>
        <p:spPr>
          <a:xfrm>
            <a:off x="2997502" y="6304003"/>
            <a:ext cx="1278202"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rPr>
              <a:t>(Arthritis)</a:t>
            </a:r>
          </a:p>
        </p:txBody>
      </p:sp>
    </p:spTree>
    <p:extLst>
      <p:ext uri="{BB962C8B-B14F-4D97-AF65-F5344CB8AC3E}">
        <p14:creationId xmlns:p14="http://schemas.microsoft.com/office/powerpoint/2010/main" val="29777021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otalTime>5</TotalTime>
  <Words>441</Words>
  <Application>Microsoft Office PowerPoint</Application>
  <PresentationFormat>Widescreen</PresentationFormat>
  <Paragraphs>26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3</vt:lpstr>
      <vt:lpstr>Ion Boardroom</vt:lpstr>
      <vt:lpstr>Autoimmune disorders</vt:lpstr>
      <vt:lpstr>Rheumatic Fever</vt:lpstr>
      <vt:lpstr>Rheumatic fever</vt:lpstr>
      <vt:lpstr>Rheumatic fever</vt:lpstr>
      <vt:lpstr>Rheumatic fever</vt:lpstr>
      <vt:lpstr>Rheumatic Fever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Autoimmune disorders</dc:title>
  <dc:creator>yadira salazar</dc:creator>
  <cp:lastModifiedBy>yadira salazar</cp:lastModifiedBy>
  <cp:revision>1</cp:revision>
  <dcterms:created xsi:type="dcterms:W3CDTF">2017-04-26T19:14:25Z</dcterms:created>
  <dcterms:modified xsi:type="dcterms:W3CDTF">2017-04-26T19:19:43Z</dcterms:modified>
</cp:coreProperties>
</file>