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3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6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41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58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12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9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79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7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5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8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9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25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Impaired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71214"/>
            <a:ext cx="12070080" cy="479158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line of defense of the body’s normal structure and function, including intact skin, mucous membranes, tears, and secretion.</a:t>
            </a:r>
          </a:p>
          <a:p>
            <a:endParaRPr lang="en-US" sz="2800" dirty="0"/>
          </a:p>
          <a:p>
            <a:r>
              <a:rPr lang="en-US" sz="2800" dirty="0"/>
              <a:t>2 additional ways are: inflammatory response in which leukocytes kill foreign invaders, and specific antibody-antigen in which the body responds to antigens by producing antibodies.</a:t>
            </a:r>
          </a:p>
          <a:p>
            <a:endParaRPr lang="en-US" sz="2800" dirty="0"/>
          </a:p>
          <a:p>
            <a:r>
              <a:rPr lang="en-US" sz="2800" dirty="0"/>
              <a:t>Antibodies: also called immune bodies, are proteins the body produces to react to antigen and render it harmless.</a:t>
            </a:r>
          </a:p>
          <a:p>
            <a:r>
              <a:rPr lang="en-US" sz="2800" dirty="0"/>
              <a:t>Antigen: substances that cause the body some type of harm, thus setting up a specific reaction.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0" y="0"/>
            <a:ext cx="3352800" cy="22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0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802" y="1690448"/>
            <a:ext cx="4532021" cy="33925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Allergy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352" y="1921856"/>
            <a:ext cx="7550188" cy="4521127"/>
          </a:xfrm>
        </p:spPr>
        <p:txBody>
          <a:bodyPr>
            <a:noAutofit/>
          </a:bodyPr>
          <a:lstStyle/>
          <a:p>
            <a:r>
              <a:rPr lang="en-US" sz="3200" dirty="0"/>
              <a:t>Immune response is too hypersensitive to environmental substances.</a:t>
            </a:r>
          </a:p>
          <a:p>
            <a:endParaRPr lang="en-US" sz="3200" dirty="0"/>
          </a:p>
          <a:p>
            <a:r>
              <a:rPr lang="en-US" sz="3200" dirty="0"/>
              <a:t>The allergen in an allergy can be anything like house dust, grass, pets, perfumes, or insect bites. </a:t>
            </a:r>
          </a:p>
          <a:p>
            <a:endParaRPr lang="en-US" sz="3200" dirty="0"/>
          </a:p>
          <a:p>
            <a:r>
              <a:rPr lang="en-US" sz="3200" dirty="0"/>
              <a:t>Allergens only cause a reaction to the persons that are sensitive to the allergen.</a:t>
            </a:r>
          </a:p>
        </p:txBody>
      </p:sp>
    </p:spTree>
    <p:extLst>
      <p:ext uri="{BB962C8B-B14F-4D97-AF65-F5344CB8AC3E}">
        <p14:creationId xmlns:p14="http://schemas.microsoft.com/office/powerpoint/2010/main" val="34840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8" name="Rectangle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9396" b="-2"/>
          <a:stretch/>
        </p:blipFill>
        <p:spPr>
          <a:xfrm>
            <a:off x="6092824" y="82373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Autoimmunity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0399" y="1970239"/>
            <a:ext cx="6412940" cy="475329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dirty="0"/>
              <a:t>When the immune response attacks itself. (auto=self)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>
              <a:lnSpc>
                <a:spcPct val="70000"/>
              </a:lnSpc>
            </a:pPr>
            <a:r>
              <a:rPr lang="en-US" sz="2800" dirty="0"/>
              <a:t>The body’s lymphocytes  (white blood cells producing antibody’s) cannot identify the body’s own self antigens, which are harmless.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>
              <a:lnSpc>
                <a:spcPct val="70000"/>
              </a:lnSpc>
            </a:pPr>
            <a:r>
              <a:rPr lang="en-US" sz="2800" dirty="0"/>
              <a:t>In response, lymphocytes form antibodies then attack the body’s own cells.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>
              <a:lnSpc>
                <a:spcPct val="70000"/>
              </a:lnSpc>
            </a:pPr>
            <a:r>
              <a:rPr lang="en-US" sz="2800" dirty="0"/>
              <a:t>Ex: Rheumatoid arthritis and rheumatic fever.</a:t>
            </a:r>
          </a:p>
        </p:txBody>
      </p:sp>
    </p:spTree>
    <p:extLst>
      <p:ext uri="{BB962C8B-B14F-4D97-AF65-F5344CB8AC3E}">
        <p14:creationId xmlns:p14="http://schemas.microsoft.com/office/powerpoint/2010/main" val="163877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Immunodeficiency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005178"/>
            <a:ext cx="8767482" cy="485282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Inability to defend the body due to a decrease or absence of leukocytes, primarily lymphocytes.</a:t>
            </a:r>
          </a:p>
          <a:p>
            <a:endParaRPr lang="en-US" sz="2800" dirty="0"/>
          </a:p>
          <a:p>
            <a:r>
              <a:rPr lang="en-US" sz="2800" dirty="0"/>
              <a:t>Immunodeficiency in people are usually asymptomatic (without symptoms) except for recurrent infections that lead to death.</a:t>
            </a:r>
          </a:p>
          <a:p>
            <a:endParaRPr lang="en-US" sz="2800" dirty="0"/>
          </a:p>
          <a:p>
            <a:r>
              <a:rPr lang="en-US" sz="2800" dirty="0"/>
              <a:t>Acquired Immunodeficiency syndrome (AIDS) is an example.</a:t>
            </a:r>
          </a:p>
          <a:p>
            <a:endParaRPr lang="en-US" sz="2800" dirty="0"/>
          </a:p>
          <a:p>
            <a:r>
              <a:rPr lang="en-US" sz="2800" dirty="0"/>
              <a:t>Immunodeficiency can also be caused by medications like chemotherapy and radiation.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919" y="2998373"/>
            <a:ext cx="3376250" cy="252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3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077945"/>
            <a:ext cx="6269479" cy="470210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2400"/>
              <a:t>Immunodeficiency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58" y="1948910"/>
            <a:ext cx="5360894" cy="4880206"/>
          </a:xfrm>
        </p:spPr>
        <p:txBody>
          <a:bodyPr>
            <a:noAutofit/>
          </a:bodyPr>
          <a:lstStyle/>
          <a:p>
            <a:r>
              <a:rPr lang="en-US" sz="2800" dirty="0"/>
              <a:t>Organ recipients are intentionally immunosuppressed or </a:t>
            </a:r>
            <a:r>
              <a:rPr lang="en-US" sz="2800" dirty="0" err="1"/>
              <a:t>immunodeficient</a:t>
            </a:r>
            <a:r>
              <a:rPr lang="en-US" sz="2800" dirty="0"/>
              <a:t> to save their transplant organ.</a:t>
            </a:r>
          </a:p>
          <a:p>
            <a:endParaRPr lang="en-US" sz="2800" dirty="0"/>
          </a:p>
          <a:p>
            <a:r>
              <a:rPr lang="en-US" sz="2800" dirty="0"/>
              <a:t>Without immunosuppressant medications, the body’s immune system would recognize the organ as foreign and attack it, leading to organ death. (Organ rejection)</a:t>
            </a:r>
          </a:p>
        </p:txBody>
      </p:sp>
    </p:spTree>
    <p:extLst>
      <p:ext uri="{BB962C8B-B14F-4D97-AF65-F5344CB8AC3E}">
        <p14:creationId xmlns:p14="http://schemas.microsoft.com/office/powerpoint/2010/main" val="294696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6540" y="1972236"/>
            <a:ext cx="8310282" cy="4885764"/>
          </a:xfrm>
        </p:spPr>
        <p:txBody>
          <a:bodyPr>
            <a:noAutofit/>
          </a:bodyPr>
          <a:lstStyle/>
          <a:p>
            <a:r>
              <a:rPr lang="en-US" sz="3200" dirty="0"/>
              <a:t>Diseases related to aging are often called degenerative diseases.</a:t>
            </a:r>
          </a:p>
          <a:p>
            <a:endParaRPr lang="en-US" sz="3200" dirty="0"/>
          </a:p>
          <a:p>
            <a:r>
              <a:rPr lang="en-US" sz="3200" dirty="0"/>
              <a:t>Tissue degeneration is a change in functional activity to a lower or lesser level. </a:t>
            </a:r>
          </a:p>
          <a:p>
            <a:endParaRPr lang="en-US" sz="3200" dirty="0"/>
          </a:p>
          <a:p>
            <a:r>
              <a:rPr lang="en-US" sz="3200" dirty="0"/>
              <a:t>Aging mechanisms are complex and thought to include factors as heredity, lifestyle, stress, diet, and environment.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823" y="2456330"/>
            <a:ext cx="4447156" cy="41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3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90166"/>
            <a:ext cx="8785412" cy="4867834"/>
          </a:xfrm>
        </p:spPr>
        <p:txBody>
          <a:bodyPr>
            <a:noAutofit/>
          </a:bodyPr>
          <a:lstStyle/>
          <a:p>
            <a:r>
              <a:rPr lang="en-US" sz="2800" dirty="0"/>
              <a:t>Heredity factors can include increased life span related to the inherited ability to resist disease.</a:t>
            </a:r>
          </a:p>
          <a:p>
            <a:endParaRPr lang="en-US" sz="2800" dirty="0"/>
          </a:p>
          <a:p>
            <a:r>
              <a:rPr lang="en-US" sz="2800" dirty="0"/>
              <a:t>Hereditary factors cannot be controlled, longevity can be increased and disease decreased by controlling lifestyle behaviors that increase risk of chronic disease.</a:t>
            </a:r>
          </a:p>
          <a:p>
            <a:endParaRPr lang="en-US" sz="2800" dirty="0"/>
          </a:p>
          <a:p>
            <a:r>
              <a:rPr lang="en-US" sz="2800" dirty="0"/>
              <a:t>Body repairs and replaces itself throughout its lifetime, but with aging, this process slows</a:t>
            </a:r>
            <a:r>
              <a:rPr lang="en-US" sz="3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350" y="2752164"/>
            <a:ext cx="3705413" cy="222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4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9647" y="1834166"/>
            <a:ext cx="12281647" cy="4921624"/>
          </a:xfrm>
        </p:spPr>
        <p:txBody>
          <a:bodyPr>
            <a:noAutofit/>
          </a:bodyPr>
          <a:lstStyle/>
          <a:p>
            <a:r>
              <a:rPr lang="en-US" sz="2800" dirty="0"/>
              <a:t>Age as early as 40, causes changes to skin, endocrine function, vision and muscle strength.</a:t>
            </a:r>
          </a:p>
          <a:p>
            <a:endParaRPr lang="en-US" sz="2800" dirty="0"/>
          </a:p>
          <a:p>
            <a:r>
              <a:rPr lang="en-US" sz="2800" dirty="0"/>
              <a:t>Bone loss is also common causing osteoporosis, decreased melanin pigment production, leading to the graying of the hair. </a:t>
            </a:r>
          </a:p>
          <a:p>
            <a:endParaRPr lang="en-US" sz="2800" dirty="0"/>
          </a:p>
          <a:p>
            <a:r>
              <a:rPr lang="en-US" sz="2800" dirty="0"/>
              <a:t>Decreased immunity, leading to increase in infections, and possible development of cancer.</a:t>
            </a:r>
          </a:p>
          <a:p>
            <a:endParaRPr lang="en-US" sz="2800" dirty="0"/>
          </a:p>
          <a:p>
            <a:r>
              <a:rPr lang="en-US" sz="2800" dirty="0"/>
              <a:t>Loss of brain and nerve cells that might lead to senile dementia, as well as intestinal motility, causing constipation.</a:t>
            </a:r>
          </a:p>
        </p:txBody>
      </p:sp>
    </p:spTree>
    <p:extLst>
      <p:ext uri="{BB962C8B-B14F-4D97-AF65-F5344CB8AC3E}">
        <p14:creationId xmlns:p14="http://schemas.microsoft.com/office/powerpoint/2010/main" val="11034985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Impaired immunity</vt:lpstr>
      <vt:lpstr>Allergy</vt:lpstr>
      <vt:lpstr>Autoimmunity</vt:lpstr>
      <vt:lpstr>Immunodeficiency </vt:lpstr>
      <vt:lpstr>Immunodeficiency</vt:lpstr>
      <vt:lpstr>Aging</vt:lpstr>
      <vt:lpstr>Aging</vt:lpstr>
      <vt:lpstr>Aging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Impaired immunity</dc:title>
  <dc:creator>yadira salazar</dc:creator>
  <cp:lastModifiedBy>yadira salazar</cp:lastModifiedBy>
  <cp:revision>1</cp:revision>
  <dcterms:created xsi:type="dcterms:W3CDTF">2016-10-18T15:43:05Z</dcterms:created>
  <dcterms:modified xsi:type="dcterms:W3CDTF">2016-10-18T15:43:24Z</dcterms:modified>
</cp:coreProperties>
</file>