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3/21/2017</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03467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3/21/2017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39006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3/21/2017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66795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3/21/2017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51147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3/21/2017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87193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3/21/2017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04145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3/21/2017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572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3/21/2017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51105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3/21/2017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65547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3/21/2017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60157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3/21/2017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14362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3/21/2017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59829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3/21/2017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31092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3/21/2017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15376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3/21/2017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84086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3/21/2017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25959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3/21/2017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7369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3/21/2017</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37399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Immune system disease and Disorders</a:t>
            </a:r>
          </a:p>
        </p:txBody>
      </p:sp>
      <p:sp>
        <p:nvSpPr>
          <p:cNvPr id="3" name="Subtitle 2"/>
          <p:cNvSpPr>
            <a:spLocks noGrp="1"/>
          </p:cNvSpPr>
          <p:nvPr>
            <p:ph type="subTitle" idx="1"/>
          </p:nvPr>
        </p:nvSpPr>
        <p:spPr/>
        <p:txBody>
          <a:bodyPr>
            <a:normAutofit/>
          </a:bodyPr>
          <a:lstStyle/>
          <a:p>
            <a:r>
              <a:rPr lang="en-US" sz="2800" dirty="0"/>
              <a:t>Chapter 5</a:t>
            </a:r>
          </a:p>
        </p:txBody>
      </p:sp>
    </p:spTree>
    <p:extLst>
      <p:ext uri="{BB962C8B-B14F-4D97-AF65-F5344CB8AC3E}">
        <p14:creationId xmlns:p14="http://schemas.microsoft.com/office/powerpoint/2010/main" val="1995098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Immune System Anatomy and Physiology</a:t>
            </a:r>
          </a:p>
        </p:txBody>
      </p:sp>
      <p:pic>
        <p:nvPicPr>
          <p:cNvPr id="5" name="Content Placeholder 4"/>
          <p:cNvPicPr>
            <a:picLocks noGrp="1" noChangeAspect="1"/>
          </p:cNvPicPr>
          <p:nvPr>
            <p:ph idx="1"/>
          </p:nvPr>
        </p:nvPicPr>
        <p:blipFill>
          <a:blip r:embed="rId2"/>
          <a:stretch>
            <a:fillRect/>
          </a:stretch>
        </p:blipFill>
        <p:spPr>
          <a:xfrm>
            <a:off x="609600" y="1904303"/>
            <a:ext cx="11231418" cy="4860743"/>
          </a:xfrm>
          <a:prstGeom prst="rect">
            <a:avLst/>
          </a:prstGeom>
        </p:spPr>
      </p:pic>
    </p:spTree>
    <p:extLst>
      <p:ext uri="{BB962C8B-B14F-4D97-AF65-F5344CB8AC3E}">
        <p14:creationId xmlns:p14="http://schemas.microsoft.com/office/powerpoint/2010/main" val="2908057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signs and symptoms</a:t>
            </a:r>
          </a:p>
        </p:txBody>
      </p:sp>
      <p:sp>
        <p:nvSpPr>
          <p:cNvPr id="3" name="Content Placeholder 2"/>
          <p:cNvSpPr>
            <a:spLocks noGrp="1"/>
          </p:cNvSpPr>
          <p:nvPr>
            <p:ph idx="1"/>
          </p:nvPr>
        </p:nvSpPr>
        <p:spPr>
          <a:xfrm>
            <a:off x="67112" y="2281806"/>
            <a:ext cx="12124888" cy="4576193"/>
          </a:xfrm>
        </p:spPr>
        <p:txBody>
          <a:bodyPr>
            <a:normAutofit lnSpcReduction="10000"/>
          </a:bodyPr>
          <a:lstStyle/>
          <a:p>
            <a:r>
              <a:rPr lang="en-US" sz="2800" dirty="0"/>
              <a:t>A patients concern can be considered as both a symptom and a sign. Some references consider this an objective or observable symptom. For example, a patient complaining of a runny nose. It’s the patients symptom, but for the doctor it is an observable sign.</a:t>
            </a:r>
          </a:p>
          <a:p>
            <a:r>
              <a:rPr lang="en-US" sz="2800" dirty="0"/>
              <a:t>Common signs and symptoms related to the various immune system disease are varied, depending on the organ or organ system affected.</a:t>
            </a:r>
          </a:p>
          <a:p>
            <a:r>
              <a:rPr lang="en-US" sz="2800" dirty="0"/>
              <a:t>For example: Allergies, symptoms include the inflammatory response (redness, heat, swelling,  and itching), and respiratory symptoms (runny nose, cough, sneezing, and nasal congestion).</a:t>
            </a:r>
          </a:p>
          <a:p>
            <a:endParaRPr lang="en-US" sz="2400" dirty="0"/>
          </a:p>
        </p:txBody>
      </p:sp>
    </p:spTree>
    <p:extLst>
      <p:ext uri="{BB962C8B-B14F-4D97-AF65-F5344CB8AC3E}">
        <p14:creationId xmlns:p14="http://schemas.microsoft.com/office/powerpoint/2010/main" val="3337918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signs and symptoms</a:t>
            </a:r>
          </a:p>
        </p:txBody>
      </p:sp>
      <p:sp>
        <p:nvSpPr>
          <p:cNvPr id="3" name="Content Placeholder 2"/>
          <p:cNvSpPr>
            <a:spLocks noGrp="1"/>
          </p:cNvSpPr>
          <p:nvPr>
            <p:ph idx="1"/>
          </p:nvPr>
        </p:nvSpPr>
        <p:spPr>
          <a:xfrm>
            <a:off x="0" y="2357306"/>
            <a:ext cx="12192000" cy="4563611"/>
          </a:xfrm>
        </p:spPr>
        <p:txBody>
          <a:bodyPr>
            <a:noAutofit/>
          </a:bodyPr>
          <a:lstStyle/>
          <a:p>
            <a:r>
              <a:rPr lang="en-US" sz="2800" dirty="0"/>
              <a:t>A classical problem with immune deficiency disorders is the development of unusual and severe infections such as pneumonia, meningitis, or septicemia. </a:t>
            </a:r>
          </a:p>
          <a:p>
            <a:r>
              <a:rPr lang="en-US" sz="2800" dirty="0"/>
              <a:t>The development of infections by microorganisms that are usually not pathogenic (opportunistic infections), might indicate of an immunodeficiency  disorder (lack of immunity).</a:t>
            </a:r>
          </a:p>
          <a:p>
            <a:r>
              <a:rPr lang="en-US" sz="2800" dirty="0"/>
              <a:t>Common sign and symptoms related to various autoimmune(immune against self) and isoimmune (immunity against other humans) vary depending on organ and organ system, as well as the pathogen.</a:t>
            </a:r>
          </a:p>
        </p:txBody>
      </p:sp>
    </p:spTree>
    <p:extLst>
      <p:ext uri="{BB962C8B-B14F-4D97-AF65-F5344CB8AC3E}">
        <p14:creationId xmlns:p14="http://schemas.microsoft.com/office/powerpoint/2010/main" val="4104865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Immune System Anatomy and Physiology</a:t>
            </a:r>
          </a:p>
        </p:txBody>
      </p:sp>
      <p:sp>
        <p:nvSpPr>
          <p:cNvPr id="3" name="Content Placeholder 2"/>
          <p:cNvSpPr>
            <a:spLocks noGrp="1"/>
          </p:cNvSpPr>
          <p:nvPr>
            <p:ph idx="1"/>
          </p:nvPr>
        </p:nvSpPr>
        <p:spPr>
          <a:xfrm>
            <a:off x="0" y="2147583"/>
            <a:ext cx="8263156" cy="4710418"/>
          </a:xfrm>
        </p:spPr>
        <p:txBody>
          <a:bodyPr>
            <a:noAutofit/>
          </a:bodyPr>
          <a:lstStyle/>
          <a:p>
            <a:r>
              <a:rPr lang="en-US" sz="2800" dirty="0"/>
              <a:t>Immune system includes primary organs such as the thymus gland, and the bone marrow. And secondary organs such as the lymph nodes, spleen, liver, and tonsils.</a:t>
            </a:r>
          </a:p>
          <a:p>
            <a:r>
              <a:rPr lang="en-US" sz="2800" dirty="0"/>
              <a:t>Lymphocytes are the major cells of the immune system, arise and develop in the primary organs.</a:t>
            </a:r>
          </a:p>
          <a:p>
            <a:r>
              <a:rPr lang="en-US" sz="2800" dirty="0"/>
              <a:t>Secondary organs are responsible for filtering foreign substances and providing the space for antigen reactions.</a:t>
            </a:r>
          </a:p>
        </p:txBody>
      </p:sp>
      <p:pic>
        <p:nvPicPr>
          <p:cNvPr id="4" name="Picture 3"/>
          <p:cNvPicPr>
            <a:picLocks noChangeAspect="1"/>
          </p:cNvPicPr>
          <p:nvPr/>
        </p:nvPicPr>
        <p:blipFill>
          <a:blip r:embed="rId2"/>
          <a:stretch>
            <a:fillRect/>
          </a:stretch>
        </p:blipFill>
        <p:spPr>
          <a:xfrm>
            <a:off x="8073738" y="2466109"/>
            <a:ext cx="4117398" cy="4391891"/>
          </a:xfrm>
          <a:prstGeom prst="rect">
            <a:avLst/>
          </a:prstGeom>
        </p:spPr>
      </p:pic>
    </p:spTree>
    <p:extLst>
      <p:ext uri="{BB962C8B-B14F-4D97-AF65-F5344CB8AC3E}">
        <p14:creationId xmlns:p14="http://schemas.microsoft.com/office/powerpoint/2010/main" val="2631846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Immune System Anatomy and Physiology</a:t>
            </a:r>
          </a:p>
        </p:txBody>
      </p:sp>
      <p:sp>
        <p:nvSpPr>
          <p:cNvPr id="3" name="Content Placeholder 2"/>
          <p:cNvSpPr>
            <a:spLocks noGrp="1"/>
          </p:cNvSpPr>
          <p:nvPr>
            <p:ph idx="1"/>
          </p:nvPr>
        </p:nvSpPr>
        <p:spPr>
          <a:xfrm>
            <a:off x="1" y="2197916"/>
            <a:ext cx="9596582" cy="4660084"/>
          </a:xfrm>
        </p:spPr>
        <p:txBody>
          <a:bodyPr>
            <a:noAutofit/>
          </a:bodyPr>
          <a:lstStyle/>
          <a:p>
            <a:r>
              <a:rPr lang="en-US" sz="2800" dirty="0"/>
              <a:t>The immune system includes four types of leukocytes: Polymorphonuclear lymphocytes, monocytes, macrophages , and lymphocytes. </a:t>
            </a:r>
          </a:p>
          <a:p>
            <a:r>
              <a:rPr lang="en-US" sz="2800" dirty="0"/>
              <a:t>Polymorphonuclear lymphocytes (PMN’s) aka granulocytes, are active in inflammatory process. Some activate when infection threatens body, others prevent damage to tissues and cells from allergic reactions.</a:t>
            </a:r>
          </a:p>
          <a:p>
            <a:r>
              <a:rPr lang="en-US" sz="2800" dirty="0"/>
              <a:t>Monocytes and macrophages become phagocytic in presence of pathogens and foreign substances.</a:t>
            </a:r>
          </a:p>
        </p:txBody>
      </p:sp>
      <p:pic>
        <p:nvPicPr>
          <p:cNvPr id="4" name="Picture 3"/>
          <p:cNvPicPr>
            <a:picLocks noChangeAspect="1"/>
          </p:cNvPicPr>
          <p:nvPr/>
        </p:nvPicPr>
        <p:blipFill>
          <a:blip r:embed="rId2"/>
          <a:stretch>
            <a:fillRect/>
          </a:stretch>
        </p:blipFill>
        <p:spPr>
          <a:xfrm>
            <a:off x="9467273" y="2198253"/>
            <a:ext cx="2680731" cy="4119419"/>
          </a:xfrm>
          <a:prstGeom prst="rect">
            <a:avLst/>
          </a:prstGeom>
        </p:spPr>
      </p:pic>
    </p:spTree>
    <p:extLst>
      <p:ext uri="{BB962C8B-B14F-4D97-AF65-F5344CB8AC3E}">
        <p14:creationId xmlns:p14="http://schemas.microsoft.com/office/powerpoint/2010/main" val="3393531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extLst>
                <p:ext uri="{386F3935-93C4-4BCD-93E2-E3B085C9AB24}">
                  <p16:designElem xmlns:p16="http://schemas.microsoft.com/office/powerpoint/2015/main" val="1"/>
                </p:ext>
              </p:extLst>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extLst>
                <p:ext uri="{386F3935-93C4-4BCD-93E2-E3B085C9AB24}">
                  <p16:designElem xmlns:p16="http://schemas.microsoft.com/office/powerpoint/2015/main" val="1"/>
                </p:ext>
              </p:extLst>
            </p:nvPr>
          </p:nvSpPr>
          <p:spPr bwMode="gray">
            <a:xfrm rot="15922489">
              <a:off x="5523852" y="18006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extLst>
                <p:ext uri="{386F3935-93C4-4BCD-93E2-E3B085C9AB24}">
                  <p16:designElem xmlns:p16="http://schemas.microsoft.com/office/powerpoint/2015/main" val="1"/>
                </p:ext>
              </p:extLst>
            </p:nvPr>
          </p:nvSpPr>
          <p:spPr bwMode="gray">
            <a:xfrm rot="16200000">
              <a:off x="4612744" y="27763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4" name="Picture 3"/>
          <p:cNvPicPr>
            <a:picLocks noChangeAspect="1"/>
          </p:cNvPicPr>
          <p:nvPr/>
        </p:nvPicPr>
        <p:blipFill>
          <a:blip r:embed="rId3"/>
          <a:stretch>
            <a:fillRect/>
          </a:stretch>
        </p:blipFill>
        <p:spPr>
          <a:xfrm>
            <a:off x="7940041" y="467911"/>
            <a:ext cx="4188674" cy="5920390"/>
          </a:xfrm>
          <a:prstGeom prst="rect">
            <a:avLst/>
          </a:prstGeom>
        </p:spPr>
      </p:pic>
      <p:sp>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47970" y="173196"/>
            <a:ext cx="6425580" cy="1622322"/>
          </a:xfrm>
        </p:spPr>
        <p:txBody>
          <a:bodyPr>
            <a:normAutofit/>
          </a:bodyPr>
          <a:lstStyle/>
          <a:p>
            <a:r>
              <a:rPr lang="en-US" dirty="0"/>
              <a:t>Immune System Anatomy and Physiology</a:t>
            </a:r>
          </a:p>
        </p:txBody>
      </p:sp>
      <p:sp>
        <p:nvSpPr>
          <p:cNvPr id="3" name="Content Placeholder 2"/>
          <p:cNvSpPr>
            <a:spLocks noGrp="1"/>
          </p:cNvSpPr>
          <p:nvPr>
            <p:ph idx="1"/>
          </p:nvPr>
        </p:nvSpPr>
        <p:spPr>
          <a:xfrm>
            <a:off x="226503" y="1615439"/>
            <a:ext cx="7063297" cy="5190173"/>
          </a:xfrm>
        </p:spPr>
        <p:txBody>
          <a:bodyPr anchor="ctr">
            <a:noAutofit/>
          </a:bodyPr>
          <a:lstStyle/>
          <a:p>
            <a:r>
              <a:rPr lang="en-US" sz="2300" dirty="0">
                <a:solidFill>
                  <a:schemeClr val="bg1"/>
                </a:solidFill>
              </a:rPr>
              <a:t>Lymphocytes are in charge of the Immune response being formed in the bone marrow. Remaining and maturing cells become B lymphocytes while others migrate and mature in the thymus and become T lymphocytes. </a:t>
            </a:r>
          </a:p>
          <a:p>
            <a:r>
              <a:rPr lang="en-US" sz="2300" dirty="0">
                <a:solidFill>
                  <a:schemeClr val="bg1"/>
                </a:solidFill>
              </a:rPr>
              <a:t>When B&amp;T lymphocytes mature, they enter the blood and circulate and colonize lymphatic organs, predominantly the spleen and lymph nodes.</a:t>
            </a:r>
          </a:p>
          <a:p>
            <a:r>
              <a:rPr lang="en-US" sz="2300" dirty="0">
                <a:solidFill>
                  <a:schemeClr val="bg1"/>
                </a:solidFill>
              </a:rPr>
              <a:t>T lymphocytes (T cells) destroy microorganisms that invade the body and are responsible for the cell mediated response.</a:t>
            </a:r>
          </a:p>
          <a:p>
            <a:endParaRPr lang="en-US" sz="2200" dirty="0">
              <a:solidFill>
                <a:schemeClr val="bg1"/>
              </a:solidFill>
            </a:endParaRPr>
          </a:p>
        </p:txBody>
      </p:sp>
    </p:spTree>
    <p:extLst>
      <p:ext uri="{BB962C8B-B14F-4D97-AF65-F5344CB8AC3E}">
        <p14:creationId xmlns:p14="http://schemas.microsoft.com/office/powerpoint/2010/main" val="175810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Immune System Anatomy and Physiology</a:t>
            </a:r>
          </a:p>
        </p:txBody>
      </p:sp>
      <p:sp>
        <p:nvSpPr>
          <p:cNvPr id="3" name="Content Placeholder 2"/>
          <p:cNvSpPr>
            <a:spLocks noGrp="1"/>
          </p:cNvSpPr>
          <p:nvPr>
            <p:ph idx="1"/>
          </p:nvPr>
        </p:nvSpPr>
        <p:spPr>
          <a:xfrm>
            <a:off x="-166219" y="2118360"/>
            <a:ext cx="6837028" cy="4739640"/>
          </a:xfrm>
        </p:spPr>
        <p:txBody>
          <a:bodyPr>
            <a:noAutofit/>
          </a:bodyPr>
          <a:lstStyle/>
          <a:p>
            <a:r>
              <a:rPr lang="en-US" sz="2800" dirty="0"/>
              <a:t>B lymphocytes are responsible for humoral immunity, which is associated with circulating antibodies by enlarging and dividing to make mature plasma cells.</a:t>
            </a:r>
          </a:p>
          <a:p>
            <a:r>
              <a:rPr lang="en-US" sz="2800" dirty="0"/>
              <a:t>The plasma cells secrete antibodies into the blood and lymph to protect  the body against infections and toxins produced by microorganisms.</a:t>
            </a:r>
          </a:p>
        </p:txBody>
      </p:sp>
      <p:pic>
        <p:nvPicPr>
          <p:cNvPr id="4" name="Picture 3"/>
          <p:cNvPicPr>
            <a:picLocks noChangeAspect="1"/>
          </p:cNvPicPr>
          <p:nvPr/>
        </p:nvPicPr>
        <p:blipFill>
          <a:blip r:embed="rId2"/>
          <a:stretch>
            <a:fillRect/>
          </a:stretch>
        </p:blipFill>
        <p:spPr>
          <a:xfrm>
            <a:off x="6502400" y="2590800"/>
            <a:ext cx="5689600" cy="4267200"/>
          </a:xfrm>
          <a:prstGeom prst="rect">
            <a:avLst/>
          </a:prstGeom>
        </p:spPr>
      </p:pic>
    </p:spTree>
    <p:extLst>
      <p:ext uri="{BB962C8B-B14F-4D97-AF65-F5344CB8AC3E}">
        <p14:creationId xmlns:p14="http://schemas.microsoft.com/office/powerpoint/2010/main" val="1540677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Immune System Anatomy and Physiology</a:t>
            </a:r>
          </a:p>
        </p:txBody>
      </p:sp>
      <p:sp>
        <p:nvSpPr>
          <p:cNvPr id="3" name="Content Placeholder 2"/>
          <p:cNvSpPr>
            <a:spLocks noGrp="1"/>
          </p:cNvSpPr>
          <p:nvPr>
            <p:ph idx="1"/>
          </p:nvPr>
        </p:nvSpPr>
        <p:spPr>
          <a:xfrm>
            <a:off x="0" y="2318328"/>
            <a:ext cx="12192000" cy="4539672"/>
          </a:xfrm>
        </p:spPr>
        <p:txBody>
          <a:bodyPr>
            <a:noAutofit/>
          </a:bodyPr>
          <a:lstStyle/>
          <a:p>
            <a:r>
              <a:rPr lang="en-US" sz="2400" dirty="0"/>
              <a:t>There are two types of immune responses in the body: </a:t>
            </a:r>
          </a:p>
          <a:p>
            <a:r>
              <a:rPr lang="en-US" sz="2400" dirty="0"/>
              <a:t>Specific and non-specific.</a:t>
            </a:r>
          </a:p>
          <a:p>
            <a:r>
              <a:rPr lang="en-US" sz="2400" dirty="0"/>
              <a:t>Specific immunity is associated with antigens and antibody reaction.</a:t>
            </a:r>
          </a:p>
          <a:p>
            <a:endParaRPr lang="en-US" sz="2400" dirty="0"/>
          </a:p>
          <a:p>
            <a:r>
              <a:rPr lang="en-US" sz="2400" dirty="0"/>
              <a:t>Antibodies respond to the exposure to antigens. Antibodies may neutralize, kill, or cause clumping of the foreign microorganism. </a:t>
            </a:r>
          </a:p>
          <a:p>
            <a:r>
              <a:rPr lang="en-US" sz="2400" dirty="0"/>
              <a:t>A group of proteins are produced in the liver and combined with serum in the liver to enhance the work for the antibodies to destroy the invader.</a:t>
            </a:r>
          </a:p>
        </p:txBody>
      </p:sp>
      <p:pic>
        <p:nvPicPr>
          <p:cNvPr id="4" name="Picture 3"/>
          <p:cNvPicPr>
            <a:picLocks noChangeAspect="1"/>
          </p:cNvPicPr>
          <p:nvPr/>
        </p:nvPicPr>
        <p:blipFill>
          <a:blip r:embed="rId2"/>
          <a:stretch>
            <a:fillRect/>
          </a:stretch>
        </p:blipFill>
        <p:spPr>
          <a:xfrm>
            <a:off x="8597029" y="0"/>
            <a:ext cx="3594971" cy="3223491"/>
          </a:xfrm>
          <a:prstGeom prst="rect">
            <a:avLst/>
          </a:prstGeom>
        </p:spPr>
      </p:pic>
    </p:spTree>
    <p:extLst>
      <p:ext uri="{BB962C8B-B14F-4D97-AF65-F5344CB8AC3E}">
        <p14:creationId xmlns:p14="http://schemas.microsoft.com/office/powerpoint/2010/main" val="1007857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024" y="394953"/>
            <a:ext cx="8761413" cy="706964"/>
          </a:xfrm>
        </p:spPr>
        <p:txBody>
          <a:bodyPr/>
          <a:lstStyle/>
          <a:p>
            <a:r>
              <a:rPr lang="en-US" dirty="0"/>
              <a:t>Organs of the immune system</a:t>
            </a:r>
          </a:p>
        </p:txBody>
      </p:sp>
      <p:pic>
        <p:nvPicPr>
          <p:cNvPr id="5" name="Content Placeholder 4"/>
          <p:cNvPicPr>
            <a:picLocks noGrp="1" noChangeAspect="1"/>
          </p:cNvPicPr>
          <p:nvPr>
            <p:ph idx="1"/>
          </p:nvPr>
        </p:nvPicPr>
        <p:blipFill>
          <a:blip r:embed="rId2"/>
          <a:stretch>
            <a:fillRect/>
          </a:stretch>
        </p:blipFill>
        <p:spPr>
          <a:xfrm>
            <a:off x="2377441" y="1228129"/>
            <a:ext cx="7486996" cy="5629871"/>
          </a:xfrm>
          <a:prstGeom prst="rect">
            <a:avLst/>
          </a:prstGeom>
        </p:spPr>
      </p:pic>
    </p:spTree>
    <p:extLst>
      <p:ext uri="{BB962C8B-B14F-4D97-AF65-F5344CB8AC3E}">
        <p14:creationId xmlns:p14="http://schemas.microsoft.com/office/powerpoint/2010/main" val="3646921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Immune System Anatomy and Physiology</a:t>
            </a:r>
          </a:p>
        </p:txBody>
      </p:sp>
      <p:sp>
        <p:nvSpPr>
          <p:cNvPr id="3" name="Content Placeholder 2"/>
          <p:cNvSpPr>
            <a:spLocks noGrp="1"/>
          </p:cNvSpPr>
          <p:nvPr>
            <p:ph idx="1"/>
          </p:nvPr>
        </p:nvSpPr>
        <p:spPr>
          <a:xfrm>
            <a:off x="1" y="2225964"/>
            <a:ext cx="6040582" cy="4632036"/>
          </a:xfrm>
        </p:spPr>
        <p:txBody>
          <a:bodyPr>
            <a:normAutofit/>
          </a:bodyPr>
          <a:lstStyle/>
          <a:p>
            <a:r>
              <a:rPr lang="en-US" sz="2800" dirty="0"/>
              <a:t>The nonspecific immune response includes, inflammation, phagocytosis, physical barriers (skin and mucous membranes, etc..) and chemical barriers (acids and other secretions)</a:t>
            </a:r>
          </a:p>
          <a:p>
            <a:r>
              <a:rPr lang="en-US" sz="2800" dirty="0"/>
              <a:t>Nonspecific immunity is part of the first line of defense against foreign invaders.</a:t>
            </a:r>
          </a:p>
          <a:p>
            <a:endParaRPr lang="en-US" sz="2400" dirty="0"/>
          </a:p>
        </p:txBody>
      </p:sp>
      <p:pic>
        <p:nvPicPr>
          <p:cNvPr id="4" name="Picture 3"/>
          <p:cNvPicPr>
            <a:picLocks noChangeAspect="1"/>
          </p:cNvPicPr>
          <p:nvPr/>
        </p:nvPicPr>
        <p:blipFill>
          <a:blip r:embed="rId2"/>
          <a:stretch>
            <a:fillRect/>
          </a:stretch>
        </p:blipFill>
        <p:spPr>
          <a:xfrm>
            <a:off x="6255961" y="2299855"/>
            <a:ext cx="5848085" cy="4384030"/>
          </a:xfrm>
          <a:prstGeom prst="rect">
            <a:avLst/>
          </a:prstGeom>
        </p:spPr>
      </p:pic>
    </p:spTree>
    <p:extLst>
      <p:ext uri="{BB962C8B-B14F-4D97-AF65-F5344CB8AC3E}">
        <p14:creationId xmlns:p14="http://schemas.microsoft.com/office/powerpoint/2010/main" val="2124952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Immune System Anatomy and Physiology</a:t>
            </a:r>
          </a:p>
        </p:txBody>
      </p:sp>
      <p:sp>
        <p:nvSpPr>
          <p:cNvPr id="3" name="Content Placeholder 2"/>
          <p:cNvSpPr>
            <a:spLocks noGrp="1"/>
          </p:cNvSpPr>
          <p:nvPr>
            <p:ph idx="1"/>
          </p:nvPr>
        </p:nvSpPr>
        <p:spPr>
          <a:xfrm>
            <a:off x="268448" y="2273417"/>
            <a:ext cx="11820088" cy="4521665"/>
          </a:xfrm>
        </p:spPr>
        <p:txBody>
          <a:bodyPr>
            <a:noAutofit/>
          </a:bodyPr>
          <a:lstStyle/>
          <a:p>
            <a:r>
              <a:rPr lang="en-US" sz="2800" dirty="0"/>
              <a:t>The best way to classify immunity is by dividing it into passive and active, then further divide it into natural and artificial.  </a:t>
            </a:r>
          </a:p>
          <a:p>
            <a:endParaRPr lang="en-US" sz="2800" dirty="0"/>
          </a:p>
          <a:p>
            <a:r>
              <a:rPr lang="en-US" sz="2800" dirty="0"/>
              <a:t>Natural resistance is the inherited immunity the individual may possess due to race, species, or ethnic background. Some races, species, or particular groups of populations are naturally resistant to certain diseases. Such as some are susceptible to certain diseases.</a:t>
            </a:r>
          </a:p>
        </p:txBody>
      </p:sp>
    </p:spTree>
    <p:extLst>
      <p:ext uri="{BB962C8B-B14F-4D97-AF65-F5344CB8AC3E}">
        <p14:creationId xmlns:p14="http://schemas.microsoft.com/office/powerpoint/2010/main" val="17450602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otalTime>0</TotalTime>
  <Words>694</Words>
  <Application>Microsoft Office PowerPoint</Application>
  <PresentationFormat>Widescreen</PresentationFormat>
  <Paragraphs>41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Wingdings 3</vt:lpstr>
      <vt:lpstr>Ion Boardroom</vt:lpstr>
      <vt:lpstr>Immune system disease and Disorders</vt:lpstr>
      <vt:lpstr>Immune System Anatomy and Physiology</vt:lpstr>
      <vt:lpstr>Immune System Anatomy and Physiology</vt:lpstr>
      <vt:lpstr>Immune System Anatomy and Physiology</vt:lpstr>
      <vt:lpstr>Immune System Anatomy and Physiology</vt:lpstr>
      <vt:lpstr>Immune System Anatomy and Physiology</vt:lpstr>
      <vt:lpstr>Organs of the immune system</vt:lpstr>
      <vt:lpstr>Immune System Anatomy and Physiology</vt:lpstr>
      <vt:lpstr>Immune System Anatomy and Physiology</vt:lpstr>
      <vt:lpstr>Immune System Anatomy and Physiology</vt:lpstr>
      <vt:lpstr>Common signs and symptoms</vt:lpstr>
      <vt:lpstr>Common signs and symptoms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Immune system disease and Disorders</dc:title>
  <dc:creator>yadira salazar</dc:creator>
  <cp:lastModifiedBy>yadira salazar</cp:lastModifiedBy>
  <cp:revision>1</cp:revision>
  <dcterms:created xsi:type="dcterms:W3CDTF">2017-03-22T21:11:22Z</dcterms:created>
  <dcterms:modified xsi:type="dcterms:W3CDTF">2017-03-22T21:12:02Z</dcterms:modified>
</cp:coreProperties>
</file>