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308" r:id="rId3"/>
    <p:sldId id="309" r:id="rId4"/>
    <p:sldId id="263" r:id="rId5"/>
    <p:sldId id="312" r:id="rId6"/>
    <p:sldId id="313" r:id="rId7"/>
    <p:sldId id="314" r:id="rId8"/>
    <p:sldId id="315" r:id="rId9"/>
    <p:sldId id="316" r:id="rId10"/>
    <p:sldId id="319" r:id="rId11"/>
    <p:sldId id="332" r:id="rId12"/>
    <p:sldId id="318" r:id="rId13"/>
    <p:sldId id="322" r:id="rId14"/>
    <p:sldId id="325" r:id="rId15"/>
    <p:sldId id="326" r:id="rId16"/>
    <p:sldId id="327" r:id="rId17"/>
    <p:sldId id="328" r:id="rId18"/>
    <p:sldId id="329" r:id="rId19"/>
    <p:sldId id="342" r:id="rId20"/>
    <p:sldId id="333" r:id="rId21"/>
    <p:sldId id="334" r:id="rId22"/>
    <p:sldId id="335" r:id="rId23"/>
    <p:sldId id="337" r:id="rId24"/>
    <p:sldId id="336" r:id="rId25"/>
    <p:sldId id="338" r:id="rId26"/>
    <p:sldId id="339" r:id="rId27"/>
    <p:sldId id="340" r:id="rId28"/>
    <p:sldId id="341" r:id="rId29"/>
    <p:sldId id="34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A30000"/>
    <a:srgbClr val="9A0000"/>
    <a:srgbClr val="9CCB0D"/>
    <a:srgbClr val="A6D70E"/>
    <a:srgbClr val="8DD705"/>
    <a:srgbClr val="86CB07"/>
    <a:srgbClr val="73BF08"/>
    <a:srgbClr val="6DB30A"/>
    <a:srgbClr val="B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7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zemanscience.com/circulatory-syste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zemanscience.com/respiratory-syste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 algn="ctr">
              <a:buNone/>
            </a:pPr>
            <a:endParaRPr lang="en-US" sz="2200" dirty="0" smtClean="0">
              <a:latin typeface="Helvetica Light"/>
              <a:cs typeface="Helvetica Light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Helvetica Light"/>
                <a:cs typeface="Helvetica Light"/>
              </a:rPr>
              <a:t>CH 34</a:t>
            </a:r>
          </a:p>
          <a:p>
            <a:pPr marL="0" indent="0" algn="ctr">
              <a:buNone/>
            </a:pPr>
            <a:r>
              <a:rPr lang="en-US" sz="2400" b="1" dirty="0">
                <a:latin typeface="Helvetica Light"/>
                <a:cs typeface="Helvetica Light"/>
              </a:rPr>
              <a:t>Section 1:  </a:t>
            </a:r>
            <a:endParaRPr lang="en-US" sz="2400" b="1" dirty="0" smtClean="0">
              <a:latin typeface="Helvetica Light"/>
              <a:cs typeface="Helvetica Light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Helvetica Light"/>
                <a:cs typeface="Helvetica Light"/>
              </a:rPr>
              <a:t>Circulatory </a:t>
            </a:r>
            <a:r>
              <a:rPr lang="en-US" sz="2400" b="1" dirty="0">
                <a:latin typeface="Helvetica Light"/>
                <a:cs typeface="Helvetica Light"/>
              </a:rPr>
              <a:t>System</a:t>
            </a:r>
            <a:endParaRPr lang="en-US" sz="2400" b="1" dirty="0" smtClean="0">
              <a:latin typeface="Helvetica Light"/>
              <a:cs typeface="Helvetica Light"/>
            </a:endParaRPr>
          </a:p>
          <a:p>
            <a:pPr marL="0" indent="0" algn="ctr">
              <a:buNone/>
            </a:pPr>
            <a:endParaRPr lang="en-US" sz="22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4410364" cy="511445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Heart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How the heart beats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atria fill with blood.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atria contract, filling the ventricles with blood.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sinoatrial (SA) node sends out signals that cause both atria to contract.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signal travels to another area in the heart called the atrioventricular node, causing both ventricles to contract.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80" y="1607127"/>
            <a:ext cx="3078589" cy="354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2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" y="111760"/>
            <a:ext cx="906018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2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1" descr="ch 34 im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99" y="1073911"/>
            <a:ext cx="70135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3" descr="ch 34 im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3" y="1027747"/>
            <a:ext cx="3556000" cy="53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Blood Components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Plasma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clear, yellowish portion of blood is the </a:t>
            </a:r>
            <a:r>
              <a:rPr lang="en-US" sz="2000" dirty="0" smtClean="0">
                <a:solidFill>
                  <a:srgbClr val="A30000"/>
                </a:solidFill>
                <a:latin typeface="Helvetica Light"/>
                <a:cs typeface="Helvetica Light"/>
              </a:rPr>
              <a:t>plasma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Carries glucose, fats, vitamins, minerals, hormones, and waste products from the cells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048000"/>
            <a:ext cx="5238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0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Blood Components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Red Blood Cells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B00000"/>
                </a:solidFill>
                <a:latin typeface="Helvetica Light"/>
                <a:cs typeface="Helvetica Light"/>
              </a:rPr>
              <a:t>Red blood cells</a:t>
            </a:r>
            <a:r>
              <a:rPr lang="en-US" sz="2000" b="1" dirty="0" smtClean="0">
                <a:latin typeface="Helvetica Light"/>
                <a:cs typeface="Helvetica Light"/>
              </a:rPr>
              <a:t> </a:t>
            </a:r>
            <a:r>
              <a:rPr lang="en-US" sz="2000" dirty="0" smtClean="0">
                <a:latin typeface="Helvetica Light"/>
                <a:cs typeface="Helvetica Light"/>
              </a:rPr>
              <a:t>carry oxygen to all of the body’s cells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Consist of an iron-containing protein called hemoglobin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Hemoglobin chemically binds with oxygen molecules and carries oxygen to the body’s cells.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61" y="3683635"/>
            <a:ext cx="3939598" cy="295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2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Blood Components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Platelets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Cell fragments that are important in forming blood clots are </a:t>
            </a:r>
            <a:r>
              <a:rPr lang="en-US" sz="2000" b="1" dirty="0" smtClean="0">
                <a:solidFill>
                  <a:srgbClr val="B00000"/>
                </a:solidFill>
                <a:latin typeface="Helvetica Light"/>
                <a:cs typeface="Helvetica Light"/>
              </a:rPr>
              <a:t>platelets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Collect and stick to the vessel at the site of the wound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Release chemicals that produce a protein called fibrin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Fibrin is a protein that weaves a network of fibers across the cut that traps blood platelets and red blood cells.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4064393"/>
            <a:ext cx="3703320" cy="276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Blood Components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White Blood Cells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latin typeface="Helvetica"/>
                <a:cs typeface="Helvetica"/>
              </a:rPr>
              <a:t>The body’s disease fighters are the </a:t>
            </a:r>
            <a:r>
              <a:rPr lang="en-US" sz="2000" b="1" dirty="0" smtClean="0">
                <a:solidFill>
                  <a:srgbClr val="B00000"/>
                </a:solidFill>
                <a:latin typeface="Helvetica"/>
                <a:cs typeface="Helvetica"/>
              </a:rPr>
              <a:t>white blood cells</a:t>
            </a:r>
            <a:r>
              <a:rPr lang="en-US" sz="2000" dirty="0" smtClean="0">
                <a:latin typeface="Helvetica"/>
                <a:cs typeface="Helvetica"/>
              </a:rPr>
              <a:t>, which are produced in bone marrow.</a:t>
            </a:r>
            <a:endParaRPr lang="en-US" sz="20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Recognize disease-causing organisms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Produce chemicals to fight the invaders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Surround and kill the invaders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Blood Groups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ABO blood group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There are four types of blood—A, B, AB, and O.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000" dirty="0" smtClean="0">
                <a:latin typeface="Helvetica"/>
                <a:cs typeface="Helvetica"/>
              </a:rPr>
              <a:t>Rh Factor</a:t>
            </a:r>
            <a:endParaRPr lang="en-US" sz="20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Another marker found on the surface of red blood cells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35" y="3881992"/>
            <a:ext cx="4615329" cy="261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0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Circulatory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400" dirty="0">
                <a:latin typeface="Helvetica Light"/>
                <a:cs typeface="Helvetica Light"/>
              </a:rPr>
              <a:t>What are the main functions of the circulatory system?</a:t>
            </a:r>
          </a:p>
          <a:p>
            <a:r>
              <a:rPr lang="en-US" sz="2400" dirty="0">
                <a:latin typeface="Helvetica Light"/>
                <a:cs typeface="Helvetica Light"/>
              </a:rPr>
              <a:t>How does the blood flow through the heart and body</a:t>
            </a:r>
            <a:r>
              <a:rPr lang="en-US" sz="2400" dirty="0" smtClean="0">
                <a:latin typeface="Helvetica Light"/>
                <a:cs typeface="Helvetica Light"/>
              </a:rPr>
              <a:t>?</a:t>
            </a: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3586417"/>
          </a:xfrm>
        </p:spPr>
        <p:txBody>
          <a:bodyPr lIns="0" tIns="0">
            <a:normAutofit/>
          </a:bodyPr>
          <a:lstStyle/>
          <a:p>
            <a:pPr marL="0" indent="0" algn="ctr">
              <a:buNone/>
            </a:pPr>
            <a:endParaRPr lang="en-US" sz="2400" b="1" dirty="0" smtClean="0">
              <a:latin typeface="Helvetica Light"/>
              <a:cs typeface="Helvetica Light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Helvetica Light"/>
                <a:cs typeface="Helvetica Light"/>
              </a:rPr>
              <a:t>CH </a:t>
            </a:r>
            <a:r>
              <a:rPr lang="en-US" sz="2400" b="1" dirty="0">
                <a:latin typeface="Helvetica Light"/>
                <a:cs typeface="Helvetica Light"/>
              </a:rPr>
              <a:t>34</a:t>
            </a:r>
          </a:p>
          <a:p>
            <a:pPr marL="0" indent="0" algn="ctr">
              <a:buNone/>
            </a:pPr>
            <a:r>
              <a:rPr lang="en-US" sz="2400" b="1" dirty="0">
                <a:latin typeface="Helvetica Light"/>
                <a:cs typeface="Helvetica Light"/>
              </a:rPr>
              <a:t> Section 2: </a:t>
            </a:r>
            <a:endParaRPr lang="en-US" sz="2400" b="1" dirty="0" smtClean="0">
              <a:latin typeface="Helvetica Light"/>
              <a:cs typeface="Helvetica Light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Helvetica Light"/>
                <a:cs typeface="Helvetica Light"/>
              </a:rPr>
              <a:t> </a:t>
            </a:r>
            <a:r>
              <a:rPr lang="en-US" sz="2400" b="1" dirty="0">
                <a:latin typeface="Helvetica Light"/>
                <a:cs typeface="Helvetica Light"/>
              </a:rPr>
              <a:t>Respiratory System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  <a:cs typeface="Helvetica Light"/>
              </a:rPr>
              <a:t>What is the difference between internal and external respiration?</a:t>
            </a:r>
          </a:p>
          <a:p>
            <a:r>
              <a:rPr lang="en-US" sz="2000" dirty="0">
                <a:latin typeface="Helvetica Light"/>
                <a:cs typeface="Helvetica Light"/>
              </a:rPr>
              <a:t>What is the path of the air through the respiratory system?</a:t>
            </a:r>
          </a:p>
          <a:p>
            <a:r>
              <a:rPr lang="en-US" sz="2000" dirty="0">
                <a:latin typeface="Helvetica Light"/>
                <a:cs typeface="Helvetica Light"/>
              </a:rPr>
              <a:t>What changes occur in the body during breathing?</a:t>
            </a: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Respiratory System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727200" y="1743010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</a:p>
          <a:p>
            <a:r>
              <a:rPr lang="en-US" sz="2000" dirty="0">
                <a:latin typeface="Helvetica Light"/>
              </a:rPr>
              <a:t>breathing</a:t>
            </a:r>
          </a:p>
          <a:p>
            <a:r>
              <a:rPr lang="en-US" sz="2000" dirty="0">
                <a:latin typeface="Helvetica Light"/>
              </a:rPr>
              <a:t>external respiration</a:t>
            </a:r>
          </a:p>
          <a:p>
            <a:r>
              <a:rPr lang="en-US" sz="2000" dirty="0">
                <a:latin typeface="Helvetica Light"/>
              </a:rPr>
              <a:t>internal respiration</a:t>
            </a:r>
          </a:p>
          <a:p>
            <a:r>
              <a:rPr lang="en-US" sz="2000" dirty="0">
                <a:latin typeface="Helvetica Light"/>
              </a:rPr>
              <a:t>trachea</a:t>
            </a:r>
          </a:p>
          <a:p>
            <a:r>
              <a:rPr lang="en-US" sz="2000" dirty="0">
                <a:latin typeface="Helvetica Light"/>
              </a:rPr>
              <a:t>bronchus</a:t>
            </a:r>
          </a:p>
          <a:p>
            <a:r>
              <a:rPr lang="en-US" sz="2000" dirty="0">
                <a:latin typeface="Helvetica Light"/>
              </a:rPr>
              <a:t>lung</a:t>
            </a:r>
          </a:p>
          <a:p>
            <a:r>
              <a:rPr lang="en-US" sz="2000" dirty="0">
                <a:latin typeface="Helvetica Light"/>
              </a:rPr>
              <a:t>alveolus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Respiratory System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Respiratory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2914073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The Path of Air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respiratory system is made up of the nasal passages, pharynx, larynx, epiglottis, trachea, lungs, bronchi, bronchioles, alveoli (al VEE uh li), and the diaphragm. 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4" descr="ch 34 im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25" y="1248444"/>
            <a:ext cx="4953000" cy="44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5400000">
            <a:off x="8567191" y="5774299"/>
            <a:ext cx="5822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Helvetica" pitchFamily="34" charset="0"/>
                <a:cs typeface="Helvetica" pitchFamily="34" charset="0"/>
              </a:rPr>
              <a:t>Tim Fuller</a:t>
            </a:r>
            <a:endParaRPr lang="en-US" sz="7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Respiratory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Breathing and Respiration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respiratory system sustains cellular respiration by supplying oxygen to body cells and removing carbon dioxide waste from cells.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B00000"/>
                </a:solidFill>
                <a:latin typeface="Helvetica Light"/>
                <a:cs typeface="Helvetica Light"/>
              </a:rPr>
              <a:t>Breathing</a:t>
            </a:r>
            <a:r>
              <a:rPr lang="en-US" sz="2000" dirty="0" smtClean="0">
                <a:latin typeface="Helvetica Light"/>
                <a:cs typeface="Helvetica Light"/>
              </a:rPr>
              <a:t> is the mechanical movement of air into and out of your lungs.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B00000"/>
                </a:solidFill>
                <a:latin typeface="Helvetica Light"/>
                <a:cs typeface="Helvetica Light"/>
              </a:rPr>
              <a:t>External respiration</a:t>
            </a:r>
            <a:r>
              <a:rPr lang="en-US" sz="2000" b="1" dirty="0" smtClean="0">
                <a:latin typeface="Helvetica Light"/>
                <a:cs typeface="Helvetica Light"/>
              </a:rPr>
              <a:t> </a:t>
            </a:r>
            <a:r>
              <a:rPr lang="en-US" sz="2000" dirty="0" smtClean="0">
                <a:latin typeface="Helvetica Light"/>
                <a:cs typeface="Helvetica Light"/>
              </a:rPr>
              <a:t>is the exchange of gases between the atmosphere and the blood.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B00000"/>
                </a:solidFill>
                <a:latin typeface="Helvetica Light"/>
                <a:cs typeface="Helvetica Light"/>
              </a:rPr>
              <a:t>Internal respiration</a:t>
            </a:r>
            <a:r>
              <a:rPr lang="en-US" sz="2000" b="1" dirty="0" smtClean="0">
                <a:latin typeface="Helvetica Light"/>
                <a:cs typeface="Helvetica Light"/>
              </a:rPr>
              <a:t> </a:t>
            </a:r>
            <a:r>
              <a:rPr lang="en-US" sz="2000" dirty="0" smtClean="0">
                <a:latin typeface="Helvetica Light"/>
                <a:cs typeface="Helvetica Light"/>
              </a:rPr>
              <a:t>is the exchange of gases between the blood and the body’s cells.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Respiratory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864764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Path of </a:t>
            </a:r>
            <a:r>
              <a:rPr lang="en-US" sz="2400" b="1" dirty="0" smtClean="0">
                <a:latin typeface="Helvetica"/>
                <a:cs typeface="Helvetica"/>
              </a:rPr>
              <a:t>Air</a:t>
            </a:r>
            <a:endParaRPr lang="en-US" sz="2400" dirty="0" smtClean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Air enters your mouth or nose.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Hair like </a:t>
            </a:r>
            <a:r>
              <a:rPr lang="en-US" sz="2000" dirty="0" smtClean="0">
                <a:latin typeface="Helvetica Light"/>
                <a:cs typeface="Helvetica Light"/>
              </a:rPr>
              <a:t>structures called cilia trap foreign particles from the air and sweep them toward the throat.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Filtered air then passes through the upper throat called the pharynx.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The epiglottis allows air to pass from the larynx to a long tube in the chest cavity called the </a:t>
            </a:r>
            <a:r>
              <a:rPr lang="en-US" sz="2000" b="1" dirty="0">
                <a:solidFill>
                  <a:srgbClr val="B00000"/>
                </a:solidFill>
                <a:latin typeface="Helvetica Light"/>
                <a:cs typeface="Helvetica Light"/>
              </a:rPr>
              <a:t>trachea</a:t>
            </a:r>
            <a:r>
              <a:rPr lang="en-US" sz="2000" dirty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The trachea branches into two large tubes, called </a:t>
            </a:r>
            <a:r>
              <a:rPr lang="en-US" sz="2000" dirty="0">
                <a:solidFill>
                  <a:srgbClr val="B00000"/>
                </a:solidFill>
                <a:latin typeface="Helvetica Light"/>
                <a:cs typeface="Helvetica Light"/>
              </a:rPr>
              <a:t>bronchi</a:t>
            </a:r>
            <a:r>
              <a:rPr lang="en-US" sz="2000" dirty="0">
                <a:latin typeface="Helvetica Light"/>
                <a:cs typeface="Helvetica Light"/>
              </a:rPr>
              <a:t>, which lead to the </a:t>
            </a:r>
            <a:r>
              <a:rPr lang="en-US" sz="2000" b="1" dirty="0">
                <a:solidFill>
                  <a:srgbClr val="B00000"/>
                </a:solidFill>
                <a:latin typeface="Helvetica Light"/>
                <a:cs typeface="Helvetica Light"/>
              </a:rPr>
              <a:t>lungs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  <a:endParaRPr lang="en-US" sz="20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Respiratory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864764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Path of </a:t>
            </a:r>
            <a:r>
              <a:rPr lang="en-US" sz="2400" b="1" dirty="0" smtClean="0">
                <a:latin typeface="Helvetica"/>
                <a:cs typeface="Helvetica"/>
              </a:rPr>
              <a:t>Air</a:t>
            </a:r>
            <a:endParaRPr lang="en-US" sz="2400" dirty="0" smtClean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Each bronchus branches into smaller tubes called bronchioles.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Each of these small tubes continues to branch into even smaller passageways, which end in individual air sacs called </a:t>
            </a:r>
            <a:r>
              <a:rPr lang="en-US" sz="18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alveoli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0" descr="ch 34 im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10" y="3011055"/>
            <a:ext cx="4829240" cy="302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4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Respiratory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883236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Breathing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Inhalation is the act of taking air into the lungs.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diaphragm contracts, causing the chest cavity to expand as the diaphragm moves down.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4" descr="ch 34 im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2" y="2825750"/>
            <a:ext cx="6220691" cy="3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Respiratory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883236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Breathing</a:t>
            </a:r>
            <a:endParaRPr lang="en-US" sz="2400" dirty="0" smtClean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During exhalation, the diaphragm relaxes and returns to its normal resting position.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This reduces the size of the chest cavity as the diaphragm moves up.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4" descr="ch 34 im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2" y="2825750"/>
            <a:ext cx="6220691" cy="3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Respiratory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629923" y="1743010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 pitchFamily="34" charset="0"/>
                <a:cs typeface="Helvetica" pitchFamily="34" charset="0"/>
              </a:rPr>
              <a:t>New</a:t>
            </a:r>
            <a:endParaRPr lang="en-US" sz="2000" i="1" dirty="0">
              <a:latin typeface="Helvetica Light"/>
              <a:cs typeface="Helvetica Light"/>
            </a:endParaRPr>
          </a:p>
          <a:p>
            <a:r>
              <a:rPr lang="en-US" sz="1800" dirty="0">
                <a:latin typeface="Helvetica Light"/>
              </a:rPr>
              <a:t>artery</a:t>
            </a:r>
          </a:p>
          <a:p>
            <a:r>
              <a:rPr lang="en-US" sz="1800" dirty="0">
                <a:latin typeface="Helvetica Light"/>
              </a:rPr>
              <a:t>capillary</a:t>
            </a:r>
          </a:p>
          <a:p>
            <a:r>
              <a:rPr lang="en-US" sz="1800" dirty="0">
                <a:latin typeface="Helvetica Light"/>
              </a:rPr>
              <a:t>vein</a:t>
            </a:r>
          </a:p>
          <a:p>
            <a:r>
              <a:rPr lang="en-US" sz="1800" dirty="0">
                <a:latin typeface="Helvetica Light"/>
              </a:rPr>
              <a:t>valve</a:t>
            </a:r>
          </a:p>
          <a:p>
            <a:r>
              <a:rPr lang="en-US" sz="1800" dirty="0">
                <a:latin typeface="Helvetica Light"/>
              </a:rPr>
              <a:t>heart</a:t>
            </a:r>
          </a:p>
          <a:p>
            <a:r>
              <a:rPr lang="en-US" sz="1800" dirty="0">
                <a:latin typeface="Helvetica Light"/>
              </a:rPr>
              <a:t>pacemaker</a:t>
            </a:r>
          </a:p>
          <a:p>
            <a:r>
              <a:rPr lang="en-US" sz="1800" dirty="0">
                <a:latin typeface="Helvetica Light"/>
              </a:rPr>
              <a:t>plasma</a:t>
            </a:r>
          </a:p>
          <a:p>
            <a:r>
              <a:rPr lang="en-US" sz="1800" dirty="0">
                <a:latin typeface="Helvetica Light"/>
              </a:rPr>
              <a:t>red blood </a:t>
            </a:r>
            <a:r>
              <a:rPr lang="en-US" sz="1800" dirty="0" smtClean="0">
                <a:latin typeface="Helvetica Light"/>
              </a:rPr>
              <a:t>cell</a:t>
            </a:r>
          </a:p>
          <a:p>
            <a:r>
              <a:rPr lang="en-US" sz="1800" dirty="0">
                <a:latin typeface="Helvetica Light"/>
              </a:rPr>
              <a:t>platelet</a:t>
            </a:r>
          </a:p>
          <a:p>
            <a:r>
              <a:rPr lang="en-US" sz="1800" dirty="0">
                <a:latin typeface="Helvetica Light"/>
              </a:rPr>
              <a:t>white blood cell</a:t>
            </a:r>
          </a:p>
          <a:p>
            <a:r>
              <a:rPr lang="en-US" sz="1800" dirty="0" smtClean="0">
                <a:latin typeface="Helvetica Light"/>
              </a:rPr>
              <a:t>atherosclerosis</a:t>
            </a: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Functions of the Circulatory System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Transports oxygen and nutrients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Carries disease-fighting materials produced by the immune system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Contains cell fragments and proteins for blood clotting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Distributes heat throughout the body to help regulate body temperature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0"/>
            <a:ext cx="4585856" cy="502209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Blood Vessels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Arteries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Oxygen-rich blood is carried away from the heart in large blood vessels called </a:t>
            </a:r>
            <a:r>
              <a:rPr lang="en-US" sz="1800" b="1" dirty="0" smtClean="0">
                <a:solidFill>
                  <a:srgbClr val="9A0000"/>
                </a:solidFill>
                <a:latin typeface="Helvetica Light"/>
                <a:cs typeface="Helvetica Light"/>
              </a:rPr>
              <a:t>arteries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Arteries are composed of three layers: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 Light"/>
              </a:rPr>
              <a:t>Outer layer of connective tissue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 Light"/>
              </a:rPr>
              <a:t>Middle layer of smooth muscle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 Light"/>
              </a:rPr>
              <a:t>Inner layer of endothelial tissue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36" y="2262909"/>
            <a:ext cx="333975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Blood Vessels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Capillaries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Microscopic blood vessels where the exchange of important substances and wastes occur are </a:t>
            </a:r>
            <a:r>
              <a:rPr lang="en-US" sz="2000" b="1" dirty="0" smtClean="0">
                <a:solidFill>
                  <a:srgbClr val="A30000"/>
                </a:solidFill>
                <a:latin typeface="Helvetica Light"/>
                <a:cs typeface="Helvetica Light"/>
              </a:rPr>
              <a:t>capillaries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walls are only one cell thick.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835919"/>
            <a:ext cx="2465818" cy="145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3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2"/>
            <a:ext cx="8229600" cy="274994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Blood Vessels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Veins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largest blood vessels are </a:t>
            </a:r>
            <a:r>
              <a:rPr lang="en-US" sz="1800" b="1" dirty="0" smtClean="0">
                <a:solidFill>
                  <a:srgbClr val="B00000"/>
                </a:solidFill>
                <a:latin typeface="Helvetica Light"/>
                <a:cs typeface="Helvetica Light"/>
              </a:rPr>
              <a:t>veins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Carry oxygen-poor blood back to the heart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Contraction of skeletal muscles helps keep the blood moving.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1" dirty="0" smtClean="0">
                <a:solidFill>
                  <a:srgbClr val="9A0000"/>
                </a:solidFill>
                <a:latin typeface="Helvetica Light"/>
                <a:cs typeface="Helvetica Light"/>
              </a:rPr>
              <a:t>Valves</a:t>
            </a:r>
            <a:r>
              <a:rPr lang="en-US" sz="1800" dirty="0" smtClean="0">
                <a:latin typeface="Helvetica Light"/>
                <a:cs typeface="Helvetica Light"/>
              </a:rPr>
              <a:t> are flaps of tissue that prevent blood from flowing backward.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71" y="890032"/>
            <a:ext cx="1808594" cy="167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93" y="4004683"/>
            <a:ext cx="4644678" cy="232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2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The Heart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A hollow, muscular organ that pumps blood throughout the body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Pumps oxygenated blood to the body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Pumps deoxygenated blood to the lungs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Circulatory System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87984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600" b="1" dirty="0">
                <a:latin typeface="Helvetica"/>
                <a:cs typeface="Helvetica"/>
              </a:rPr>
              <a:t>The Heart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Structure of the heart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Divided into four compartments called chambers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right atrium and the left atrium receive blood returning to the heart.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right and left ventricles pump blood away from the heart.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Valves </a:t>
            </a:r>
            <a:r>
              <a:rPr lang="en-US" sz="2000" dirty="0">
                <a:latin typeface="Helvetica Light"/>
                <a:cs typeface="Helvetica Light"/>
              </a:rPr>
              <a:t>separate the atria from the ventricles and keep blood flowing in one direction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995</Words>
  <Application>Microsoft Office PowerPoint</Application>
  <PresentationFormat>On-screen Show (4:3)</PresentationFormat>
  <Paragraphs>219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Joe</cp:lastModifiedBy>
  <cp:revision>111</cp:revision>
  <cp:lastPrinted>2013-07-12T13:26:11Z</cp:lastPrinted>
  <dcterms:created xsi:type="dcterms:W3CDTF">2013-07-09T14:24:31Z</dcterms:created>
  <dcterms:modified xsi:type="dcterms:W3CDTF">2014-12-11T17:49:08Z</dcterms:modified>
</cp:coreProperties>
</file>