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115" d="100"/>
          <a:sy n="115" d="100"/>
        </p:scale>
        <p:origin x="2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EE714-C7F9-4FBB-B78A-3B7A820EAD36}"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6936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EE714-C7F9-4FBB-B78A-3B7A820EAD36}"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289752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EE714-C7F9-4FBB-B78A-3B7A820EAD36}"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1793497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51854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6734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8551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2115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8593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05608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41257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196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EE714-C7F9-4FBB-B78A-3B7A820EAD36}"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1352142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39365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86676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3215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val="3904741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5038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78869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76545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46981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2/18/2016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86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EE714-C7F9-4FBB-B78A-3B7A820EAD36}"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239782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EE714-C7F9-4FBB-B78A-3B7A820EAD36}"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417621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EE714-C7F9-4FBB-B78A-3B7A820EAD36}" type="datetimeFigureOut">
              <a:rPr lang="en-US" smtClean="0"/>
              <a:t>2/18/2016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153085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EE714-C7F9-4FBB-B78A-3B7A820EAD36}" type="datetimeFigureOut">
              <a:rPr lang="en-US" smtClean="0"/>
              <a:t>2/18/2016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129804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EE714-C7F9-4FBB-B78A-3B7A820EAD36}" type="datetimeFigureOut">
              <a:rPr lang="en-US" smtClean="0"/>
              <a:t>2/18/2016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396900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EE714-C7F9-4FBB-B78A-3B7A820EAD36}"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239914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EE714-C7F9-4FBB-B78A-3B7A820EAD36}"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31923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EE714-C7F9-4FBB-B78A-3B7A820EAD36}" type="datetimeFigureOut">
              <a:rPr lang="en-US" smtClean="0"/>
              <a:t>2/18/2016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B3246-55E3-4EC4-8D86-6F8969915DB7}" type="slidenum">
              <a:rPr lang="en-US" smtClean="0"/>
              <a:t>‹#›</a:t>
            </a:fld>
            <a:endParaRPr lang="en-US"/>
          </a:p>
        </p:txBody>
      </p:sp>
    </p:spTree>
    <p:extLst>
      <p:ext uri="{BB962C8B-B14F-4D97-AF65-F5344CB8AC3E}">
        <p14:creationId xmlns:p14="http://schemas.microsoft.com/office/powerpoint/2010/main" val="3358772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defTabSz="457200"/>
            <a:fld id="{48A87A34-81AB-432B-8DAE-1953F412C126}" type="datetimeFigureOut">
              <a:rPr lang="en-US" dirty="0">
                <a:solidFill>
                  <a:prstClr val="black"/>
                </a:solidFill>
              </a:rPr>
              <a:pPr defTabSz="457200"/>
              <a:t>2/18/2016</a:t>
            </a:fld>
            <a:endParaRPr lang="en-US" dirty="0">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defTabSz="457200"/>
            <a:fld id="{6D22F896-40B5-4ADD-8801-0D06FADFA09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034564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suCKm97yvy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Chapter 4</a:t>
            </a:r>
            <a:endParaRPr lang="en-US" sz="6000" dirty="0"/>
          </a:p>
        </p:txBody>
      </p:sp>
      <p:sp>
        <p:nvSpPr>
          <p:cNvPr id="3" name="Subtitle 2"/>
          <p:cNvSpPr>
            <a:spLocks noGrp="1"/>
          </p:cNvSpPr>
          <p:nvPr>
            <p:ph type="subTitle" idx="1"/>
          </p:nvPr>
        </p:nvSpPr>
        <p:spPr/>
        <p:txBody>
          <a:bodyPr>
            <a:normAutofit/>
          </a:bodyPr>
          <a:lstStyle/>
          <a:p>
            <a:r>
              <a:rPr lang="en-US" sz="3200" dirty="0" smtClean="0"/>
              <a:t>Inflammation and infection</a:t>
            </a:r>
            <a:endParaRPr lang="en-US" sz="3200" dirty="0"/>
          </a:p>
        </p:txBody>
      </p:sp>
    </p:spTree>
    <p:extLst>
      <p:ext uri="{BB962C8B-B14F-4D97-AF65-F5344CB8AC3E}">
        <p14:creationId xmlns:p14="http://schemas.microsoft.com/office/powerpoint/2010/main" val="1213863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509" y="0"/>
            <a:ext cx="10364451" cy="1596177"/>
          </a:xfrm>
        </p:spPr>
        <p:txBody>
          <a:bodyPr/>
          <a:lstStyle/>
          <a:p>
            <a:r>
              <a:rPr lang="en-US" dirty="0" smtClean="0"/>
              <a:t>Inflammation process</a:t>
            </a:r>
            <a:endParaRPr lang="en-US" dirty="0"/>
          </a:p>
        </p:txBody>
      </p:sp>
      <p:sp>
        <p:nvSpPr>
          <p:cNvPr id="3" name="Content Placeholder 2"/>
          <p:cNvSpPr>
            <a:spLocks noGrp="1"/>
          </p:cNvSpPr>
          <p:nvPr>
            <p:ph sz="quarter" idx="4294967295"/>
          </p:nvPr>
        </p:nvSpPr>
        <p:spPr>
          <a:xfrm>
            <a:off x="727509" y="1215626"/>
            <a:ext cx="10363826" cy="3424107"/>
          </a:xfrm>
          <a:prstGeom prst="rect">
            <a:avLst/>
          </a:prstGeom>
        </p:spPr>
        <p:txBody>
          <a:bodyPr>
            <a:normAutofit/>
          </a:bodyPr>
          <a:lstStyle/>
          <a:p>
            <a:r>
              <a:rPr lang="en-US" sz="2400" dirty="0" smtClean="0"/>
              <a:t>Hyperemia also causes leukocytes(white blood cells) to the area as well as neutrophils, also called </a:t>
            </a:r>
            <a:r>
              <a:rPr lang="en-US" sz="2400" dirty="0" err="1" smtClean="0"/>
              <a:t>polymorphonuclear</a:t>
            </a:r>
            <a:r>
              <a:rPr lang="en-US" sz="2400" dirty="0" smtClean="0"/>
              <a:t> cells (</a:t>
            </a:r>
            <a:r>
              <a:rPr lang="en-US" sz="2400" dirty="0" err="1" smtClean="0"/>
              <a:t>Pmn’s</a:t>
            </a:r>
            <a:r>
              <a:rPr lang="en-US" sz="2400" dirty="0" smtClean="0"/>
              <a:t>) (poly=many, </a:t>
            </a:r>
            <a:r>
              <a:rPr lang="en-US" sz="2400" dirty="0" err="1" smtClean="0"/>
              <a:t>morphic</a:t>
            </a:r>
            <a:r>
              <a:rPr lang="en-US" sz="2400" dirty="0" smtClean="0"/>
              <a:t>=shaped nucleus).</a:t>
            </a:r>
          </a:p>
          <a:p>
            <a:r>
              <a:rPr lang="en-US" sz="2400" dirty="0" smtClean="0"/>
              <a:t>These cells line the endothelium of the vessels waiting to move into tissues.</a:t>
            </a:r>
          </a:p>
          <a:p>
            <a:r>
              <a:rPr lang="en-US" sz="2400" dirty="0" smtClean="0"/>
              <a:t>As capillaries dilate due to histamine, vascular permeability occurs. Allowing substances to enter that typically wouldn’t. </a:t>
            </a:r>
            <a:endParaRPr lang="en-US" sz="2400" dirty="0"/>
          </a:p>
        </p:txBody>
      </p:sp>
      <p:pic>
        <p:nvPicPr>
          <p:cNvPr id="4" name="Picture 3"/>
          <p:cNvPicPr>
            <a:picLocks noChangeAspect="1"/>
          </p:cNvPicPr>
          <p:nvPr/>
        </p:nvPicPr>
        <p:blipFill>
          <a:blip r:embed="rId2"/>
          <a:stretch>
            <a:fillRect/>
          </a:stretch>
        </p:blipFill>
        <p:spPr>
          <a:xfrm>
            <a:off x="1337733" y="4589351"/>
            <a:ext cx="2929467" cy="2345908"/>
          </a:xfrm>
          <a:prstGeom prst="rect">
            <a:avLst/>
          </a:prstGeom>
        </p:spPr>
      </p:pic>
      <p:pic>
        <p:nvPicPr>
          <p:cNvPr id="5" name="Picture 4"/>
          <p:cNvPicPr>
            <a:picLocks noChangeAspect="1"/>
          </p:cNvPicPr>
          <p:nvPr/>
        </p:nvPicPr>
        <p:blipFill>
          <a:blip r:embed="rId3"/>
          <a:stretch>
            <a:fillRect/>
          </a:stretch>
        </p:blipFill>
        <p:spPr>
          <a:xfrm>
            <a:off x="4800599" y="4589351"/>
            <a:ext cx="5567303" cy="2213349"/>
          </a:xfrm>
          <a:prstGeom prst="rect">
            <a:avLst/>
          </a:prstGeom>
        </p:spPr>
      </p:pic>
    </p:spTree>
    <p:extLst>
      <p:ext uri="{BB962C8B-B14F-4D97-AF65-F5344CB8AC3E}">
        <p14:creationId xmlns:p14="http://schemas.microsoft.com/office/powerpoint/2010/main" val="2863453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08" y="-476426"/>
            <a:ext cx="10364451" cy="1596177"/>
          </a:xfrm>
        </p:spPr>
        <p:txBody>
          <a:bodyPr/>
          <a:lstStyle/>
          <a:p>
            <a:r>
              <a:rPr lang="en-US" dirty="0" smtClean="0"/>
              <a:t>Inflammatory process</a:t>
            </a:r>
            <a:endParaRPr lang="en-US" dirty="0"/>
          </a:p>
        </p:txBody>
      </p:sp>
      <p:sp>
        <p:nvSpPr>
          <p:cNvPr id="3" name="Content Placeholder 2"/>
          <p:cNvSpPr>
            <a:spLocks noGrp="1"/>
          </p:cNvSpPr>
          <p:nvPr>
            <p:ph sz="quarter" idx="4294967295"/>
          </p:nvPr>
        </p:nvSpPr>
        <p:spPr>
          <a:xfrm>
            <a:off x="566313" y="2096037"/>
            <a:ext cx="10737313" cy="4108360"/>
          </a:xfrm>
          <a:prstGeom prst="rect">
            <a:avLst/>
          </a:prstGeom>
        </p:spPr>
        <p:txBody>
          <a:bodyPr>
            <a:noAutofit/>
          </a:bodyPr>
          <a:lstStyle/>
          <a:p>
            <a:r>
              <a:rPr lang="en-US" sz="2400" dirty="0" smtClean="0"/>
              <a:t>The permeability that occurs allows blood fluid called </a:t>
            </a:r>
            <a:r>
              <a:rPr lang="en-US" sz="2400" b="1" u="sng" dirty="0" smtClean="0"/>
              <a:t>exudate </a:t>
            </a:r>
            <a:r>
              <a:rPr lang="en-US" sz="2400" dirty="0" smtClean="0"/>
              <a:t>to leak into tissue causing swelling and edema observed with inflammation.</a:t>
            </a:r>
          </a:p>
          <a:p>
            <a:endParaRPr lang="en-US" sz="2400" dirty="0"/>
          </a:p>
          <a:p>
            <a:r>
              <a:rPr lang="en-US" sz="2400" dirty="0" smtClean="0"/>
              <a:t>As edema increases, more pressure is exerted on nerve endings leading to increase pain and tenderness, as well as possible loss of function.</a:t>
            </a:r>
          </a:p>
          <a:p>
            <a:endParaRPr lang="en-US" sz="2400" dirty="0" smtClean="0"/>
          </a:p>
          <a:p>
            <a:r>
              <a:rPr lang="en-US" sz="2400" dirty="0" smtClean="0"/>
              <a:t>Vascular and cellular responses produce five cardinal signs of inflammation: heat, redness, swelling, pain, and loss of function.</a:t>
            </a:r>
          </a:p>
        </p:txBody>
      </p:sp>
      <p:pic>
        <p:nvPicPr>
          <p:cNvPr id="4" name="Picture 3"/>
          <p:cNvPicPr>
            <a:picLocks noChangeAspect="1"/>
          </p:cNvPicPr>
          <p:nvPr/>
        </p:nvPicPr>
        <p:blipFill>
          <a:blip r:embed="rId2"/>
          <a:stretch>
            <a:fillRect/>
          </a:stretch>
        </p:blipFill>
        <p:spPr>
          <a:xfrm>
            <a:off x="4470399" y="538161"/>
            <a:ext cx="2743200" cy="1666875"/>
          </a:xfrm>
          <a:prstGeom prst="rect">
            <a:avLst/>
          </a:prstGeom>
        </p:spPr>
      </p:pic>
    </p:spTree>
    <p:extLst>
      <p:ext uri="{BB962C8B-B14F-4D97-AF65-F5344CB8AC3E}">
        <p14:creationId xmlns:p14="http://schemas.microsoft.com/office/powerpoint/2010/main" val="445071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dirty="0" smtClean="0"/>
              <a:t>Inflammatory process</a:t>
            </a:r>
            <a:endParaRPr lang="en-US" dirty="0"/>
          </a:p>
        </p:txBody>
      </p:sp>
      <p:sp>
        <p:nvSpPr>
          <p:cNvPr id="3" name="Content Placeholder 2"/>
          <p:cNvSpPr>
            <a:spLocks noGrp="1"/>
          </p:cNvSpPr>
          <p:nvPr>
            <p:ph sz="quarter" idx="4294967295"/>
          </p:nvPr>
        </p:nvSpPr>
        <p:spPr>
          <a:xfrm>
            <a:off x="325965" y="2549778"/>
            <a:ext cx="11540067" cy="4997003"/>
          </a:xfrm>
          <a:prstGeom prst="rect">
            <a:avLst/>
          </a:prstGeom>
        </p:spPr>
        <p:txBody>
          <a:bodyPr>
            <a:normAutofit/>
          </a:bodyPr>
          <a:lstStyle/>
          <a:p>
            <a:r>
              <a:rPr lang="en-US" sz="2400" dirty="0" smtClean="0"/>
              <a:t>Diapedesis is the process of neutrophils extending part of their bodies between epithelial cells and squeeze through the capillary wall. </a:t>
            </a:r>
          </a:p>
          <a:p>
            <a:r>
              <a:rPr lang="en-US" sz="2400" dirty="0" smtClean="0"/>
              <a:t>The process of diapedesis delivers millions of  neutrophils within a few hours, making them the first cells to arrive and in large numbers directing the cells to the injured area by a process called Chemotaxis.</a:t>
            </a:r>
          </a:p>
          <a:p>
            <a:r>
              <a:rPr lang="en-US" sz="2400" dirty="0" smtClean="0"/>
              <a:t>There are chemicals detected through chemoreceptors on the neutrophils outer membrane that are released by a variety of elements like bacteria, dead skin, and plasma proteins.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4584698" y="1094865"/>
            <a:ext cx="2273301" cy="1454913"/>
          </a:xfrm>
          <a:prstGeom prst="rect">
            <a:avLst/>
          </a:prstGeom>
        </p:spPr>
      </p:pic>
    </p:spTree>
    <p:extLst>
      <p:ext uri="{BB962C8B-B14F-4D97-AF65-F5344CB8AC3E}">
        <p14:creationId xmlns:p14="http://schemas.microsoft.com/office/powerpoint/2010/main" val="3758209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4294967295"/>
          </p:nvPr>
        </p:nvPicPr>
        <p:blipFill>
          <a:blip r:embed="rId2"/>
          <a:stretch>
            <a:fillRect/>
          </a:stretch>
        </p:blipFill>
        <p:spPr>
          <a:xfrm>
            <a:off x="1472484" y="-77274"/>
            <a:ext cx="9247031" cy="6935274"/>
          </a:xfrm>
          <a:prstGeom prst="rect">
            <a:avLst/>
          </a:prstGeom>
        </p:spPr>
      </p:pic>
    </p:spTree>
    <p:extLst>
      <p:ext uri="{BB962C8B-B14F-4D97-AF65-F5344CB8AC3E}">
        <p14:creationId xmlns:p14="http://schemas.microsoft.com/office/powerpoint/2010/main" val="2836102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90152"/>
            <a:ext cx="10364451" cy="1596177"/>
          </a:xfrm>
        </p:spPr>
        <p:txBody>
          <a:bodyPr/>
          <a:lstStyle/>
          <a:p>
            <a:r>
              <a:rPr lang="en-US" dirty="0" smtClean="0"/>
              <a:t>*Inflammation process*</a:t>
            </a:r>
            <a:endParaRPr lang="en-US" dirty="0"/>
          </a:p>
        </p:txBody>
      </p:sp>
      <p:sp>
        <p:nvSpPr>
          <p:cNvPr id="3" name="Content Placeholder 2"/>
          <p:cNvSpPr>
            <a:spLocks noGrp="1"/>
          </p:cNvSpPr>
          <p:nvPr>
            <p:ph sz="quarter" idx="4294967295"/>
          </p:nvPr>
        </p:nvSpPr>
        <p:spPr>
          <a:xfrm>
            <a:off x="515155" y="1506024"/>
            <a:ext cx="10762445" cy="5126595"/>
          </a:xfrm>
          <a:prstGeom prst="rect">
            <a:avLst/>
          </a:prstGeom>
        </p:spPr>
        <p:txBody>
          <a:bodyPr>
            <a:normAutofit/>
          </a:bodyPr>
          <a:lstStyle/>
          <a:p>
            <a:r>
              <a:rPr lang="en-US" sz="2400" dirty="0" smtClean="0"/>
              <a:t>When the neutrophil arrives at the scene of the trauma, it begins phagocytosis, eating and destroying microorganisms, foreign material and dead cells. </a:t>
            </a:r>
          </a:p>
          <a:p>
            <a:r>
              <a:rPr lang="en-US" sz="2400" dirty="0" smtClean="0"/>
              <a:t>Life of a neutrophil is short, so the death of many neutrophils mixed with exudate or blood fluid, make up the white </a:t>
            </a:r>
            <a:r>
              <a:rPr lang="en-US" sz="2400" smtClean="0"/>
              <a:t>fluid identified </a:t>
            </a:r>
            <a:r>
              <a:rPr lang="en-US" sz="2400" dirty="0" smtClean="0"/>
              <a:t>as pus.</a:t>
            </a:r>
          </a:p>
          <a:p>
            <a:endParaRPr lang="en-US" dirty="0"/>
          </a:p>
          <a:p>
            <a:r>
              <a:rPr lang="en-US" dirty="0" smtClean="0"/>
              <a:t> </a:t>
            </a:r>
            <a:r>
              <a:rPr lang="en-US" sz="2400" dirty="0" smtClean="0"/>
              <a:t>after about 3 to 4 days after inflammatory process begins, large numbers of another white cells, Monocytes begin to arrive.</a:t>
            </a:r>
            <a:endParaRPr lang="en-US" sz="2400" dirty="0"/>
          </a:p>
          <a:p>
            <a:r>
              <a:rPr lang="en-US" sz="2400" dirty="0" smtClean="0"/>
              <a:t>As monocytes leave the bloodstream and move to tissue, it will also become phagocytic and is called a macrophage.</a:t>
            </a:r>
          </a:p>
        </p:txBody>
      </p:sp>
    </p:spTree>
    <p:extLst>
      <p:ext uri="{BB962C8B-B14F-4D97-AF65-F5344CB8AC3E}">
        <p14:creationId xmlns:p14="http://schemas.microsoft.com/office/powerpoint/2010/main" val="2719628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23493" y="-140040"/>
            <a:ext cx="9697792" cy="6998040"/>
          </a:xfrm>
          <a:prstGeom prst="rect">
            <a:avLst/>
          </a:prstGeom>
        </p:spPr>
      </p:pic>
    </p:spTree>
    <p:extLst>
      <p:ext uri="{BB962C8B-B14F-4D97-AF65-F5344CB8AC3E}">
        <p14:creationId xmlns:p14="http://schemas.microsoft.com/office/powerpoint/2010/main" val="420919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dirty="0" smtClean="0"/>
              <a:t>Inflammation process</a:t>
            </a:r>
            <a:endParaRPr lang="en-US" dirty="0"/>
          </a:p>
        </p:txBody>
      </p:sp>
      <p:sp>
        <p:nvSpPr>
          <p:cNvPr id="3" name="Content Placeholder 2"/>
          <p:cNvSpPr>
            <a:spLocks noGrp="1"/>
          </p:cNvSpPr>
          <p:nvPr>
            <p:ph sz="quarter" idx="4294967295"/>
          </p:nvPr>
        </p:nvSpPr>
        <p:spPr>
          <a:xfrm>
            <a:off x="631065" y="1596177"/>
            <a:ext cx="10646535" cy="4637197"/>
          </a:xfrm>
          <a:prstGeom prst="rect">
            <a:avLst/>
          </a:prstGeom>
        </p:spPr>
        <p:txBody>
          <a:bodyPr>
            <a:normAutofit/>
          </a:bodyPr>
          <a:lstStyle/>
          <a:p>
            <a:r>
              <a:rPr lang="en-US" sz="2400" dirty="0" smtClean="0"/>
              <a:t>As the name suggests, a macrophage is a large eater of microorganisms, foreign material and dead cells. This cell is slow moving but has more killing power than the neutrophil, as well as the ability to remove dead neutrophils and tissue debris in the inflamed area. </a:t>
            </a:r>
          </a:p>
          <a:p>
            <a:r>
              <a:rPr lang="en-US" sz="2400" dirty="0" smtClean="0"/>
              <a:t>Inflammation is considered acute unless it continues for a long period of time, then its chronic inflammation, causing exacerbation (flare up), eliciting a new outpouring of neutrophils</a:t>
            </a:r>
            <a:endParaRPr lang="en-US" sz="2400" dirty="0"/>
          </a:p>
        </p:txBody>
      </p:sp>
    </p:spTree>
    <p:extLst>
      <p:ext uri="{BB962C8B-B14F-4D97-AF65-F5344CB8AC3E}">
        <p14:creationId xmlns:p14="http://schemas.microsoft.com/office/powerpoint/2010/main" val="2543678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02" y="105333"/>
            <a:ext cx="10364451" cy="1596177"/>
          </a:xfrm>
        </p:spPr>
        <p:txBody>
          <a:bodyPr/>
          <a:lstStyle/>
          <a:p>
            <a:r>
              <a:rPr lang="en-US" dirty="0" smtClean="0"/>
              <a:t>Inflammation process</a:t>
            </a:r>
            <a:endParaRPr lang="en-US" dirty="0"/>
          </a:p>
        </p:txBody>
      </p:sp>
      <p:sp>
        <p:nvSpPr>
          <p:cNvPr id="3" name="Content Placeholder 2"/>
          <p:cNvSpPr>
            <a:spLocks noGrp="1"/>
          </p:cNvSpPr>
          <p:nvPr>
            <p:ph sz="quarter" idx="4294967295"/>
          </p:nvPr>
        </p:nvSpPr>
        <p:spPr>
          <a:xfrm>
            <a:off x="811137" y="1797925"/>
            <a:ext cx="10363826" cy="4046587"/>
          </a:xfrm>
          <a:prstGeom prst="rect">
            <a:avLst/>
          </a:prstGeom>
        </p:spPr>
        <p:txBody>
          <a:bodyPr>
            <a:normAutofit/>
          </a:bodyPr>
          <a:lstStyle/>
          <a:p>
            <a:r>
              <a:rPr lang="en-US" sz="2400" dirty="0" smtClean="0"/>
              <a:t>After approximately 7 to 10 days, if inflammatory process doesn’t overcome the invader, lymphocytes will respond. </a:t>
            </a:r>
          </a:p>
          <a:p>
            <a:endParaRPr lang="en-US" sz="2400" dirty="0" smtClean="0"/>
          </a:p>
          <a:p>
            <a:r>
              <a:rPr lang="en-US" sz="2400" dirty="0" smtClean="0"/>
              <a:t>Lymphocytes are slow but powerful specific killers, part of the body’s third line of defense of the immune response. They identify the enemy, make an antibody to kill it, and they remember the enemy and the killing process to destroy it.</a:t>
            </a:r>
          </a:p>
          <a:p>
            <a:r>
              <a:rPr lang="en-US" sz="2400" dirty="0">
                <a:hlinkClick r:id="rId2"/>
              </a:rPr>
              <a:t>https://www.youtube.com/watch?v=suCKm97yvyk</a:t>
            </a:r>
            <a:endParaRPr lang="en-US" sz="2400" dirty="0"/>
          </a:p>
        </p:txBody>
      </p:sp>
    </p:spTree>
    <p:extLst>
      <p:ext uri="{BB962C8B-B14F-4D97-AF65-F5344CB8AC3E}">
        <p14:creationId xmlns:p14="http://schemas.microsoft.com/office/powerpoint/2010/main" val="3062033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29" y="0"/>
            <a:ext cx="10364451" cy="1596177"/>
          </a:xfrm>
        </p:spPr>
        <p:txBody>
          <a:bodyPr/>
          <a:lstStyle/>
          <a:p>
            <a:r>
              <a:rPr lang="en-US" dirty="0" smtClean="0"/>
              <a:t>*Chronic inflammation*</a:t>
            </a:r>
            <a:endParaRPr lang="en-US" dirty="0"/>
          </a:p>
        </p:txBody>
      </p:sp>
      <p:sp>
        <p:nvSpPr>
          <p:cNvPr id="3" name="Content Placeholder 2"/>
          <p:cNvSpPr>
            <a:spLocks noGrp="1"/>
          </p:cNvSpPr>
          <p:nvPr>
            <p:ph sz="quarter" idx="4294967295"/>
          </p:nvPr>
        </p:nvSpPr>
        <p:spPr>
          <a:xfrm>
            <a:off x="759229" y="1442434"/>
            <a:ext cx="10664332" cy="4893972"/>
          </a:xfrm>
          <a:prstGeom prst="rect">
            <a:avLst/>
          </a:prstGeom>
        </p:spPr>
        <p:txBody>
          <a:bodyPr>
            <a:normAutofit/>
          </a:bodyPr>
          <a:lstStyle/>
          <a:p>
            <a:r>
              <a:rPr lang="en-US" sz="2400" dirty="0" smtClean="0"/>
              <a:t>Generally, a chronic inflammation can be considered chronic if it has lasted 2 weeks or longer. If the attack of neutrophils and macrophages is unsuccessful, the battle can be chronic.</a:t>
            </a:r>
          </a:p>
          <a:p>
            <a:r>
              <a:rPr lang="en-US" sz="2400" dirty="0" smtClean="0"/>
              <a:t>If macrophages cannot overcome the invader and protect the host, the body might isolate that area by forming a granuloma, formed by macrophages and fibrous deposits of collagen and hardened by calcium deposits.</a:t>
            </a:r>
          </a:p>
          <a:p>
            <a:r>
              <a:rPr lang="en-US" sz="2400" dirty="0" smtClean="0"/>
              <a:t>Granulomas protect the surrounding tissue allowing healing to begin. Can be  large, form a fibrous rim, and eventually calcify. Can be caused by splinters, gravel, suture, etc. </a:t>
            </a:r>
            <a:endParaRPr lang="en-US" sz="2400" dirty="0"/>
          </a:p>
        </p:txBody>
      </p:sp>
    </p:spTree>
    <p:extLst>
      <p:ext uri="{BB962C8B-B14F-4D97-AF65-F5344CB8AC3E}">
        <p14:creationId xmlns:p14="http://schemas.microsoft.com/office/powerpoint/2010/main" val="2752441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3" y="-450429"/>
            <a:ext cx="10364451" cy="1596177"/>
          </a:xfrm>
        </p:spPr>
        <p:txBody>
          <a:bodyPr/>
          <a:lstStyle/>
          <a:p>
            <a:r>
              <a:rPr lang="en-US" dirty="0" smtClean="0"/>
              <a:t>Chronic granuloma formation</a:t>
            </a:r>
            <a:endParaRPr lang="en-US" dirty="0"/>
          </a:p>
        </p:txBody>
      </p:sp>
      <p:pic>
        <p:nvPicPr>
          <p:cNvPr id="4" name="Content Placeholder 3"/>
          <p:cNvPicPr>
            <a:picLocks noGrp="1" noChangeAspect="1"/>
          </p:cNvPicPr>
          <p:nvPr>
            <p:ph sz="quarter" idx="4294967295"/>
          </p:nvPr>
        </p:nvPicPr>
        <p:blipFill>
          <a:blip r:embed="rId2"/>
          <a:stretch>
            <a:fillRect/>
          </a:stretch>
        </p:blipFill>
        <p:spPr>
          <a:xfrm>
            <a:off x="1468191" y="553792"/>
            <a:ext cx="9216225" cy="6304208"/>
          </a:xfrm>
          <a:prstGeom prst="rect">
            <a:avLst/>
          </a:prstGeom>
        </p:spPr>
      </p:pic>
      <p:pic>
        <p:nvPicPr>
          <p:cNvPr id="5" name="Picture 4"/>
          <p:cNvPicPr>
            <a:picLocks noChangeAspect="1"/>
          </p:cNvPicPr>
          <p:nvPr/>
        </p:nvPicPr>
        <p:blipFill>
          <a:blip r:embed="rId3"/>
          <a:stretch>
            <a:fillRect/>
          </a:stretch>
        </p:blipFill>
        <p:spPr>
          <a:xfrm>
            <a:off x="0" y="553792"/>
            <a:ext cx="3057525" cy="1990725"/>
          </a:xfrm>
          <a:prstGeom prst="rect">
            <a:avLst/>
          </a:prstGeom>
        </p:spPr>
      </p:pic>
      <p:pic>
        <p:nvPicPr>
          <p:cNvPr id="6" name="Picture 5"/>
          <p:cNvPicPr>
            <a:picLocks noChangeAspect="1"/>
          </p:cNvPicPr>
          <p:nvPr/>
        </p:nvPicPr>
        <p:blipFill>
          <a:blip r:embed="rId4"/>
          <a:stretch>
            <a:fillRect/>
          </a:stretch>
        </p:blipFill>
        <p:spPr>
          <a:xfrm>
            <a:off x="2291432" y="1782884"/>
            <a:ext cx="2633682" cy="1523265"/>
          </a:xfrm>
          <a:prstGeom prst="rect">
            <a:avLst/>
          </a:prstGeom>
        </p:spPr>
      </p:pic>
    </p:spTree>
    <p:extLst>
      <p:ext uri="{BB962C8B-B14F-4D97-AF65-F5344CB8AC3E}">
        <p14:creationId xmlns:p14="http://schemas.microsoft.com/office/powerpoint/2010/main" val="591556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Mechanisms</a:t>
            </a:r>
            <a:endParaRPr lang="en-US" dirty="0"/>
          </a:p>
        </p:txBody>
      </p:sp>
      <p:sp>
        <p:nvSpPr>
          <p:cNvPr id="3" name="Content Placeholder 2"/>
          <p:cNvSpPr>
            <a:spLocks noGrp="1"/>
          </p:cNvSpPr>
          <p:nvPr>
            <p:ph sz="quarter" idx="4294967295"/>
          </p:nvPr>
        </p:nvSpPr>
        <p:spPr>
          <a:xfrm>
            <a:off x="631065" y="1815921"/>
            <a:ext cx="11101589" cy="4301544"/>
          </a:xfrm>
          <a:prstGeom prst="rect">
            <a:avLst/>
          </a:prstGeom>
        </p:spPr>
        <p:txBody>
          <a:bodyPr>
            <a:noAutofit/>
          </a:bodyPr>
          <a:lstStyle/>
          <a:p>
            <a:r>
              <a:rPr lang="en-US" sz="2400" dirty="0" smtClean="0"/>
              <a:t>Defense to infections can be non-specific, protecting the body from any and all invaders prior to killing it. </a:t>
            </a:r>
          </a:p>
          <a:p>
            <a:endParaRPr lang="en-US" sz="2400" dirty="0"/>
          </a:p>
          <a:p>
            <a:r>
              <a:rPr lang="en-US" sz="2400" dirty="0" smtClean="0"/>
              <a:t>The system uses </a:t>
            </a:r>
            <a:r>
              <a:rPr lang="en-US" sz="2400" b="1" u="sng" dirty="0" smtClean="0"/>
              <a:t>three</a:t>
            </a:r>
            <a:r>
              <a:rPr lang="en-US" sz="2400" dirty="0" smtClean="0"/>
              <a:t> basic lines of defense to accomplish its protective goals.</a:t>
            </a:r>
          </a:p>
          <a:p>
            <a:r>
              <a:rPr lang="en-US" sz="2400" dirty="0" smtClean="0"/>
              <a:t>Physical or surface barriers (nonspecific)</a:t>
            </a:r>
          </a:p>
          <a:p>
            <a:r>
              <a:rPr lang="en-US" sz="2400" dirty="0" smtClean="0"/>
              <a:t>Inflammation (nonspecific)</a:t>
            </a:r>
          </a:p>
          <a:p>
            <a:r>
              <a:rPr lang="en-US" sz="2400" dirty="0" smtClean="0"/>
              <a:t>Immune response (specific)</a:t>
            </a:r>
            <a:endParaRPr lang="en-US" sz="2400" dirty="0"/>
          </a:p>
        </p:txBody>
      </p:sp>
    </p:spTree>
    <p:extLst>
      <p:ext uri="{BB962C8B-B14F-4D97-AF65-F5344CB8AC3E}">
        <p14:creationId xmlns:p14="http://schemas.microsoft.com/office/powerpoint/2010/main" val="371935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44" y="0"/>
            <a:ext cx="10364451" cy="1596177"/>
          </a:xfrm>
        </p:spPr>
        <p:txBody>
          <a:bodyPr/>
          <a:lstStyle/>
          <a:p>
            <a:r>
              <a:rPr lang="en-US" dirty="0" smtClean="0"/>
              <a:t>Inflammatory exudates</a:t>
            </a:r>
            <a:endParaRPr lang="en-US" dirty="0"/>
          </a:p>
        </p:txBody>
      </p:sp>
      <p:sp>
        <p:nvSpPr>
          <p:cNvPr id="3" name="Content Placeholder 2"/>
          <p:cNvSpPr>
            <a:spLocks noGrp="1"/>
          </p:cNvSpPr>
          <p:nvPr>
            <p:ph sz="quarter" idx="4294967295"/>
          </p:nvPr>
        </p:nvSpPr>
        <p:spPr>
          <a:xfrm>
            <a:off x="631065" y="1455313"/>
            <a:ext cx="10934163" cy="4726545"/>
          </a:xfrm>
          <a:prstGeom prst="rect">
            <a:avLst/>
          </a:prstGeom>
        </p:spPr>
        <p:txBody>
          <a:bodyPr>
            <a:normAutofit/>
          </a:bodyPr>
          <a:lstStyle/>
          <a:p>
            <a:r>
              <a:rPr lang="en-US" sz="2400" dirty="0" smtClean="0"/>
              <a:t>Duration and extend of an inflammatory lesion (discontinuity of tissue) may be determined by direct visualization of the site.</a:t>
            </a:r>
          </a:p>
          <a:p>
            <a:endParaRPr lang="en-US" sz="2400" dirty="0" smtClean="0"/>
          </a:p>
          <a:p>
            <a:r>
              <a:rPr lang="en-US" sz="2400" dirty="0" smtClean="0"/>
              <a:t>External inflammatory lesions are observed easily, while internal ones in organs and cavities might require surgical or endoscopic examination</a:t>
            </a:r>
          </a:p>
          <a:p>
            <a:endParaRPr lang="en-US" sz="2400" dirty="0" smtClean="0"/>
          </a:p>
          <a:p>
            <a:r>
              <a:rPr lang="en-US" sz="2400" dirty="0" smtClean="0"/>
              <a:t>Appearance and amount of exudate or blood fluid can assist in identifying acute or chronic condition.</a:t>
            </a:r>
          </a:p>
        </p:txBody>
      </p:sp>
    </p:spTree>
    <p:extLst>
      <p:ext uri="{BB962C8B-B14F-4D97-AF65-F5344CB8AC3E}">
        <p14:creationId xmlns:p14="http://schemas.microsoft.com/office/powerpoint/2010/main" val="4130504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dirty="0" smtClean="0"/>
              <a:t>Serous exudate</a:t>
            </a:r>
            <a:endParaRPr lang="en-US" dirty="0"/>
          </a:p>
        </p:txBody>
      </p:sp>
      <p:sp>
        <p:nvSpPr>
          <p:cNvPr id="3" name="Content Placeholder 2"/>
          <p:cNvSpPr>
            <a:spLocks noGrp="1"/>
          </p:cNvSpPr>
          <p:nvPr>
            <p:ph sz="quarter" idx="4294967295"/>
          </p:nvPr>
        </p:nvSpPr>
        <p:spPr>
          <a:xfrm>
            <a:off x="437882" y="1596178"/>
            <a:ext cx="11359166" cy="4688712"/>
          </a:xfrm>
          <a:prstGeom prst="rect">
            <a:avLst/>
          </a:prstGeom>
        </p:spPr>
        <p:txBody>
          <a:bodyPr>
            <a:normAutofit/>
          </a:bodyPr>
          <a:lstStyle/>
          <a:p>
            <a:r>
              <a:rPr lang="en-US" sz="2400" dirty="0" smtClean="0"/>
              <a:t>Serous exudate is a clear, serum-like fluid containing small amounts of protein, implying a small degree of damage occurring in acute stages of inflammation.</a:t>
            </a:r>
          </a:p>
          <a:p>
            <a:endParaRPr lang="en-US" sz="2400" dirty="0"/>
          </a:p>
          <a:p>
            <a:r>
              <a:rPr lang="en-US" sz="2400" dirty="0" smtClean="0"/>
              <a:t>Examples of Serous exudate include the fluid in skin blisters, cold sores, and injured joints.</a:t>
            </a:r>
          </a:p>
          <a:p>
            <a:endParaRPr lang="en-US" sz="2400" dirty="0"/>
          </a:p>
          <a:p>
            <a:r>
              <a:rPr lang="en-US" sz="2400" dirty="0" smtClean="0"/>
              <a:t>Serous exudate is easily reabsorbed after the inflammatory response is halted and </a:t>
            </a:r>
            <a:r>
              <a:rPr lang="en-US" sz="2400" dirty="0"/>
              <a:t>h</a:t>
            </a:r>
            <a:r>
              <a:rPr lang="en-US" sz="2400" dirty="0" smtClean="0"/>
              <a:t>ealing begins.</a:t>
            </a:r>
            <a:endParaRPr lang="en-US" sz="2400" dirty="0"/>
          </a:p>
        </p:txBody>
      </p:sp>
      <p:pic>
        <p:nvPicPr>
          <p:cNvPr id="4" name="Picture 3"/>
          <p:cNvPicPr>
            <a:picLocks noChangeAspect="1"/>
          </p:cNvPicPr>
          <p:nvPr/>
        </p:nvPicPr>
        <p:blipFill>
          <a:blip r:embed="rId2"/>
          <a:stretch>
            <a:fillRect/>
          </a:stretch>
        </p:blipFill>
        <p:spPr>
          <a:xfrm>
            <a:off x="-1" y="4901179"/>
            <a:ext cx="2967487" cy="1956821"/>
          </a:xfrm>
          <a:prstGeom prst="rect">
            <a:avLst/>
          </a:prstGeom>
        </p:spPr>
      </p:pic>
      <p:pic>
        <p:nvPicPr>
          <p:cNvPr id="5" name="Picture 4"/>
          <p:cNvPicPr>
            <a:picLocks noChangeAspect="1"/>
          </p:cNvPicPr>
          <p:nvPr/>
        </p:nvPicPr>
        <p:blipFill>
          <a:blip r:embed="rId3"/>
          <a:stretch>
            <a:fillRect/>
          </a:stretch>
        </p:blipFill>
        <p:spPr>
          <a:xfrm>
            <a:off x="7105189" y="4707964"/>
            <a:ext cx="3108486" cy="2150036"/>
          </a:xfrm>
          <a:prstGeom prst="rect">
            <a:avLst/>
          </a:prstGeom>
        </p:spPr>
      </p:pic>
    </p:spTree>
    <p:extLst>
      <p:ext uri="{BB962C8B-B14F-4D97-AF65-F5344CB8AC3E}">
        <p14:creationId xmlns:p14="http://schemas.microsoft.com/office/powerpoint/2010/main" val="722721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dirty="0" smtClean="0"/>
              <a:t>Fibrinous exudate</a:t>
            </a:r>
            <a:endParaRPr lang="en-US" dirty="0"/>
          </a:p>
        </p:txBody>
      </p:sp>
      <p:sp>
        <p:nvSpPr>
          <p:cNvPr id="3" name="Content Placeholder 2"/>
          <p:cNvSpPr>
            <a:spLocks noGrp="1"/>
          </p:cNvSpPr>
          <p:nvPr>
            <p:ph sz="quarter" idx="4294967295"/>
          </p:nvPr>
        </p:nvSpPr>
        <p:spPr>
          <a:xfrm>
            <a:off x="592428" y="1365161"/>
            <a:ext cx="10882648" cy="4868213"/>
          </a:xfrm>
          <a:prstGeom prst="rect">
            <a:avLst/>
          </a:prstGeom>
        </p:spPr>
        <p:txBody>
          <a:bodyPr>
            <a:normAutofit/>
          </a:bodyPr>
          <a:lstStyle/>
          <a:p>
            <a:r>
              <a:rPr lang="en-US" sz="2400" dirty="0" smtClean="0"/>
              <a:t>Composed of fluid and large amounts of fibrinogen (protein that causes blood clots). Leakage of fibrinogen indicated a larger injury with more severe inflammation that serous exudate.</a:t>
            </a:r>
          </a:p>
          <a:p>
            <a:endParaRPr lang="en-US" sz="2400" dirty="0"/>
          </a:p>
          <a:p>
            <a:r>
              <a:rPr lang="en-US" sz="2400" dirty="0" smtClean="0"/>
              <a:t>Fibrinous exudate can be observed in strep throat or bacterial pneumonia, forming a mesh-like lesion. </a:t>
            </a:r>
          </a:p>
          <a:p>
            <a:endParaRPr lang="en-US" sz="2400" dirty="0"/>
          </a:p>
          <a:p>
            <a:r>
              <a:rPr lang="en-US" sz="2400" dirty="0" smtClean="0"/>
              <a:t>A superficial skin wound might be covered in dried fibrinous exudate commonly called a scab.</a:t>
            </a:r>
            <a:endParaRPr lang="en-US" sz="2400" dirty="0"/>
          </a:p>
        </p:txBody>
      </p:sp>
      <p:pic>
        <p:nvPicPr>
          <p:cNvPr id="4" name="Picture 3"/>
          <p:cNvPicPr>
            <a:picLocks noChangeAspect="1"/>
          </p:cNvPicPr>
          <p:nvPr/>
        </p:nvPicPr>
        <p:blipFill>
          <a:blip r:embed="rId2"/>
          <a:stretch>
            <a:fillRect/>
          </a:stretch>
        </p:blipFill>
        <p:spPr>
          <a:xfrm>
            <a:off x="3986482" y="4721922"/>
            <a:ext cx="2785254" cy="2067515"/>
          </a:xfrm>
          <a:prstGeom prst="rect">
            <a:avLst/>
          </a:prstGeom>
        </p:spPr>
      </p:pic>
    </p:spTree>
    <p:extLst>
      <p:ext uri="{BB962C8B-B14F-4D97-AF65-F5344CB8AC3E}">
        <p14:creationId xmlns:p14="http://schemas.microsoft.com/office/powerpoint/2010/main" val="2967073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751" y="4441371"/>
            <a:ext cx="3389092" cy="2344122"/>
          </a:xfrm>
          <a:prstGeom prst="rect">
            <a:avLst/>
          </a:prstGeom>
        </p:spPr>
      </p:pic>
      <p:pic>
        <p:nvPicPr>
          <p:cNvPr id="5" name="Picture 4"/>
          <p:cNvPicPr>
            <a:picLocks noChangeAspect="1"/>
          </p:cNvPicPr>
          <p:nvPr/>
        </p:nvPicPr>
        <p:blipFill>
          <a:blip r:embed="rId3"/>
          <a:stretch>
            <a:fillRect/>
          </a:stretch>
        </p:blipFill>
        <p:spPr>
          <a:xfrm>
            <a:off x="606491" y="1635751"/>
            <a:ext cx="2369974" cy="3127721"/>
          </a:xfrm>
          <a:prstGeom prst="rect">
            <a:avLst/>
          </a:prstGeom>
        </p:spPr>
      </p:pic>
      <p:sp>
        <p:nvSpPr>
          <p:cNvPr id="6" name="TextBox 5"/>
          <p:cNvSpPr txBox="1"/>
          <p:nvPr/>
        </p:nvSpPr>
        <p:spPr>
          <a:xfrm>
            <a:off x="606491" y="1112531"/>
            <a:ext cx="2468724" cy="523220"/>
          </a:xfrm>
          <a:prstGeom prst="rect">
            <a:avLst/>
          </a:prstGeom>
          <a:noFill/>
        </p:spPr>
        <p:txBody>
          <a:bodyPr wrap="square" rtlCol="0">
            <a:spAutoFit/>
          </a:bodyPr>
          <a:lstStyle/>
          <a:p>
            <a:pPr defTabSz="457200"/>
            <a:r>
              <a:rPr lang="en-US" sz="2800" dirty="0" smtClean="0">
                <a:solidFill>
                  <a:prstClr val="black"/>
                </a:solidFill>
              </a:rPr>
              <a:t>Serous exudate</a:t>
            </a:r>
            <a:endParaRPr lang="en-US" sz="2800" dirty="0">
              <a:solidFill>
                <a:prstClr val="black"/>
              </a:solidFill>
            </a:endParaRPr>
          </a:p>
        </p:txBody>
      </p:sp>
      <p:pic>
        <p:nvPicPr>
          <p:cNvPr id="7" name="Picture 6"/>
          <p:cNvPicPr>
            <a:picLocks noChangeAspect="1"/>
          </p:cNvPicPr>
          <p:nvPr/>
        </p:nvPicPr>
        <p:blipFill>
          <a:blip r:embed="rId4"/>
          <a:stretch>
            <a:fillRect/>
          </a:stretch>
        </p:blipFill>
        <p:spPr>
          <a:xfrm>
            <a:off x="4044504" y="4441371"/>
            <a:ext cx="3308721" cy="2456089"/>
          </a:xfrm>
          <a:prstGeom prst="rect">
            <a:avLst/>
          </a:prstGeom>
        </p:spPr>
      </p:pic>
      <p:pic>
        <p:nvPicPr>
          <p:cNvPr id="8" name="Picture 7"/>
          <p:cNvPicPr>
            <a:picLocks noChangeAspect="1"/>
          </p:cNvPicPr>
          <p:nvPr/>
        </p:nvPicPr>
        <p:blipFill>
          <a:blip r:embed="rId5"/>
          <a:stretch>
            <a:fillRect/>
          </a:stretch>
        </p:blipFill>
        <p:spPr>
          <a:xfrm>
            <a:off x="4325514" y="1513855"/>
            <a:ext cx="2746700" cy="3249617"/>
          </a:xfrm>
          <a:prstGeom prst="rect">
            <a:avLst/>
          </a:prstGeom>
        </p:spPr>
      </p:pic>
      <p:sp>
        <p:nvSpPr>
          <p:cNvPr id="9" name="TextBox 8"/>
          <p:cNvSpPr txBox="1"/>
          <p:nvPr/>
        </p:nvSpPr>
        <p:spPr>
          <a:xfrm>
            <a:off x="4325514" y="405860"/>
            <a:ext cx="2753622" cy="523220"/>
          </a:xfrm>
          <a:prstGeom prst="rect">
            <a:avLst/>
          </a:prstGeom>
          <a:noFill/>
        </p:spPr>
        <p:txBody>
          <a:bodyPr wrap="square" rtlCol="0">
            <a:spAutoFit/>
          </a:bodyPr>
          <a:lstStyle/>
          <a:p>
            <a:pPr defTabSz="457200"/>
            <a:r>
              <a:rPr lang="en-US" sz="2800" dirty="0" smtClean="0">
                <a:solidFill>
                  <a:prstClr val="black"/>
                </a:solidFill>
              </a:rPr>
              <a:t>Fibrinous Exudate</a:t>
            </a:r>
            <a:endParaRPr lang="en-US" sz="2800" dirty="0">
              <a:solidFill>
                <a:prstClr val="black"/>
              </a:solidFill>
            </a:endParaRPr>
          </a:p>
        </p:txBody>
      </p:sp>
      <p:sp>
        <p:nvSpPr>
          <p:cNvPr id="10" name="TextBox 9"/>
          <p:cNvSpPr txBox="1"/>
          <p:nvPr/>
        </p:nvSpPr>
        <p:spPr>
          <a:xfrm>
            <a:off x="9102303" y="1374141"/>
            <a:ext cx="2911151" cy="523220"/>
          </a:xfrm>
          <a:prstGeom prst="rect">
            <a:avLst/>
          </a:prstGeom>
          <a:noFill/>
        </p:spPr>
        <p:txBody>
          <a:bodyPr wrap="square" rtlCol="0">
            <a:spAutoFit/>
          </a:bodyPr>
          <a:lstStyle/>
          <a:p>
            <a:pPr defTabSz="457200"/>
            <a:r>
              <a:rPr lang="en-US" sz="2800" dirty="0">
                <a:solidFill>
                  <a:prstClr val="black"/>
                </a:solidFill>
              </a:rPr>
              <a:t>Purulent exudate</a:t>
            </a:r>
          </a:p>
        </p:txBody>
      </p:sp>
      <p:pic>
        <p:nvPicPr>
          <p:cNvPr id="11" name="Picture 10"/>
          <p:cNvPicPr>
            <a:picLocks noChangeAspect="1"/>
          </p:cNvPicPr>
          <p:nvPr/>
        </p:nvPicPr>
        <p:blipFill>
          <a:blip r:embed="rId6"/>
          <a:stretch>
            <a:fillRect/>
          </a:stretch>
        </p:blipFill>
        <p:spPr>
          <a:xfrm>
            <a:off x="8421263" y="4310823"/>
            <a:ext cx="3739731" cy="2534250"/>
          </a:xfrm>
          <a:prstGeom prst="rect">
            <a:avLst/>
          </a:prstGeom>
        </p:spPr>
      </p:pic>
      <p:pic>
        <p:nvPicPr>
          <p:cNvPr id="12" name="Picture 11"/>
          <p:cNvPicPr>
            <a:picLocks noChangeAspect="1"/>
          </p:cNvPicPr>
          <p:nvPr/>
        </p:nvPicPr>
        <p:blipFill>
          <a:blip r:embed="rId7"/>
          <a:stretch>
            <a:fillRect/>
          </a:stretch>
        </p:blipFill>
        <p:spPr>
          <a:xfrm>
            <a:off x="8528879" y="1985454"/>
            <a:ext cx="3484575" cy="2610068"/>
          </a:xfrm>
          <a:prstGeom prst="rect">
            <a:avLst/>
          </a:prstGeom>
        </p:spPr>
      </p:pic>
      <p:sp>
        <p:nvSpPr>
          <p:cNvPr id="13" name="TextBox 12"/>
          <p:cNvSpPr txBox="1"/>
          <p:nvPr/>
        </p:nvSpPr>
        <p:spPr>
          <a:xfrm>
            <a:off x="4570211" y="867524"/>
            <a:ext cx="2461728" cy="646331"/>
          </a:xfrm>
          <a:prstGeom prst="rect">
            <a:avLst/>
          </a:prstGeom>
          <a:noFill/>
        </p:spPr>
        <p:txBody>
          <a:bodyPr wrap="square" rtlCol="0">
            <a:spAutoFit/>
          </a:bodyPr>
          <a:lstStyle/>
          <a:p>
            <a:pPr defTabSz="457200"/>
            <a:r>
              <a:rPr lang="en-US" dirty="0" smtClean="0">
                <a:solidFill>
                  <a:prstClr val="black"/>
                </a:solidFill>
              </a:rPr>
              <a:t>Fibrinogen is a protein that causes blood clots </a:t>
            </a:r>
            <a:endParaRPr lang="en-US" dirty="0">
              <a:solidFill>
                <a:prstClr val="black"/>
              </a:solidFill>
            </a:endParaRPr>
          </a:p>
        </p:txBody>
      </p:sp>
    </p:spTree>
    <p:extLst>
      <p:ext uri="{BB962C8B-B14F-4D97-AF65-F5344CB8AC3E}">
        <p14:creationId xmlns:p14="http://schemas.microsoft.com/office/powerpoint/2010/main" val="1009719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06062"/>
            <a:ext cx="10364451" cy="1596177"/>
          </a:xfrm>
        </p:spPr>
        <p:txBody>
          <a:bodyPr/>
          <a:lstStyle/>
          <a:p>
            <a:r>
              <a:rPr lang="en-US" dirty="0" smtClean="0"/>
              <a:t>*inflammatory lesions*</a:t>
            </a:r>
            <a:endParaRPr lang="en-US" dirty="0"/>
          </a:p>
        </p:txBody>
      </p:sp>
      <p:sp>
        <p:nvSpPr>
          <p:cNvPr id="3" name="Content Placeholder 2"/>
          <p:cNvSpPr>
            <a:spLocks noGrp="1"/>
          </p:cNvSpPr>
          <p:nvPr>
            <p:ph sz="quarter" idx="13"/>
          </p:nvPr>
        </p:nvSpPr>
        <p:spPr>
          <a:xfrm>
            <a:off x="463639" y="1504208"/>
            <a:ext cx="11178862" cy="4832198"/>
          </a:xfrm>
        </p:spPr>
        <p:txBody>
          <a:bodyPr>
            <a:normAutofit/>
          </a:bodyPr>
          <a:lstStyle/>
          <a:p>
            <a:r>
              <a:rPr lang="en-US" sz="2400" dirty="0" smtClean="0"/>
              <a:t>Any discontinuity or abnormality of tissue is called a lesion, which may include, wounds, ulcers, wheals(skin rash), blisters, vesicles, pustules, or tumors. </a:t>
            </a:r>
          </a:p>
          <a:p>
            <a:r>
              <a:rPr lang="en-US" sz="2400" dirty="0" smtClean="0"/>
              <a:t>Lesions are due to physical or pathologic injury.</a:t>
            </a:r>
          </a:p>
          <a:p>
            <a:r>
              <a:rPr lang="en-US" sz="2400" dirty="0" smtClean="0"/>
              <a:t>Inflammatory lesions include abscesses, ulcers, and cellulitis: Inflammation of connective tissue</a:t>
            </a:r>
          </a:p>
          <a:p>
            <a:endParaRPr lang="en-US" sz="2400" dirty="0"/>
          </a:p>
        </p:txBody>
      </p:sp>
      <p:pic>
        <p:nvPicPr>
          <p:cNvPr id="4" name="Picture 3"/>
          <p:cNvPicPr>
            <a:picLocks noChangeAspect="1"/>
          </p:cNvPicPr>
          <p:nvPr/>
        </p:nvPicPr>
        <p:blipFill>
          <a:blip r:embed="rId2"/>
          <a:stretch>
            <a:fillRect/>
          </a:stretch>
        </p:blipFill>
        <p:spPr>
          <a:xfrm>
            <a:off x="347729" y="4607797"/>
            <a:ext cx="3338580" cy="2250203"/>
          </a:xfrm>
          <a:prstGeom prst="rect">
            <a:avLst/>
          </a:prstGeom>
        </p:spPr>
      </p:pic>
      <p:sp>
        <p:nvSpPr>
          <p:cNvPr id="5" name="TextBox 4"/>
          <p:cNvSpPr txBox="1"/>
          <p:nvPr/>
        </p:nvSpPr>
        <p:spPr>
          <a:xfrm>
            <a:off x="2768958" y="6412537"/>
            <a:ext cx="877804" cy="400110"/>
          </a:xfrm>
          <a:prstGeom prst="rect">
            <a:avLst/>
          </a:prstGeom>
          <a:noFill/>
        </p:spPr>
        <p:txBody>
          <a:bodyPr wrap="none" rtlCol="0">
            <a:spAutoFit/>
          </a:bodyPr>
          <a:lstStyle/>
          <a:p>
            <a:pPr defTabSz="457200"/>
            <a:r>
              <a:rPr lang="en-US" sz="2000" dirty="0" smtClean="0">
                <a:solidFill>
                  <a:prstClr val="white"/>
                </a:solidFill>
              </a:rPr>
              <a:t>Vesicle</a:t>
            </a:r>
            <a:endParaRPr lang="en-US" sz="2000" dirty="0">
              <a:solidFill>
                <a:prstClr val="white"/>
              </a:solidFill>
            </a:endParaRPr>
          </a:p>
        </p:txBody>
      </p:sp>
      <p:pic>
        <p:nvPicPr>
          <p:cNvPr id="6" name="Picture 5"/>
          <p:cNvPicPr>
            <a:picLocks noChangeAspect="1"/>
          </p:cNvPicPr>
          <p:nvPr/>
        </p:nvPicPr>
        <p:blipFill>
          <a:blip r:embed="rId3"/>
          <a:stretch>
            <a:fillRect/>
          </a:stretch>
        </p:blipFill>
        <p:spPr>
          <a:xfrm>
            <a:off x="8097830" y="4571397"/>
            <a:ext cx="3179770" cy="2210472"/>
          </a:xfrm>
          <a:prstGeom prst="rect">
            <a:avLst/>
          </a:prstGeom>
        </p:spPr>
      </p:pic>
      <p:sp>
        <p:nvSpPr>
          <p:cNvPr id="7" name="TextBox 6"/>
          <p:cNvSpPr txBox="1"/>
          <p:nvPr/>
        </p:nvSpPr>
        <p:spPr>
          <a:xfrm>
            <a:off x="8229600" y="6265833"/>
            <a:ext cx="875561" cy="400110"/>
          </a:xfrm>
          <a:prstGeom prst="rect">
            <a:avLst/>
          </a:prstGeom>
          <a:noFill/>
        </p:spPr>
        <p:txBody>
          <a:bodyPr wrap="none" rtlCol="0">
            <a:spAutoFit/>
          </a:bodyPr>
          <a:lstStyle/>
          <a:p>
            <a:pPr defTabSz="457200"/>
            <a:r>
              <a:rPr lang="en-US" sz="2000" dirty="0" smtClean="0">
                <a:solidFill>
                  <a:prstClr val="black"/>
                </a:solidFill>
              </a:rPr>
              <a:t>Pustule</a:t>
            </a:r>
            <a:endParaRPr lang="en-US" sz="2000" dirty="0">
              <a:solidFill>
                <a:prstClr val="black"/>
              </a:solidFill>
            </a:endParaRPr>
          </a:p>
        </p:txBody>
      </p:sp>
    </p:spTree>
    <p:extLst>
      <p:ext uri="{BB962C8B-B14F-4D97-AF65-F5344CB8AC3E}">
        <p14:creationId xmlns:p14="http://schemas.microsoft.com/office/powerpoint/2010/main" val="2061394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67" y="-231488"/>
            <a:ext cx="10364451" cy="1596177"/>
          </a:xfrm>
        </p:spPr>
        <p:txBody>
          <a:bodyPr/>
          <a:lstStyle/>
          <a:p>
            <a:r>
              <a:rPr lang="en-US" dirty="0" smtClean="0"/>
              <a:t>abscesses</a:t>
            </a:r>
            <a:endParaRPr lang="en-US" dirty="0"/>
          </a:p>
        </p:txBody>
      </p:sp>
      <p:sp>
        <p:nvSpPr>
          <p:cNvPr id="3" name="Content Placeholder 2"/>
          <p:cNvSpPr>
            <a:spLocks noGrp="1"/>
          </p:cNvSpPr>
          <p:nvPr>
            <p:ph sz="quarter" idx="13"/>
          </p:nvPr>
        </p:nvSpPr>
        <p:spPr>
          <a:xfrm>
            <a:off x="347731" y="1068946"/>
            <a:ext cx="11668258" cy="5460643"/>
          </a:xfrm>
        </p:spPr>
        <p:txBody>
          <a:bodyPr>
            <a:normAutofit/>
          </a:bodyPr>
          <a:lstStyle/>
          <a:p>
            <a:r>
              <a:rPr lang="en-US" sz="2400" dirty="0" smtClean="0"/>
              <a:t>Typically caused by streptococcal and staphylococcal (pyogenic causing pus) bacteria.</a:t>
            </a:r>
          </a:p>
          <a:p>
            <a:r>
              <a:rPr lang="en-US" sz="2400" dirty="0" smtClean="0"/>
              <a:t>During inflammation, body attempts to contain/stop the spread of the bacteria to adjacent tissue by forming a wall around the area.</a:t>
            </a:r>
          </a:p>
          <a:p>
            <a:r>
              <a:rPr lang="en-US" sz="2400" dirty="0" smtClean="0"/>
              <a:t>When walls are formed around a purulent exudate, an abscess is formed.</a:t>
            </a:r>
          </a:p>
          <a:p>
            <a:r>
              <a:rPr lang="en-US" sz="2400" dirty="0" smtClean="0"/>
              <a:t>Boils, furuncles, and pimples are Examples of an abscess </a:t>
            </a:r>
            <a:endParaRPr lang="en-US" sz="2400" dirty="0"/>
          </a:p>
        </p:txBody>
      </p:sp>
      <p:pic>
        <p:nvPicPr>
          <p:cNvPr id="4" name="Picture 3"/>
          <p:cNvPicPr>
            <a:picLocks noChangeAspect="1"/>
          </p:cNvPicPr>
          <p:nvPr/>
        </p:nvPicPr>
        <p:blipFill>
          <a:blip r:embed="rId2"/>
          <a:stretch>
            <a:fillRect/>
          </a:stretch>
        </p:blipFill>
        <p:spPr>
          <a:xfrm>
            <a:off x="538698" y="4434826"/>
            <a:ext cx="2047875" cy="2238375"/>
          </a:xfrm>
          <a:prstGeom prst="rect">
            <a:avLst/>
          </a:prstGeom>
        </p:spPr>
      </p:pic>
      <p:sp>
        <p:nvSpPr>
          <p:cNvPr id="5" name="TextBox 4"/>
          <p:cNvSpPr txBox="1"/>
          <p:nvPr/>
        </p:nvSpPr>
        <p:spPr>
          <a:xfrm>
            <a:off x="765667" y="6194738"/>
            <a:ext cx="1007327" cy="400110"/>
          </a:xfrm>
          <a:prstGeom prst="rect">
            <a:avLst/>
          </a:prstGeom>
          <a:noFill/>
        </p:spPr>
        <p:txBody>
          <a:bodyPr wrap="none" rtlCol="0">
            <a:spAutoFit/>
          </a:bodyPr>
          <a:lstStyle/>
          <a:p>
            <a:pPr defTabSz="457200"/>
            <a:r>
              <a:rPr lang="en-US" sz="2000" dirty="0" smtClean="0">
                <a:solidFill>
                  <a:prstClr val="black"/>
                </a:solidFill>
              </a:rPr>
              <a:t>Furuncle</a:t>
            </a:r>
            <a:endParaRPr lang="en-US" sz="2000" dirty="0">
              <a:solidFill>
                <a:prstClr val="black"/>
              </a:solidFill>
            </a:endParaRPr>
          </a:p>
        </p:txBody>
      </p:sp>
      <p:pic>
        <p:nvPicPr>
          <p:cNvPr id="6" name="Picture 5"/>
          <p:cNvPicPr>
            <a:picLocks noChangeAspect="1"/>
          </p:cNvPicPr>
          <p:nvPr/>
        </p:nvPicPr>
        <p:blipFill>
          <a:blip r:embed="rId3"/>
          <a:stretch>
            <a:fillRect/>
          </a:stretch>
        </p:blipFill>
        <p:spPr>
          <a:xfrm>
            <a:off x="6328355" y="4505670"/>
            <a:ext cx="2429277" cy="2089178"/>
          </a:xfrm>
          <a:prstGeom prst="rect">
            <a:avLst/>
          </a:prstGeom>
        </p:spPr>
      </p:pic>
      <p:sp>
        <p:nvSpPr>
          <p:cNvPr id="7" name="TextBox 6"/>
          <p:cNvSpPr txBox="1"/>
          <p:nvPr/>
        </p:nvSpPr>
        <p:spPr>
          <a:xfrm>
            <a:off x="6645499" y="5976996"/>
            <a:ext cx="627095" cy="461665"/>
          </a:xfrm>
          <a:prstGeom prst="rect">
            <a:avLst/>
          </a:prstGeom>
          <a:noFill/>
        </p:spPr>
        <p:txBody>
          <a:bodyPr wrap="none" rtlCol="0">
            <a:spAutoFit/>
          </a:bodyPr>
          <a:lstStyle/>
          <a:p>
            <a:pPr defTabSz="457200"/>
            <a:r>
              <a:rPr lang="en-US" sz="2400" dirty="0" smtClean="0">
                <a:solidFill>
                  <a:prstClr val="black"/>
                </a:solidFill>
              </a:rPr>
              <a:t>Boil</a:t>
            </a:r>
            <a:endParaRPr lang="en-US" sz="2400" dirty="0">
              <a:solidFill>
                <a:prstClr val="black"/>
              </a:solidFill>
            </a:endParaRPr>
          </a:p>
        </p:txBody>
      </p:sp>
    </p:spTree>
    <p:extLst>
      <p:ext uri="{BB962C8B-B14F-4D97-AF65-F5344CB8AC3E}">
        <p14:creationId xmlns:p14="http://schemas.microsoft.com/office/powerpoint/2010/main" val="237911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71" y="-179974"/>
            <a:ext cx="10364451" cy="1738317"/>
          </a:xfrm>
        </p:spPr>
        <p:txBody>
          <a:bodyPr/>
          <a:lstStyle/>
          <a:p>
            <a:r>
              <a:rPr lang="en-US" dirty="0" smtClean="0"/>
              <a:t>abscess</a:t>
            </a:r>
            <a:endParaRPr lang="en-US" dirty="0"/>
          </a:p>
        </p:txBody>
      </p:sp>
      <p:sp>
        <p:nvSpPr>
          <p:cNvPr id="3" name="Content Placeholder 2"/>
          <p:cNvSpPr>
            <a:spLocks noGrp="1"/>
          </p:cNvSpPr>
          <p:nvPr>
            <p:ph sz="quarter" idx="13"/>
          </p:nvPr>
        </p:nvSpPr>
        <p:spPr>
          <a:xfrm>
            <a:off x="360610" y="1107583"/>
            <a:ext cx="11642500" cy="4842456"/>
          </a:xfrm>
        </p:spPr>
        <p:txBody>
          <a:bodyPr>
            <a:normAutofit/>
          </a:bodyPr>
          <a:lstStyle/>
          <a:p>
            <a:r>
              <a:rPr lang="en-US" sz="2400" dirty="0" smtClean="0"/>
              <a:t>Typically a small abscess shows signs of acute inflammation: redness, heat, swelling, and pain. </a:t>
            </a:r>
          </a:p>
          <a:p>
            <a:r>
              <a:rPr lang="en-US" sz="2400" dirty="0" smtClean="0"/>
              <a:t>When the central portion of the abscess softens and develops a head, puncturing the head will cause an outpouring of pus, relief of pain, and healing.</a:t>
            </a:r>
          </a:p>
          <a:p>
            <a:r>
              <a:rPr lang="en-US" sz="2400" dirty="0" smtClean="0"/>
              <a:t>Puncturing the head of the abscess before the head is soft can cause the spread of the infecting organism.</a:t>
            </a:r>
          </a:p>
          <a:p>
            <a:r>
              <a:rPr lang="en-US" sz="2400" dirty="0" smtClean="0"/>
              <a:t>A Large abscess might need to be surgically incised and drained. Draining the abscess helps healing.</a:t>
            </a:r>
            <a:endParaRPr lang="en-US" sz="2400" dirty="0"/>
          </a:p>
        </p:txBody>
      </p:sp>
      <p:pic>
        <p:nvPicPr>
          <p:cNvPr id="4" name="Picture 3"/>
          <p:cNvPicPr>
            <a:picLocks noChangeAspect="1"/>
          </p:cNvPicPr>
          <p:nvPr/>
        </p:nvPicPr>
        <p:blipFill>
          <a:blip r:embed="rId2"/>
          <a:stretch>
            <a:fillRect/>
          </a:stretch>
        </p:blipFill>
        <p:spPr>
          <a:xfrm>
            <a:off x="9859985" y="5039601"/>
            <a:ext cx="2143125" cy="2133600"/>
          </a:xfrm>
          <a:prstGeom prst="rect">
            <a:avLst/>
          </a:prstGeom>
        </p:spPr>
      </p:pic>
    </p:spTree>
    <p:extLst>
      <p:ext uri="{BB962C8B-B14F-4D97-AF65-F5344CB8AC3E}">
        <p14:creationId xmlns:p14="http://schemas.microsoft.com/office/powerpoint/2010/main" val="659759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98640"/>
            <a:ext cx="10364451" cy="1596177"/>
          </a:xfrm>
        </p:spPr>
        <p:txBody>
          <a:bodyPr/>
          <a:lstStyle/>
          <a:p>
            <a:r>
              <a:rPr lang="en-US" dirty="0" smtClean="0"/>
              <a:t>Abscess </a:t>
            </a:r>
            <a:endParaRPr lang="en-US" dirty="0"/>
          </a:p>
        </p:txBody>
      </p:sp>
      <p:sp>
        <p:nvSpPr>
          <p:cNvPr id="3" name="Content Placeholder 2"/>
          <p:cNvSpPr>
            <a:spLocks noGrp="1"/>
          </p:cNvSpPr>
          <p:nvPr>
            <p:ph sz="quarter" idx="13"/>
          </p:nvPr>
        </p:nvSpPr>
        <p:spPr>
          <a:xfrm>
            <a:off x="736493" y="1601981"/>
            <a:ext cx="10363826" cy="3424107"/>
          </a:xfrm>
        </p:spPr>
        <p:txBody>
          <a:bodyPr>
            <a:normAutofit/>
          </a:bodyPr>
          <a:lstStyle/>
          <a:p>
            <a:r>
              <a:rPr lang="en-US" sz="2400" dirty="0" smtClean="0"/>
              <a:t>A large abscess such as appendicitis, can spread and become fatal if not contained. When they rupture, they tend to form a tract or opening to the surface of the skin called a </a:t>
            </a:r>
            <a:r>
              <a:rPr lang="en-US" sz="2400" b="1" u="sng" dirty="0" smtClean="0"/>
              <a:t>sinus</a:t>
            </a:r>
            <a:r>
              <a:rPr lang="en-US" sz="2400" dirty="0" smtClean="0"/>
              <a:t>. </a:t>
            </a:r>
          </a:p>
          <a:p>
            <a:r>
              <a:rPr lang="en-US" sz="2400" dirty="0" smtClean="0"/>
              <a:t>if the tract connects two </a:t>
            </a:r>
            <a:r>
              <a:rPr lang="en-US" sz="2400" dirty="0"/>
              <a:t>o</a:t>
            </a:r>
            <a:r>
              <a:rPr lang="en-US" sz="2400" dirty="0" smtClean="0"/>
              <a:t>rgans or cavities to each other or the surface of the skin, they are called </a:t>
            </a:r>
            <a:r>
              <a:rPr lang="en-US" sz="2400" b="1" u="sng" dirty="0" smtClean="0"/>
              <a:t>Fistula. </a:t>
            </a:r>
            <a:r>
              <a:rPr lang="en-US" sz="2400" dirty="0" smtClean="0"/>
              <a:t> </a:t>
            </a:r>
            <a:endParaRPr lang="en-US" sz="2400" b="1" u="sng" dirty="0"/>
          </a:p>
        </p:txBody>
      </p:sp>
      <p:pic>
        <p:nvPicPr>
          <p:cNvPr id="4" name="Picture 3"/>
          <p:cNvPicPr>
            <a:picLocks noChangeAspect="1"/>
          </p:cNvPicPr>
          <p:nvPr/>
        </p:nvPicPr>
        <p:blipFill>
          <a:blip r:embed="rId2"/>
          <a:stretch>
            <a:fillRect/>
          </a:stretch>
        </p:blipFill>
        <p:spPr>
          <a:xfrm>
            <a:off x="85239" y="4124028"/>
            <a:ext cx="3544369" cy="2654856"/>
          </a:xfrm>
          <a:prstGeom prst="rect">
            <a:avLst/>
          </a:prstGeom>
        </p:spPr>
      </p:pic>
      <p:pic>
        <p:nvPicPr>
          <p:cNvPr id="5" name="Picture 4"/>
          <p:cNvPicPr>
            <a:picLocks noChangeAspect="1"/>
          </p:cNvPicPr>
          <p:nvPr/>
        </p:nvPicPr>
        <p:blipFill>
          <a:blip r:embed="rId3"/>
          <a:stretch>
            <a:fillRect/>
          </a:stretch>
        </p:blipFill>
        <p:spPr>
          <a:xfrm>
            <a:off x="7847046" y="3581220"/>
            <a:ext cx="4269046" cy="3197664"/>
          </a:xfrm>
          <a:prstGeom prst="rect">
            <a:avLst/>
          </a:prstGeom>
        </p:spPr>
      </p:pic>
    </p:spTree>
    <p:extLst>
      <p:ext uri="{BB962C8B-B14F-4D97-AF65-F5344CB8AC3E}">
        <p14:creationId xmlns:p14="http://schemas.microsoft.com/office/powerpoint/2010/main" val="1139076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38" y="40013"/>
            <a:ext cx="10364451" cy="1596177"/>
          </a:xfrm>
        </p:spPr>
        <p:txBody>
          <a:bodyPr/>
          <a:lstStyle/>
          <a:p>
            <a:r>
              <a:rPr lang="en-US" dirty="0" smtClean="0"/>
              <a:t>*ulcer*</a:t>
            </a:r>
            <a:endParaRPr lang="en-US" dirty="0"/>
          </a:p>
        </p:txBody>
      </p:sp>
      <p:sp>
        <p:nvSpPr>
          <p:cNvPr id="3" name="Content Placeholder 2"/>
          <p:cNvSpPr>
            <a:spLocks noGrp="1"/>
          </p:cNvSpPr>
          <p:nvPr>
            <p:ph sz="quarter" idx="13"/>
          </p:nvPr>
        </p:nvSpPr>
        <p:spPr>
          <a:xfrm>
            <a:off x="827524" y="1909086"/>
            <a:ext cx="10363826" cy="3853404"/>
          </a:xfrm>
        </p:spPr>
        <p:txBody>
          <a:bodyPr>
            <a:normAutofit lnSpcReduction="10000"/>
          </a:bodyPr>
          <a:lstStyle/>
          <a:p>
            <a:r>
              <a:rPr lang="en-US" sz="2400" dirty="0" smtClean="0"/>
              <a:t>Crater like lesion in the skin or mucous membrane that is due to injury and subsequent inflammatory response. Tissue becomes necrotic and sloughs off, leaving a crater or excavated area.</a:t>
            </a:r>
          </a:p>
          <a:p>
            <a:r>
              <a:rPr lang="en-US" sz="2400" dirty="0" smtClean="0"/>
              <a:t>Ulcers are usually seen in the stomach or duodenum by a result of bacteria or stomach acid.</a:t>
            </a:r>
          </a:p>
          <a:p>
            <a:r>
              <a:rPr lang="en-US" sz="2400" dirty="0" smtClean="0"/>
              <a:t>Pressure ulcers (bedsores) are typically caused by excessive pressure on tissue, particularly on bony prominences of the body, especially in the reclining position.</a:t>
            </a:r>
          </a:p>
          <a:p>
            <a:endParaRPr lang="en-US" sz="2400" dirty="0"/>
          </a:p>
        </p:txBody>
      </p:sp>
      <p:pic>
        <p:nvPicPr>
          <p:cNvPr id="4" name="Picture 3"/>
          <p:cNvPicPr>
            <a:picLocks noChangeAspect="1"/>
          </p:cNvPicPr>
          <p:nvPr/>
        </p:nvPicPr>
        <p:blipFill>
          <a:blip r:embed="rId2"/>
          <a:stretch>
            <a:fillRect/>
          </a:stretch>
        </p:blipFill>
        <p:spPr>
          <a:xfrm>
            <a:off x="110208" y="79048"/>
            <a:ext cx="2466975" cy="1847850"/>
          </a:xfrm>
          <a:prstGeom prst="rect">
            <a:avLst/>
          </a:prstGeom>
        </p:spPr>
      </p:pic>
      <p:pic>
        <p:nvPicPr>
          <p:cNvPr id="5" name="Picture 4"/>
          <p:cNvPicPr>
            <a:picLocks noChangeAspect="1"/>
          </p:cNvPicPr>
          <p:nvPr/>
        </p:nvPicPr>
        <p:blipFill>
          <a:blip r:embed="rId3"/>
          <a:stretch>
            <a:fillRect/>
          </a:stretch>
        </p:blipFill>
        <p:spPr>
          <a:xfrm>
            <a:off x="9441690" y="79049"/>
            <a:ext cx="2466975" cy="1847850"/>
          </a:xfrm>
          <a:prstGeom prst="rect">
            <a:avLst/>
          </a:prstGeom>
        </p:spPr>
      </p:pic>
      <p:pic>
        <p:nvPicPr>
          <p:cNvPr id="6" name="Picture 5"/>
          <p:cNvPicPr>
            <a:picLocks noChangeAspect="1"/>
          </p:cNvPicPr>
          <p:nvPr/>
        </p:nvPicPr>
        <p:blipFill>
          <a:blip r:embed="rId4"/>
          <a:stretch>
            <a:fillRect/>
          </a:stretch>
        </p:blipFill>
        <p:spPr>
          <a:xfrm>
            <a:off x="9725025" y="5010150"/>
            <a:ext cx="2466975" cy="1847850"/>
          </a:xfrm>
          <a:prstGeom prst="rect">
            <a:avLst/>
          </a:prstGeom>
        </p:spPr>
      </p:pic>
    </p:spTree>
    <p:extLst>
      <p:ext uri="{BB962C8B-B14F-4D97-AF65-F5344CB8AC3E}">
        <p14:creationId xmlns:p14="http://schemas.microsoft.com/office/powerpoint/2010/main" val="2585999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cellulitis</a:t>
            </a:r>
            <a:endParaRPr lang="en-US" dirty="0"/>
          </a:p>
        </p:txBody>
      </p:sp>
      <p:sp>
        <p:nvSpPr>
          <p:cNvPr id="3" name="Content Placeholder 2"/>
          <p:cNvSpPr>
            <a:spLocks noGrp="1"/>
          </p:cNvSpPr>
          <p:nvPr>
            <p:ph sz="quarter" idx="13"/>
          </p:nvPr>
        </p:nvSpPr>
        <p:spPr>
          <a:xfrm>
            <a:off x="437881" y="1992738"/>
            <a:ext cx="11256135" cy="4665639"/>
          </a:xfrm>
        </p:spPr>
        <p:txBody>
          <a:bodyPr>
            <a:normAutofit/>
          </a:bodyPr>
          <a:lstStyle/>
          <a:p>
            <a:r>
              <a:rPr lang="en-US" sz="2400" dirty="0" smtClean="0"/>
              <a:t>Diffuse or widespread, acute inflammatory process seen in subcutaneous tissues. </a:t>
            </a:r>
          </a:p>
          <a:p>
            <a:r>
              <a:rPr lang="en-US" sz="2400" dirty="0" smtClean="0"/>
              <a:t>Typically characterized by general edema and redness. Cellulitis of the face primarily involves the cheeks and periorbital (</a:t>
            </a:r>
            <a:r>
              <a:rPr lang="en-US" sz="2400" dirty="0" err="1" smtClean="0"/>
              <a:t>peri</a:t>
            </a:r>
            <a:r>
              <a:rPr lang="en-US" sz="2400" dirty="0" smtClean="0"/>
              <a:t>=around, orbital=eye) area. </a:t>
            </a:r>
          </a:p>
          <a:p>
            <a:r>
              <a:rPr lang="en-US" sz="2400" dirty="0" smtClean="0"/>
              <a:t>Periorbital cellulitis requires special attention because it can spread to the sinus of the brain, and mostly caused by streptococcus or staphylococcus. It is potentially dangerous but can be treated with antibiotics.</a:t>
            </a:r>
            <a:endParaRPr lang="en-US" sz="2400" dirty="0"/>
          </a:p>
        </p:txBody>
      </p:sp>
      <p:pic>
        <p:nvPicPr>
          <p:cNvPr id="4" name="Picture 3"/>
          <p:cNvPicPr>
            <a:picLocks noChangeAspect="1"/>
          </p:cNvPicPr>
          <p:nvPr/>
        </p:nvPicPr>
        <p:blipFill>
          <a:blip r:embed="rId2"/>
          <a:stretch>
            <a:fillRect/>
          </a:stretch>
        </p:blipFill>
        <p:spPr>
          <a:xfrm>
            <a:off x="171785" y="154413"/>
            <a:ext cx="2524125" cy="1809750"/>
          </a:xfrm>
          <a:prstGeom prst="rect">
            <a:avLst/>
          </a:prstGeom>
        </p:spPr>
      </p:pic>
      <p:pic>
        <p:nvPicPr>
          <p:cNvPr id="5" name="Picture 4"/>
          <p:cNvPicPr>
            <a:picLocks noChangeAspect="1"/>
          </p:cNvPicPr>
          <p:nvPr/>
        </p:nvPicPr>
        <p:blipFill>
          <a:blip r:embed="rId3"/>
          <a:stretch>
            <a:fillRect/>
          </a:stretch>
        </p:blipFill>
        <p:spPr>
          <a:xfrm>
            <a:off x="9534191" y="154413"/>
            <a:ext cx="2486025" cy="1838325"/>
          </a:xfrm>
          <a:prstGeom prst="rect">
            <a:avLst/>
          </a:prstGeom>
        </p:spPr>
      </p:pic>
    </p:spTree>
    <p:extLst>
      <p:ext uri="{BB962C8B-B14F-4D97-AF65-F5344CB8AC3E}">
        <p14:creationId xmlns:p14="http://schemas.microsoft.com/office/powerpoint/2010/main" val="740847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or surface barriers</a:t>
            </a:r>
            <a:endParaRPr lang="en-US" dirty="0"/>
          </a:p>
        </p:txBody>
      </p:sp>
      <p:sp>
        <p:nvSpPr>
          <p:cNvPr id="3" name="Content Placeholder 2"/>
          <p:cNvSpPr>
            <a:spLocks noGrp="1"/>
          </p:cNvSpPr>
          <p:nvPr>
            <p:ph sz="quarter" idx="4294967295"/>
          </p:nvPr>
        </p:nvSpPr>
        <p:spPr>
          <a:xfrm>
            <a:off x="558799" y="2047742"/>
            <a:ext cx="11336867" cy="4734058"/>
          </a:xfrm>
          <a:prstGeom prst="rect">
            <a:avLst/>
          </a:prstGeom>
        </p:spPr>
        <p:txBody>
          <a:bodyPr>
            <a:noAutofit/>
          </a:bodyPr>
          <a:lstStyle/>
          <a:p>
            <a:r>
              <a:rPr lang="en-US" sz="2400" dirty="0" smtClean="0"/>
              <a:t>Intact skin is the first line of defense, as a physical barrier and an acidic, antimicrobial surface that is an effective barrier against infection most of the time.</a:t>
            </a:r>
          </a:p>
          <a:p>
            <a:r>
              <a:rPr lang="en-US" sz="2400" dirty="0" smtClean="0"/>
              <a:t>Skin has more than 650,000 microorganisms per square inch on its surface, adding more than 100 trillion microorganisms per person.</a:t>
            </a:r>
          </a:p>
          <a:p>
            <a:r>
              <a:rPr lang="en-US" sz="2400" dirty="0" smtClean="0"/>
              <a:t>Normal bacterial flora of skin prevents habitation by other bacteria, sebaceous glands secrete antibacterial acids and enzymes. </a:t>
            </a:r>
          </a:p>
          <a:p>
            <a:r>
              <a:rPr lang="en-US" sz="2400" dirty="0" smtClean="0"/>
              <a:t>Mucous membranes serve to trap invaders</a:t>
            </a:r>
            <a:endParaRPr lang="en-US" sz="2400" dirty="0"/>
          </a:p>
        </p:txBody>
      </p:sp>
    </p:spTree>
    <p:extLst>
      <p:ext uri="{BB962C8B-B14F-4D97-AF65-F5344CB8AC3E}">
        <p14:creationId xmlns:p14="http://schemas.microsoft.com/office/powerpoint/2010/main" val="2974819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955" y="0"/>
            <a:ext cx="10364451" cy="1596177"/>
          </a:xfrm>
        </p:spPr>
        <p:txBody>
          <a:bodyPr/>
          <a:lstStyle/>
          <a:p>
            <a:r>
              <a:rPr lang="en-US" dirty="0" smtClean="0"/>
              <a:t>Tissue repair</a:t>
            </a:r>
            <a:endParaRPr lang="en-US" dirty="0"/>
          </a:p>
        </p:txBody>
      </p:sp>
      <p:sp>
        <p:nvSpPr>
          <p:cNvPr id="3" name="Content Placeholder 2"/>
          <p:cNvSpPr>
            <a:spLocks noGrp="1"/>
          </p:cNvSpPr>
          <p:nvPr>
            <p:ph sz="quarter" idx="13"/>
          </p:nvPr>
        </p:nvSpPr>
        <p:spPr>
          <a:xfrm>
            <a:off x="681955" y="1596177"/>
            <a:ext cx="10702969" cy="5004128"/>
          </a:xfrm>
        </p:spPr>
        <p:txBody>
          <a:bodyPr>
            <a:noAutofit/>
          </a:bodyPr>
          <a:lstStyle/>
          <a:p>
            <a:r>
              <a:rPr lang="en-US" sz="2800" dirty="0" smtClean="0"/>
              <a:t>During the final phase of the inflammatory process, macrophages are responsible for cleaning up the are and producing growth factors that aid the repair process.</a:t>
            </a:r>
          </a:p>
          <a:p>
            <a:r>
              <a:rPr lang="en-US" sz="2800" dirty="0" smtClean="0"/>
              <a:t>Repair also depends on cellular regeneration and the types of cells that make up the tissue. Cellular proliferation or division, can be grouped into three general categories: mitotic cells, facultative mitotic cells, and no dividing cells.</a:t>
            </a:r>
            <a:endParaRPr lang="en-US" sz="2800" dirty="0"/>
          </a:p>
        </p:txBody>
      </p:sp>
    </p:spTree>
    <p:extLst>
      <p:ext uri="{BB962C8B-B14F-4D97-AF65-F5344CB8AC3E}">
        <p14:creationId xmlns:p14="http://schemas.microsoft.com/office/powerpoint/2010/main" val="2948638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dirty="0" smtClean="0"/>
              <a:t>Tissue repair</a:t>
            </a:r>
            <a:endParaRPr lang="en-US" dirty="0"/>
          </a:p>
        </p:txBody>
      </p:sp>
      <p:sp>
        <p:nvSpPr>
          <p:cNvPr id="3" name="Content Placeholder 2"/>
          <p:cNvSpPr>
            <a:spLocks noGrp="1"/>
          </p:cNvSpPr>
          <p:nvPr>
            <p:ph sz="quarter" idx="13"/>
          </p:nvPr>
        </p:nvSpPr>
        <p:spPr>
          <a:xfrm>
            <a:off x="282633" y="1055716"/>
            <a:ext cx="10994967" cy="5319326"/>
          </a:xfrm>
        </p:spPr>
        <p:txBody>
          <a:bodyPr>
            <a:noAutofit/>
          </a:bodyPr>
          <a:lstStyle/>
          <a:p>
            <a:r>
              <a:rPr lang="en-US" sz="2800" b="1" u="sng" dirty="0" smtClean="0"/>
              <a:t>Mitotic cells </a:t>
            </a:r>
            <a:r>
              <a:rPr lang="en-US" sz="2800" dirty="0" smtClean="0"/>
              <a:t>continuously divide throughout life. They exist in skin and mucosa of internal organs and readily replace damaged tissue.</a:t>
            </a:r>
          </a:p>
          <a:p>
            <a:r>
              <a:rPr lang="en-US" sz="2800" b="1" u="sng" dirty="0" smtClean="0"/>
              <a:t>Facultative mitotic cells </a:t>
            </a:r>
            <a:r>
              <a:rPr lang="en-US" sz="2800" dirty="0" smtClean="0"/>
              <a:t>don’t divide regularly but can be simulated to divide when necessary, exiting in liver and kidney. Some parts of these organs must be intact for cells to be able to divide.</a:t>
            </a:r>
          </a:p>
          <a:p>
            <a:r>
              <a:rPr lang="en-US" sz="2800" b="1" u="sng" dirty="0" smtClean="0"/>
              <a:t>Non dividing cells </a:t>
            </a:r>
            <a:r>
              <a:rPr lang="en-US" sz="2800" dirty="0" smtClean="0"/>
              <a:t>don’t divide in any </a:t>
            </a:r>
            <a:r>
              <a:rPr lang="en-US" sz="2800" dirty="0" err="1" smtClean="0"/>
              <a:t>contition</a:t>
            </a:r>
            <a:r>
              <a:rPr lang="en-US" sz="2800" dirty="0" smtClean="0"/>
              <a:t>, for example central nerves, brain cells, and heart muscle cells. Repair of these tissue is by fibrous scarring.</a:t>
            </a:r>
            <a:endParaRPr lang="en-US" sz="2800" dirty="0"/>
          </a:p>
        </p:txBody>
      </p:sp>
    </p:spTree>
    <p:extLst>
      <p:ext uri="{BB962C8B-B14F-4D97-AF65-F5344CB8AC3E}">
        <p14:creationId xmlns:p14="http://schemas.microsoft.com/office/powerpoint/2010/main" val="2870943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*Tissue repair*</a:t>
            </a:r>
            <a:endParaRPr lang="en-US" dirty="0"/>
          </a:p>
        </p:txBody>
      </p:sp>
      <p:sp>
        <p:nvSpPr>
          <p:cNvPr id="3" name="Content Placeholder 2"/>
          <p:cNvSpPr>
            <a:spLocks noGrp="1"/>
          </p:cNvSpPr>
          <p:nvPr>
            <p:ph sz="quarter" idx="13"/>
          </p:nvPr>
        </p:nvSpPr>
        <p:spPr>
          <a:xfrm>
            <a:off x="257695" y="2086495"/>
            <a:ext cx="11238807" cy="4455621"/>
          </a:xfrm>
        </p:spPr>
        <p:txBody>
          <a:bodyPr>
            <a:noAutofit/>
          </a:bodyPr>
          <a:lstStyle/>
          <a:p>
            <a:r>
              <a:rPr lang="en-US" sz="2800" dirty="0" smtClean="0"/>
              <a:t>The two basic methods of repair involve healing by regeneration and by fibrous connective tissue repair or </a:t>
            </a:r>
            <a:r>
              <a:rPr lang="en-US" sz="2800" b="1" dirty="0" smtClean="0"/>
              <a:t>scar</a:t>
            </a:r>
            <a:r>
              <a:rPr lang="en-US" sz="2800" dirty="0" smtClean="0"/>
              <a:t> formation.</a:t>
            </a:r>
          </a:p>
          <a:p>
            <a:endParaRPr lang="en-US" sz="2800" dirty="0" smtClean="0"/>
          </a:p>
          <a:p>
            <a:r>
              <a:rPr lang="en-US" sz="2800" dirty="0" smtClean="0"/>
              <a:t>Regeneration is the best type of repair because it usually leads to restoration of normal function, whereas fibrous connective tissue does not.</a:t>
            </a:r>
            <a:endParaRPr lang="en-US" sz="2800" dirty="0"/>
          </a:p>
        </p:txBody>
      </p:sp>
    </p:spTree>
    <p:extLst>
      <p:ext uri="{BB962C8B-B14F-4D97-AF65-F5344CB8AC3E}">
        <p14:creationId xmlns:p14="http://schemas.microsoft.com/office/powerpoint/2010/main" val="1496910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64757"/>
            <a:ext cx="10364451" cy="1596177"/>
          </a:xfrm>
        </p:spPr>
        <p:txBody>
          <a:bodyPr/>
          <a:lstStyle/>
          <a:p>
            <a:r>
              <a:rPr lang="en-US" dirty="0" smtClean="0"/>
              <a:t>Regeneration</a:t>
            </a:r>
            <a:endParaRPr lang="en-US" dirty="0"/>
          </a:p>
        </p:txBody>
      </p:sp>
      <p:sp>
        <p:nvSpPr>
          <p:cNvPr id="3" name="Content Placeholder 2"/>
          <p:cNvSpPr>
            <a:spLocks noGrp="1"/>
          </p:cNvSpPr>
          <p:nvPr>
            <p:ph sz="quarter" idx="13"/>
          </p:nvPr>
        </p:nvSpPr>
        <p:spPr>
          <a:xfrm>
            <a:off x="0" y="856735"/>
            <a:ext cx="12068431" cy="5890054"/>
          </a:xfrm>
        </p:spPr>
        <p:txBody>
          <a:bodyPr>
            <a:noAutofit/>
          </a:bodyPr>
          <a:lstStyle/>
          <a:p>
            <a:r>
              <a:rPr lang="en-US" sz="2800" dirty="0" smtClean="0"/>
              <a:t>Involves mitotic cell </a:t>
            </a:r>
            <a:r>
              <a:rPr lang="en-US" sz="2800" dirty="0" smtClean="0"/>
              <a:t>division: For </a:t>
            </a:r>
            <a:r>
              <a:rPr lang="en-US" sz="2800" dirty="0" smtClean="0"/>
              <a:t>example, skin is replaced by epithelial cell division and bone tissue is replaced by osteocyte division.</a:t>
            </a:r>
          </a:p>
          <a:p>
            <a:r>
              <a:rPr lang="en-US" sz="2800" dirty="0" smtClean="0"/>
              <a:t>Regeneration can occur in internal organs if the major framework of the organ is not destroyed, except for lung and kidney. </a:t>
            </a:r>
          </a:p>
          <a:p>
            <a:r>
              <a:rPr lang="en-US" sz="2800" dirty="0" smtClean="0"/>
              <a:t>Regeneration is important when there is damage to a large amount of tissue; for instance epithelial regeneration helps with massive burns. Bone cells, osteocytes, and blood forming bone cells have a remarkable ability to regenerate from only a few cells remaining, and can be transplanted to another individual by bone marrow.</a:t>
            </a:r>
            <a:endParaRPr lang="en-US" sz="2800" dirty="0"/>
          </a:p>
        </p:txBody>
      </p:sp>
    </p:spTree>
    <p:extLst>
      <p:ext uri="{BB962C8B-B14F-4D97-AF65-F5344CB8AC3E}">
        <p14:creationId xmlns:p14="http://schemas.microsoft.com/office/powerpoint/2010/main" val="12086680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Fibrous connective tissue repair</a:t>
            </a:r>
            <a:endParaRPr lang="en-US" dirty="0"/>
          </a:p>
        </p:txBody>
      </p:sp>
      <p:sp>
        <p:nvSpPr>
          <p:cNvPr id="3" name="Content Placeholder 2"/>
          <p:cNvSpPr>
            <a:spLocks noGrp="1"/>
          </p:cNvSpPr>
          <p:nvPr>
            <p:ph sz="quarter" idx="13"/>
          </p:nvPr>
        </p:nvSpPr>
        <p:spPr>
          <a:xfrm>
            <a:off x="411892" y="2367092"/>
            <a:ext cx="10865708" cy="4132562"/>
          </a:xfrm>
        </p:spPr>
        <p:txBody>
          <a:bodyPr>
            <a:noAutofit/>
          </a:bodyPr>
          <a:lstStyle/>
          <a:p>
            <a:r>
              <a:rPr lang="en-US" sz="2800" dirty="0" smtClean="0"/>
              <a:t>Aka scar </a:t>
            </a:r>
            <a:r>
              <a:rPr lang="en-US" sz="2800" dirty="0" smtClean="0"/>
              <a:t>formation: </a:t>
            </a:r>
            <a:r>
              <a:rPr lang="en-US" sz="2800" dirty="0" smtClean="0"/>
              <a:t>can occur in any tissue and produce the same results no matter the location, making a fibrous tissue called a scar.</a:t>
            </a:r>
          </a:p>
          <a:p>
            <a:r>
              <a:rPr lang="en-US" sz="2800" dirty="0" smtClean="0"/>
              <a:t>Scars provide a bridge between normal tissue and the wound, but does not restore function.</a:t>
            </a:r>
          </a:p>
          <a:p>
            <a:r>
              <a:rPr lang="en-US" sz="2800" dirty="0" smtClean="0"/>
              <a:t>Wound repair of nerves, brain tissue, and heart muscles is by fibrous tissue repair.</a:t>
            </a:r>
            <a:endParaRPr lang="en-US" sz="2800" dirty="0"/>
          </a:p>
        </p:txBody>
      </p:sp>
    </p:spTree>
    <p:extLst>
      <p:ext uri="{BB962C8B-B14F-4D97-AF65-F5344CB8AC3E}">
        <p14:creationId xmlns:p14="http://schemas.microsoft.com/office/powerpoint/2010/main" val="2249785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Tissue healing</a:t>
            </a:r>
            <a:endParaRPr lang="en-US" dirty="0"/>
          </a:p>
        </p:txBody>
      </p:sp>
      <p:sp>
        <p:nvSpPr>
          <p:cNvPr id="3" name="Content Placeholder 2"/>
          <p:cNvSpPr>
            <a:spLocks noGrp="1"/>
          </p:cNvSpPr>
          <p:nvPr>
            <p:ph sz="quarter" idx="13"/>
          </p:nvPr>
        </p:nvSpPr>
        <p:spPr/>
        <p:txBody>
          <a:bodyPr>
            <a:normAutofit/>
          </a:bodyPr>
          <a:lstStyle/>
          <a:p>
            <a:r>
              <a:rPr lang="en-US" sz="2800" dirty="0" smtClean="0"/>
              <a:t>Can be separated into categories of healing by primary union or secondary union. </a:t>
            </a:r>
          </a:p>
          <a:p>
            <a:r>
              <a:rPr lang="en-US" sz="2800" dirty="0" smtClean="0"/>
              <a:t>Categorization is determined by whether the wound edges are approximated (pulled together) or left separated during the healing process.</a:t>
            </a:r>
            <a:endParaRPr lang="en-US" sz="2800" dirty="0"/>
          </a:p>
        </p:txBody>
      </p:sp>
    </p:spTree>
    <p:extLst>
      <p:ext uri="{BB962C8B-B14F-4D97-AF65-F5344CB8AC3E}">
        <p14:creationId xmlns:p14="http://schemas.microsoft.com/office/powerpoint/2010/main" val="554518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2" y="103361"/>
            <a:ext cx="10364451" cy="1596177"/>
          </a:xfrm>
        </p:spPr>
        <p:txBody>
          <a:bodyPr/>
          <a:lstStyle/>
          <a:p>
            <a:r>
              <a:rPr lang="en-US" dirty="0" smtClean="0"/>
              <a:t>Primary union (first intention)</a:t>
            </a:r>
            <a:endParaRPr lang="en-US" dirty="0"/>
          </a:p>
        </p:txBody>
      </p:sp>
      <p:sp>
        <p:nvSpPr>
          <p:cNvPr id="3" name="Content Placeholder 2"/>
          <p:cNvSpPr>
            <a:spLocks noGrp="1"/>
          </p:cNvSpPr>
          <p:nvPr>
            <p:ph sz="quarter" idx="13"/>
          </p:nvPr>
        </p:nvSpPr>
        <p:spPr>
          <a:xfrm>
            <a:off x="551642" y="2098712"/>
            <a:ext cx="11088710" cy="5112911"/>
          </a:xfrm>
        </p:spPr>
        <p:txBody>
          <a:bodyPr>
            <a:noAutofit/>
          </a:bodyPr>
          <a:lstStyle/>
          <a:p>
            <a:r>
              <a:rPr lang="en-US" sz="2800" dirty="0" smtClean="0"/>
              <a:t>Involves approximation the edges of the wound. </a:t>
            </a:r>
          </a:p>
          <a:p>
            <a:r>
              <a:rPr lang="en-US" sz="2800" dirty="0" smtClean="0"/>
              <a:t>An example of healing by primary union is the healing process following a clean surgical incision.</a:t>
            </a:r>
          </a:p>
          <a:p>
            <a:r>
              <a:rPr lang="en-US" sz="2800" dirty="0" smtClean="0"/>
              <a:t>Wound edges would be clean, minimal tissue damage, and the edges are approximated with sutures, staples or tape.</a:t>
            </a:r>
          </a:p>
        </p:txBody>
      </p:sp>
    </p:spTree>
    <p:extLst>
      <p:ext uri="{BB962C8B-B14F-4D97-AF65-F5344CB8AC3E}">
        <p14:creationId xmlns:p14="http://schemas.microsoft.com/office/powerpoint/2010/main" val="1440323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35655"/>
            <a:ext cx="10364451" cy="1596177"/>
          </a:xfrm>
        </p:spPr>
        <p:txBody>
          <a:bodyPr/>
          <a:lstStyle/>
          <a:p>
            <a:r>
              <a:rPr lang="en-US" dirty="0"/>
              <a:t>Primary union (first intention)</a:t>
            </a:r>
          </a:p>
        </p:txBody>
      </p:sp>
      <p:sp>
        <p:nvSpPr>
          <p:cNvPr id="3" name="Content Placeholder 2"/>
          <p:cNvSpPr>
            <a:spLocks noGrp="1"/>
          </p:cNvSpPr>
          <p:nvPr>
            <p:ph sz="quarter" idx="13"/>
          </p:nvPr>
        </p:nvSpPr>
        <p:spPr>
          <a:xfrm>
            <a:off x="486032" y="1672281"/>
            <a:ext cx="11294076" cy="4818671"/>
          </a:xfrm>
        </p:spPr>
        <p:txBody>
          <a:bodyPr>
            <a:normAutofit/>
          </a:bodyPr>
          <a:lstStyle/>
          <a:p>
            <a:r>
              <a:rPr lang="en-US" sz="2800" dirty="0"/>
              <a:t>Steps to primary healing include the following:</a:t>
            </a:r>
          </a:p>
          <a:p>
            <a:pPr marL="457200" indent="-457200">
              <a:buFont typeface="+mj-lt"/>
              <a:buAutoNum type="arabicPeriod"/>
            </a:pPr>
            <a:r>
              <a:rPr lang="en-US" sz="2800" dirty="0" smtClean="0"/>
              <a:t>The </a:t>
            </a:r>
            <a:r>
              <a:rPr lang="en-US" sz="2800" dirty="0"/>
              <a:t>incisional line quickly fills with serum, forming a </a:t>
            </a:r>
            <a:r>
              <a:rPr lang="en-US" sz="2800" dirty="0" smtClean="0"/>
              <a:t>scab.</a:t>
            </a:r>
          </a:p>
          <a:p>
            <a:pPr marL="457200" indent="-457200">
              <a:buFont typeface="+mj-lt"/>
              <a:buAutoNum type="arabicPeriod"/>
            </a:pPr>
            <a:r>
              <a:rPr lang="en-US" sz="2800" dirty="0" smtClean="0"/>
              <a:t>Within </a:t>
            </a:r>
            <a:r>
              <a:rPr lang="en-US" sz="2800" dirty="0"/>
              <a:t>1-2 days, new capillaries begin to bridge the gap between the </a:t>
            </a:r>
            <a:r>
              <a:rPr lang="en-US" sz="2800" dirty="0" smtClean="0"/>
              <a:t>edges</a:t>
            </a:r>
          </a:p>
          <a:p>
            <a:pPr marL="457200" indent="-457200">
              <a:buFont typeface="+mj-lt"/>
              <a:buAutoNum type="arabicPeriod"/>
            </a:pPr>
            <a:r>
              <a:rPr lang="en-US" sz="2800" dirty="0" smtClean="0"/>
              <a:t>For </a:t>
            </a:r>
            <a:r>
              <a:rPr lang="en-US" sz="2800" dirty="0"/>
              <a:t>several days, fibroblasts grow across the deeper wound layer depositing collagen creating granulation </a:t>
            </a:r>
            <a:r>
              <a:rPr lang="en-US" sz="2800" dirty="0" smtClean="0"/>
              <a:t>tissue.</a:t>
            </a:r>
          </a:p>
          <a:p>
            <a:pPr marL="457200" indent="-457200">
              <a:buFont typeface="+mj-lt"/>
              <a:buAutoNum type="arabicPeriod"/>
            </a:pPr>
            <a:r>
              <a:rPr lang="en-US" sz="2800" dirty="0" smtClean="0"/>
              <a:t>Collagen </a:t>
            </a:r>
            <a:r>
              <a:rPr lang="en-US" sz="2800" dirty="0"/>
              <a:t>contracts pulling wound edges together forming a scar.</a:t>
            </a:r>
          </a:p>
          <a:p>
            <a:endParaRPr lang="en-US" sz="2800" dirty="0"/>
          </a:p>
        </p:txBody>
      </p:sp>
    </p:spTree>
    <p:extLst>
      <p:ext uri="{BB962C8B-B14F-4D97-AF65-F5344CB8AC3E}">
        <p14:creationId xmlns:p14="http://schemas.microsoft.com/office/powerpoint/2010/main" val="4184349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dirty="0" smtClean="0"/>
              <a:t>Secondary Union (secondary intention)</a:t>
            </a:r>
            <a:endParaRPr lang="en-US" dirty="0"/>
          </a:p>
        </p:txBody>
      </p:sp>
      <p:sp>
        <p:nvSpPr>
          <p:cNvPr id="3" name="Content Placeholder 2"/>
          <p:cNvSpPr>
            <a:spLocks noGrp="1"/>
          </p:cNvSpPr>
          <p:nvPr>
            <p:ph sz="quarter" idx="13"/>
          </p:nvPr>
        </p:nvSpPr>
        <p:spPr>
          <a:xfrm>
            <a:off x="107091" y="1408671"/>
            <a:ext cx="11977816" cy="5165124"/>
          </a:xfrm>
        </p:spPr>
        <p:txBody>
          <a:bodyPr>
            <a:normAutofit/>
          </a:bodyPr>
          <a:lstStyle/>
          <a:p>
            <a:endParaRPr lang="en-US" sz="2800" dirty="0" smtClean="0"/>
          </a:p>
          <a:p>
            <a:r>
              <a:rPr lang="en-US" sz="2800" dirty="0" smtClean="0"/>
              <a:t>Larger degree of tissue damage that might be infected by dirt, </a:t>
            </a:r>
            <a:r>
              <a:rPr lang="en-US" sz="2800" dirty="0" smtClean="0"/>
              <a:t>d</a:t>
            </a:r>
            <a:r>
              <a:rPr lang="en-US" sz="2800" dirty="0" smtClean="0"/>
              <a:t>ebris, or bacteria will involve more inflammation to repair. </a:t>
            </a:r>
          </a:p>
          <a:p>
            <a:r>
              <a:rPr lang="en-US" sz="2800" dirty="0" smtClean="0"/>
              <a:t>To fill the wound, large number of capillaries, fibroblasts, and collagen must be produced.</a:t>
            </a:r>
          </a:p>
          <a:p>
            <a:r>
              <a:rPr lang="en-US" sz="2800" dirty="0" smtClean="0"/>
              <a:t>After a week or so, granulation(new, soft red tissue) will appear and will be replaced as more collagen is deposited in the area, contracting and pulling the wound together, forming a scar .</a:t>
            </a:r>
          </a:p>
          <a:p>
            <a:pPr marL="0" indent="0">
              <a:buNone/>
            </a:pPr>
            <a:endParaRPr lang="en-US" sz="2800" dirty="0"/>
          </a:p>
        </p:txBody>
      </p:sp>
    </p:spTree>
    <p:extLst>
      <p:ext uri="{BB962C8B-B14F-4D97-AF65-F5344CB8AC3E}">
        <p14:creationId xmlns:p14="http://schemas.microsoft.com/office/powerpoint/2010/main" val="3001463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dirty="0"/>
              <a:t>Secondary Union (secondary intention)</a:t>
            </a:r>
          </a:p>
        </p:txBody>
      </p:sp>
      <p:sp>
        <p:nvSpPr>
          <p:cNvPr id="3" name="Content Placeholder 2"/>
          <p:cNvSpPr>
            <a:spLocks noGrp="1"/>
          </p:cNvSpPr>
          <p:nvPr>
            <p:ph sz="quarter" idx="13"/>
          </p:nvPr>
        </p:nvSpPr>
        <p:spPr>
          <a:xfrm>
            <a:off x="205320" y="1077193"/>
            <a:ext cx="11780108" cy="5002331"/>
          </a:xfrm>
        </p:spPr>
        <p:txBody>
          <a:bodyPr/>
          <a:lstStyle/>
          <a:p>
            <a:endParaRPr lang="en-US" sz="2800" dirty="0" smtClean="0"/>
          </a:p>
          <a:p>
            <a:r>
              <a:rPr lang="en-US" sz="2800" dirty="0" smtClean="0"/>
              <a:t>Healing </a:t>
            </a:r>
            <a:r>
              <a:rPr lang="en-US" sz="2800" dirty="0"/>
              <a:t>time varies by the size of wound; scar needs to develop the strength of surrounding tissue</a:t>
            </a:r>
            <a:r>
              <a:rPr lang="en-US" sz="2800" dirty="0" smtClean="0"/>
              <a:t>.</a:t>
            </a:r>
            <a:endParaRPr lang="en-US" dirty="0" smtClean="0"/>
          </a:p>
          <a:p>
            <a:r>
              <a:rPr lang="en-US" sz="2800" dirty="0" smtClean="0"/>
              <a:t>If the wound is too large, the epithelium might not be able to bridge the gap, and a skin graft might be needed.</a:t>
            </a:r>
            <a:endParaRPr lang="en-US" sz="2800" dirty="0"/>
          </a:p>
        </p:txBody>
      </p:sp>
    </p:spTree>
    <p:extLst>
      <p:ext uri="{BB962C8B-B14F-4D97-AF65-F5344CB8AC3E}">
        <p14:creationId xmlns:p14="http://schemas.microsoft.com/office/powerpoint/2010/main" val="2618052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a:t>
            </a:r>
            <a:endParaRPr lang="en-US" dirty="0"/>
          </a:p>
        </p:txBody>
      </p:sp>
      <p:sp>
        <p:nvSpPr>
          <p:cNvPr id="3" name="Content Placeholder 2"/>
          <p:cNvSpPr>
            <a:spLocks noGrp="1"/>
          </p:cNvSpPr>
          <p:nvPr>
            <p:ph sz="quarter" idx="4294967295"/>
          </p:nvPr>
        </p:nvSpPr>
        <p:spPr>
          <a:xfrm>
            <a:off x="304800" y="2006600"/>
            <a:ext cx="11709400" cy="4470400"/>
          </a:xfrm>
          <a:prstGeom prst="rect">
            <a:avLst/>
          </a:prstGeom>
        </p:spPr>
        <p:txBody>
          <a:bodyPr>
            <a:normAutofit/>
          </a:bodyPr>
          <a:lstStyle/>
          <a:p>
            <a:endParaRPr lang="en-US" sz="2400" dirty="0" smtClean="0"/>
          </a:p>
          <a:p>
            <a:r>
              <a:rPr lang="en-US" sz="2400" dirty="0" smtClean="0"/>
              <a:t>If physical barriers are broken the foreign invader penetrates the cell and tissue, triggering the second line of defense, inflammatory response. </a:t>
            </a:r>
          </a:p>
          <a:p>
            <a:r>
              <a:rPr lang="en-US" sz="2400" dirty="0" smtClean="0"/>
              <a:t>Primary goals of inflammatory response are to isolate the invader, destroy it, and clean up the debris, thereby promoting healing.</a:t>
            </a:r>
            <a:endParaRPr lang="en-US" sz="2400" dirty="0"/>
          </a:p>
        </p:txBody>
      </p:sp>
    </p:spTree>
    <p:extLst>
      <p:ext uri="{BB962C8B-B14F-4D97-AF65-F5344CB8AC3E}">
        <p14:creationId xmlns:p14="http://schemas.microsoft.com/office/powerpoint/2010/main" val="826959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45083"/>
            <a:ext cx="10364451" cy="1596177"/>
          </a:xfrm>
        </p:spPr>
        <p:txBody>
          <a:bodyPr/>
          <a:lstStyle/>
          <a:p>
            <a:r>
              <a:rPr lang="en-US" dirty="0" smtClean="0"/>
              <a:t>Immune response</a:t>
            </a:r>
            <a:endParaRPr lang="en-US" dirty="0"/>
          </a:p>
        </p:txBody>
      </p:sp>
      <p:sp>
        <p:nvSpPr>
          <p:cNvPr id="3" name="Content Placeholder 2"/>
          <p:cNvSpPr>
            <a:spLocks noGrp="1"/>
          </p:cNvSpPr>
          <p:nvPr>
            <p:ph sz="quarter" idx="4294967295"/>
          </p:nvPr>
        </p:nvSpPr>
        <p:spPr>
          <a:xfrm>
            <a:off x="592668" y="872783"/>
            <a:ext cx="11209866" cy="3910884"/>
          </a:xfrm>
          <a:prstGeom prst="rect">
            <a:avLst/>
          </a:prstGeom>
        </p:spPr>
        <p:txBody>
          <a:bodyPr>
            <a:noAutofit/>
          </a:bodyPr>
          <a:lstStyle/>
          <a:p>
            <a:r>
              <a:rPr lang="en-US" sz="2400" dirty="0" smtClean="0"/>
              <a:t>The last line of defense reacts to invasion slower than inflammation, but with specific killing ability.</a:t>
            </a:r>
          </a:p>
          <a:p>
            <a:r>
              <a:rPr lang="en-US" sz="2400" dirty="0" smtClean="0"/>
              <a:t>All cells even human body cells, have protein or saccharide markers called antigens on their surfaces that identify the cell. </a:t>
            </a:r>
          </a:p>
          <a:p>
            <a:r>
              <a:rPr lang="en-US" sz="2400" dirty="0" smtClean="0"/>
              <a:t>During immune response, the body identifies the  invader by the antigen. </a:t>
            </a:r>
          </a:p>
          <a:p>
            <a:r>
              <a:rPr lang="en-US" sz="2400" dirty="0" smtClean="0"/>
              <a:t>Once </a:t>
            </a:r>
            <a:r>
              <a:rPr lang="en-US" sz="2400" smtClean="0"/>
              <a:t>antigen is </a:t>
            </a:r>
            <a:r>
              <a:rPr lang="en-US" sz="2400" dirty="0" smtClean="0"/>
              <a:t>identified, lymphocytes produce antibodies that link to the cells antigen, killing or disabling it. </a:t>
            </a:r>
            <a:endParaRPr lang="en-US" sz="2400" dirty="0"/>
          </a:p>
        </p:txBody>
      </p:sp>
      <p:pic>
        <p:nvPicPr>
          <p:cNvPr id="4" name="Picture 3"/>
          <p:cNvPicPr>
            <a:picLocks noChangeAspect="1"/>
          </p:cNvPicPr>
          <p:nvPr/>
        </p:nvPicPr>
        <p:blipFill>
          <a:blip r:embed="rId2"/>
          <a:stretch>
            <a:fillRect/>
          </a:stretch>
        </p:blipFill>
        <p:spPr>
          <a:xfrm>
            <a:off x="8458200" y="4013200"/>
            <a:ext cx="3428999" cy="2743199"/>
          </a:xfrm>
          <a:prstGeom prst="rect">
            <a:avLst/>
          </a:prstGeom>
        </p:spPr>
      </p:pic>
    </p:spTree>
    <p:extLst>
      <p:ext uri="{BB962C8B-B14F-4D97-AF65-F5344CB8AC3E}">
        <p14:creationId xmlns:p14="http://schemas.microsoft.com/office/powerpoint/2010/main" val="3040042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767" y="-260709"/>
            <a:ext cx="10364451" cy="1596177"/>
          </a:xfrm>
        </p:spPr>
        <p:txBody>
          <a:bodyPr/>
          <a:lstStyle/>
          <a:p>
            <a:r>
              <a:rPr lang="en-US" dirty="0" smtClean="0"/>
              <a:t>Inflammation </a:t>
            </a:r>
            <a:endParaRPr lang="en-US" dirty="0"/>
          </a:p>
        </p:txBody>
      </p:sp>
      <p:sp>
        <p:nvSpPr>
          <p:cNvPr id="3" name="Content Placeholder 2"/>
          <p:cNvSpPr>
            <a:spLocks noGrp="1"/>
          </p:cNvSpPr>
          <p:nvPr>
            <p:ph sz="quarter" idx="4294967295"/>
          </p:nvPr>
        </p:nvSpPr>
        <p:spPr>
          <a:xfrm>
            <a:off x="553789" y="903668"/>
            <a:ext cx="10908405" cy="4507605"/>
          </a:xfrm>
          <a:prstGeom prst="rect">
            <a:avLst/>
          </a:prstGeom>
        </p:spPr>
        <p:txBody>
          <a:bodyPr>
            <a:normAutofit/>
          </a:bodyPr>
          <a:lstStyle/>
          <a:p>
            <a:r>
              <a:rPr lang="en-US" sz="2400" dirty="0" smtClean="0"/>
              <a:t>Non specific cellular and vascular reaction to any tissue trauma or injury.</a:t>
            </a:r>
          </a:p>
          <a:p>
            <a:r>
              <a:rPr lang="en-US" sz="2400" dirty="0" smtClean="0"/>
              <a:t>Limiting factor of skin is that if there is no blood supply, there will be no inflammation.</a:t>
            </a:r>
          </a:p>
          <a:p>
            <a:r>
              <a:rPr lang="en-US" sz="2400" dirty="0" smtClean="0"/>
              <a:t>If tissue is destroyed by injury, inflammation will only occur in the borders of the injury where blood is maintained. </a:t>
            </a:r>
          </a:p>
          <a:p>
            <a:r>
              <a:rPr lang="en-US" sz="2400" dirty="0" smtClean="0"/>
              <a:t>In gangrenous tissue (dead tissue due to no blood supply) no inflammation will occur but will have an obvious reaction at its borders.</a:t>
            </a:r>
            <a:endParaRPr lang="en-US" sz="2400" dirty="0"/>
          </a:p>
        </p:txBody>
      </p:sp>
      <p:pic>
        <p:nvPicPr>
          <p:cNvPr id="4" name="Picture 3"/>
          <p:cNvPicPr>
            <a:picLocks noChangeAspect="1"/>
          </p:cNvPicPr>
          <p:nvPr/>
        </p:nvPicPr>
        <p:blipFill>
          <a:blip r:embed="rId2"/>
          <a:stretch>
            <a:fillRect/>
          </a:stretch>
        </p:blipFill>
        <p:spPr>
          <a:xfrm>
            <a:off x="2872845" y="4910681"/>
            <a:ext cx="2466975" cy="1847850"/>
          </a:xfrm>
          <a:prstGeom prst="rect">
            <a:avLst/>
          </a:prstGeom>
        </p:spPr>
      </p:pic>
      <p:pic>
        <p:nvPicPr>
          <p:cNvPr id="5" name="Picture 4"/>
          <p:cNvPicPr>
            <a:picLocks noChangeAspect="1"/>
          </p:cNvPicPr>
          <p:nvPr/>
        </p:nvPicPr>
        <p:blipFill>
          <a:blip r:embed="rId3"/>
          <a:stretch>
            <a:fillRect/>
          </a:stretch>
        </p:blipFill>
        <p:spPr>
          <a:xfrm>
            <a:off x="5934031" y="4910681"/>
            <a:ext cx="2466975" cy="1847850"/>
          </a:xfrm>
          <a:prstGeom prst="rect">
            <a:avLst/>
          </a:prstGeom>
        </p:spPr>
      </p:pic>
    </p:spTree>
    <p:extLst>
      <p:ext uri="{BB962C8B-B14F-4D97-AF65-F5344CB8AC3E}">
        <p14:creationId xmlns:p14="http://schemas.microsoft.com/office/powerpoint/2010/main" val="960324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404" y="-160417"/>
            <a:ext cx="10364451" cy="1596177"/>
          </a:xfrm>
        </p:spPr>
        <p:txBody>
          <a:bodyPr/>
          <a:lstStyle/>
          <a:p>
            <a:r>
              <a:rPr lang="en-US" dirty="0" smtClean="0"/>
              <a:t>inflammation</a:t>
            </a:r>
            <a:endParaRPr lang="en-US" dirty="0"/>
          </a:p>
        </p:txBody>
      </p:sp>
      <p:sp>
        <p:nvSpPr>
          <p:cNvPr id="3" name="Content Placeholder 2"/>
          <p:cNvSpPr>
            <a:spLocks noGrp="1"/>
          </p:cNvSpPr>
          <p:nvPr>
            <p:ph sz="quarter" idx="4294967295"/>
          </p:nvPr>
        </p:nvSpPr>
        <p:spPr>
          <a:xfrm>
            <a:off x="502273" y="880534"/>
            <a:ext cx="11088711" cy="3522133"/>
          </a:xfrm>
          <a:prstGeom prst="rect">
            <a:avLst/>
          </a:prstGeom>
        </p:spPr>
        <p:txBody>
          <a:bodyPr>
            <a:normAutofit/>
          </a:bodyPr>
          <a:lstStyle/>
          <a:p>
            <a:endParaRPr lang="en-US" sz="2400" dirty="0" smtClean="0"/>
          </a:p>
          <a:p>
            <a:r>
              <a:rPr lang="en-US" sz="2400" dirty="0" smtClean="0"/>
              <a:t>Inflammations only occur in vascularized (supplied with blood). This is important in forensic evidence.</a:t>
            </a:r>
          </a:p>
          <a:p>
            <a:r>
              <a:rPr lang="en-US" sz="2400" dirty="0" smtClean="0"/>
              <a:t>Evidence of inflammation in tissue shows person was injured while alive, and no inflammation shows injury was done after death. </a:t>
            </a:r>
          </a:p>
          <a:p>
            <a:r>
              <a:rPr lang="en-US" sz="2400" dirty="0" smtClean="0"/>
              <a:t>Inflammation is designed to be a beneficial protective defense mechanism. </a:t>
            </a:r>
          </a:p>
        </p:txBody>
      </p:sp>
      <p:pic>
        <p:nvPicPr>
          <p:cNvPr id="4" name="Picture 3"/>
          <p:cNvPicPr>
            <a:picLocks noChangeAspect="1"/>
          </p:cNvPicPr>
          <p:nvPr/>
        </p:nvPicPr>
        <p:blipFill>
          <a:blip r:embed="rId2"/>
          <a:stretch>
            <a:fillRect/>
          </a:stretch>
        </p:blipFill>
        <p:spPr>
          <a:xfrm>
            <a:off x="2827867" y="3778508"/>
            <a:ext cx="6207654" cy="3079492"/>
          </a:xfrm>
          <a:prstGeom prst="rect">
            <a:avLst/>
          </a:prstGeom>
        </p:spPr>
      </p:pic>
    </p:spTree>
    <p:extLst>
      <p:ext uri="{BB962C8B-B14F-4D97-AF65-F5344CB8AC3E}">
        <p14:creationId xmlns:p14="http://schemas.microsoft.com/office/powerpoint/2010/main" val="4256292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375" y="0"/>
            <a:ext cx="10364451" cy="1596177"/>
          </a:xfrm>
        </p:spPr>
        <p:txBody>
          <a:bodyPr/>
          <a:lstStyle/>
          <a:p>
            <a:r>
              <a:rPr lang="en-US" dirty="0" smtClean="0"/>
              <a:t>Inflammation</a:t>
            </a:r>
            <a:endParaRPr lang="en-US" dirty="0"/>
          </a:p>
        </p:txBody>
      </p:sp>
      <p:sp>
        <p:nvSpPr>
          <p:cNvPr id="3" name="Content Placeholder 2"/>
          <p:cNvSpPr>
            <a:spLocks noGrp="1"/>
          </p:cNvSpPr>
          <p:nvPr>
            <p:ph sz="quarter" idx="4294967295"/>
          </p:nvPr>
        </p:nvSpPr>
        <p:spPr>
          <a:xfrm>
            <a:off x="947641" y="1342626"/>
            <a:ext cx="10363826" cy="3424107"/>
          </a:xfrm>
          <a:prstGeom prst="rect">
            <a:avLst/>
          </a:prstGeom>
        </p:spPr>
        <p:txBody>
          <a:bodyPr>
            <a:normAutofit/>
          </a:bodyPr>
          <a:lstStyle/>
          <a:p>
            <a:r>
              <a:rPr lang="en-US" sz="2400" dirty="0"/>
              <a:t>If infection becomes too intense, it may become harmful to the tissue, such as acute hypersensitive reaction leads local tissue damage or anaphylactic shock and </a:t>
            </a:r>
            <a:r>
              <a:rPr lang="en-US" sz="2400" dirty="0" smtClean="0"/>
              <a:t>death of the individual</a:t>
            </a:r>
          </a:p>
          <a:p>
            <a:r>
              <a:rPr lang="en-US" sz="2400" dirty="0" smtClean="0"/>
              <a:t>If process goes awry, autoimmune response will occur, causing body to basically begin to destroy itself, and </a:t>
            </a:r>
            <a:r>
              <a:rPr lang="en-US" sz="2400" dirty="0"/>
              <a:t>a</a:t>
            </a:r>
            <a:r>
              <a:rPr lang="en-US" sz="2400" dirty="0" smtClean="0"/>
              <a:t>nti-inflammatory medication will be needed to stop the process if it becomes injurious. </a:t>
            </a:r>
            <a:endParaRPr lang="en-US" sz="2400" dirty="0"/>
          </a:p>
        </p:txBody>
      </p:sp>
      <p:pic>
        <p:nvPicPr>
          <p:cNvPr id="4" name="Picture 3"/>
          <p:cNvPicPr>
            <a:picLocks noChangeAspect="1"/>
          </p:cNvPicPr>
          <p:nvPr/>
        </p:nvPicPr>
        <p:blipFill>
          <a:blip r:embed="rId2"/>
          <a:stretch>
            <a:fillRect/>
          </a:stretch>
        </p:blipFill>
        <p:spPr>
          <a:xfrm>
            <a:off x="3697817" y="4298950"/>
            <a:ext cx="4152900" cy="2324100"/>
          </a:xfrm>
          <a:prstGeom prst="rect">
            <a:avLst/>
          </a:prstGeom>
        </p:spPr>
      </p:pic>
    </p:spTree>
    <p:extLst>
      <p:ext uri="{BB962C8B-B14F-4D97-AF65-F5344CB8AC3E}">
        <p14:creationId xmlns:p14="http://schemas.microsoft.com/office/powerpoint/2010/main" val="513522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75" y="-163558"/>
            <a:ext cx="10364451" cy="1596177"/>
          </a:xfrm>
        </p:spPr>
        <p:txBody>
          <a:bodyPr/>
          <a:lstStyle/>
          <a:p>
            <a:r>
              <a:rPr lang="en-US" dirty="0" smtClean="0"/>
              <a:t>Inflammation Process</a:t>
            </a:r>
            <a:endParaRPr lang="en-US" dirty="0"/>
          </a:p>
        </p:txBody>
      </p:sp>
      <p:sp>
        <p:nvSpPr>
          <p:cNvPr id="3" name="Content Placeholder 2"/>
          <p:cNvSpPr>
            <a:spLocks noGrp="1"/>
          </p:cNvSpPr>
          <p:nvPr>
            <p:ph sz="quarter" idx="4294967295"/>
          </p:nvPr>
        </p:nvSpPr>
        <p:spPr>
          <a:xfrm>
            <a:off x="592666" y="1037825"/>
            <a:ext cx="11091334" cy="3728907"/>
          </a:xfrm>
          <a:prstGeom prst="rect">
            <a:avLst/>
          </a:prstGeom>
        </p:spPr>
        <p:txBody>
          <a:bodyPr>
            <a:normAutofit/>
          </a:bodyPr>
          <a:lstStyle/>
          <a:p>
            <a:r>
              <a:rPr lang="en-US" sz="2400" dirty="0" smtClean="0"/>
              <a:t>When we undergo any trauma, inflammation will occur every time.</a:t>
            </a:r>
          </a:p>
          <a:p>
            <a:r>
              <a:rPr lang="en-US" sz="2400" dirty="0" smtClean="0"/>
              <a:t>Mast cells (tissue </a:t>
            </a:r>
            <a:r>
              <a:rPr lang="en-US" sz="2400" dirty="0" err="1" smtClean="0"/>
              <a:t>histiocytes</a:t>
            </a:r>
            <a:r>
              <a:rPr lang="en-US" sz="2400" dirty="0" smtClean="0"/>
              <a:t>) exit in all tissues of the body plating a major role in inflammatory process.</a:t>
            </a:r>
          </a:p>
          <a:p>
            <a:r>
              <a:rPr lang="en-US" sz="2400" dirty="0" smtClean="0"/>
              <a:t>When injured or irritated, the cells release </a:t>
            </a:r>
            <a:r>
              <a:rPr lang="en-US" sz="2400" b="1" dirty="0" smtClean="0"/>
              <a:t>histamine</a:t>
            </a:r>
            <a:r>
              <a:rPr lang="en-US" sz="2400" dirty="0" smtClean="0"/>
              <a:t>, causing local arterioles, </a:t>
            </a:r>
            <a:r>
              <a:rPr lang="en-US" sz="2400" dirty="0" err="1" smtClean="0"/>
              <a:t>venules</a:t>
            </a:r>
            <a:r>
              <a:rPr lang="en-US" sz="2400" dirty="0" smtClean="0"/>
              <a:t>, and capillaries to dilate, increasing blood flow to the area, called </a:t>
            </a:r>
            <a:r>
              <a:rPr lang="en-US" sz="2400" b="1" dirty="0" smtClean="0"/>
              <a:t>Hyperemia </a:t>
            </a:r>
            <a:r>
              <a:rPr lang="en-US" sz="2400" dirty="0" smtClean="0"/>
              <a:t>(hyper=increased, </a:t>
            </a:r>
            <a:r>
              <a:rPr lang="en-US" sz="2400" dirty="0" err="1" smtClean="0"/>
              <a:t>emia</a:t>
            </a:r>
            <a:r>
              <a:rPr lang="en-US" sz="2400" dirty="0" smtClean="0"/>
              <a:t>= blood) causing redness and heat to the area.</a:t>
            </a:r>
            <a:endParaRPr lang="en-US" sz="2400" dirty="0"/>
          </a:p>
        </p:txBody>
      </p:sp>
      <p:pic>
        <p:nvPicPr>
          <p:cNvPr id="4" name="Picture 3"/>
          <p:cNvPicPr>
            <a:picLocks noChangeAspect="1"/>
          </p:cNvPicPr>
          <p:nvPr/>
        </p:nvPicPr>
        <p:blipFill>
          <a:blip r:embed="rId2"/>
          <a:stretch>
            <a:fillRect/>
          </a:stretch>
        </p:blipFill>
        <p:spPr>
          <a:xfrm>
            <a:off x="5935132" y="4000984"/>
            <a:ext cx="5123391" cy="2687681"/>
          </a:xfrm>
          <a:prstGeom prst="rect">
            <a:avLst/>
          </a:prstGeom>
        </p:spPr>
      </p:pic>
    </p:spTree>
    <p:extLst>
      <p:ext uri="{BB962C8B-B14F-4D97-AF65-F5344CB8AC3E}">
        <p14:creationId xmlns:p14="http://schemas.microsoft.com/office/powerpoint/2010/main" val="1453850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otalTime>34</TotalTime>
  <Words>2442</Words>
  <Application>Microsoft Office PowerPoint</Application>
  <PresentationFormat>Widescreen</PresentationFormat>
  <Paragraphs>165</Paragraphs>
  <Slides>39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Calibri Light</vt:lpstr>
      <vt:lpstr>Tw Cen MT</vt:lpstr>
      <vt:lpstr>Office Theme</vt:lpstr>
      <vt:lpstr>Droplet</vt:lpstr>
      <vt:lpstr>Chapter 4</vt:lpstr>
      <vt:lpstr>Defense Mechanisms</vt:lpstr>
      <vt:lpstr>Physical or surface barriers</vt:lpstr>
      <vt:lpstr>inflammation</vt:lpstr>
      <vt:lpstr>Immune response</vt:lpstr>
      <vt:lpstr>Inflammation </vt:lpstr>
      <vt:lpstr>inflammation</vt:lpstr>
      <vt:lpstr>Inflammation</vt:lpstr>
      <vt:lpstr>Inflammation Process</vt:lpstr>
      <vt:lpstr>Inflammation process</vt:lpstr>
      <vt:lpstr>Inflammatory process</vt:lpstr>
      <vt:lpstr>Inflammatory process</vt:lpstr>
      <vt:lpstr>PowerPoint Presentation</vt:lpstr>
      <vt:lpstr>*Inflammation process*</vt:lpstr>
      <vt:lpstr>PowerPoint Presentation</vt:lpstr>
      <vt:lpstr>Inflammation process</vt:lpstr>
      <vt:lpstr>Inflammation process</vt:lpstr>
      <vt:lpstr>*Chronic inflammation*</vt:lpstr>
      <vt:lpstr>Chronic granuloma formation</vt:lpstr>
      <vt:lpstr>Inflammatory exudates</vt:lpstr>
      <vt:lpstr>Serous exudate</vt:lpstr>
      <vt:lpstr>Fibrinous exudate</vt:lpstr>
      <vt:lpstr>PowerPoint Presentation</vt:lpstr>
      <vt:lpstr>*inflammatory lesions*</vt:lpstr>
      <vt:lpstr>abscesses</vt:lpstr>
      <vt:lpstr>abscess</vt:lpstr>
      <vt:lpstr>Abscess </vt:lpstr>
      <vt:lpstr>*ulcer*</vt:lpstr>
      <vt:lpstr>cellulitis</vt:lpstr>
      <vt:lpstr>Tissue repair</vt:lpstr>
      <vt:lpstr>Tissue repair</vt:lpstr>
      <vt:lpstr>*Tissue repair*</vt:lpstr>
      <vt:lpstr>Regeneration</vt:lpstr>
      <vt:lpstr>Fibrous connective tissue repair</vt:lpstr>
      <vt:lpstr>Tissue healing</vt:lpstr>
      <vt:lpstr>Primary union (first intention)</vt:lpstr>
      <vt:lpstr>Primary union (first intention)</vt:lpstr>
      <vt:lpstr>Secondary Union (secondary intention)</vt:lpstr>
      <vt:lpstr>Secondary Union (secondary intention)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yadira salazar</dc:creator>
  <cp:lastModifiedBy>yadira salazar</cp:lastModifiedBy>
  <cp:revision>10</cp:revision>
  <dcterms:created xsi:type="dcterms:W3CDTF">2016-02-01T18:51:32Z</dcterms:created>
  <dcterms:modified xsi:type="dcterms:W3CDTF">2016-02-18T17:29:06Z</dcterms:modified>
</cp:coreProperties>
</file>