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9" d="100"/>
          <a:sy n="89"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6936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89752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79349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35214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E714-C7F9-4FBB-B78A-3B7A820EAD3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782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EE714-C7F9-4FBB-B78A-3B7A820EAD36}"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417621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EE714-C7F9-4FBB-B78A-3B7A820EAD36}"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5308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EE714-C7F9-4FBB-B78A-3B7A820EAD36}"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29804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E714-C7F9-4FBB-B78A-3B7A820EAD36}"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9690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914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1923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E714-C7F9-4FBB-B78A-3B7A820EAD36}" type="datetimeFigureOut">
              <a:rPr lang="en-US" smtClean="0"/>
              <a:t>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B3246-55E3-4EC4-8D86-6F8969915DB7}" type="slidenum">
              <a:rPr lang="en-US" smtClean="0"/>
              <a:t>‹#›</a:t>
            </a:fld>
            <a:endParaRPr lang="en-US"/>
          </a:p>
        </p:txBody>
      </p:sp>
    </p:spTree>
    <p:extLst>
      <p:ext uri="{BB962C8B-B14F-4D97-AF65-F5344CB8AC3E}">
        <p14:creationId xmlns:p14="http://schemas.microsoft.com/office/powerpoint/2010/main" val="335877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uCKm97yvy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Chapter 4</a:t>
            </a:r>
            <a:endParaRPr lang="en-US" sz="6000" dirty="0"/>
          </a:p>
        </p:txBody>
      </p:sp>
      <p:sp>
        <p:nvSpPr>
          <p:cNvPr id="3" name="Subtitle 2"/>
          <p:cNvSpPr>
            <a:spLocks noGrp="1"/>
          </p:cNvSpPr>
          <p:nvPr>
            <p:ph type="subTitle" idx="1"/>
          </p:nvPr>
        </p:nvSpPr>
        <p:spPr/>
        <p:txBody>
          <a:bodyPr>
            <a:normAutofit/>
          </a:bodyPr>
          <a:lstStyle/>
          <a:p>
            <a:r>
              <a:rPr lang="en-US" sz="3200" dirty="0" smtClean="0"/>
              <a:t>Inflammation and infection</a:t>
            </a:r>
            <a:endParaRPr lang="en-US" sz="3200" dirty="0"/>
          </a:p>
        </p:txBody>
      </p:sp>
    </p:spTree>
    <p:extLst>
      <p:ext uri="{BB962C8B-B14F-4D97-AF65-F5344CB8AC3E}">
        <p14:creationId xmlns:p14="http://schemas.microsoft.com/office/powerpoint/2010/main" val="121386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09"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727509" y="1215626"/>
            <a:ext cx="10363826" cy="3424107"/>
          </a:xfrm>
          <a:prstGeom prst="rect">
            <a:avLst/>
          </a:prstGeom>
        </p:spPr>
        <p:txBody>
          <a:bodyPr>
            <a:normAutofit/>
          </a:bodyPr>
          <a:lstStyle/>
          <a:p>
            <a:r>
              <a:rPr lang="en-US" sz="2400" dirty="0" smtClean="0"/>
              <a:t>Hyperemia also causes leukocytes(white blood cells) to the area as well as neutrophils, also called </a:t>
            </a:r>
            <a:r>
              <a:rPr lang="en-US" sz="2400" dirty="0" err="1" smtClean="0"/>
              <a:t>polymorphonuclear</a:t>
            </a:r>
            <a:r>
              <a:rPr lang="en-US" sz="2400" dirty="0" smtClean="0"/>
              <a:t> cells (</a:t>
            </a:r>
            <a:r>
              <a:rPr lang="en-US" sz="2400" dirty="0" err="1" smtClean="0"/>
              <a:t>Pmn’s</a:t>
            </a:r>
            <a:r>
              <a:rPr lang="en-US" sz="2400" dirty="0" smtClean="0"/>
              <a:t>) (poly=many, </a:t>
            </a:r>
            <a:r>
              <a:rPr lang="en-US" sz="2400" dirty="0" err="1" smtClean="0"/>
              <a:t>morphic</a:t>
            </a:r>
            <a:r>
              <a:rPr lang="en-US" sz="2400" dirty="0" smtClean="0"/>
              <a:t>=shaped nucleus).</a:t>
            </a:r>
          </a:p>
          <a:p>
            <a:r>
              <a:rPr lang="en-US" sz="2400" dirty="0" smtClean="0"/>
              <a:t>These cells line the endothelium of the vessels waiting to move into tissues.</a:t>
            </a:r>
          </a:p>
          <a:p>
            <a:r>
              <a:rPr lang="en-US" sz="2400" dirty="0" smtClean="0"/>
              <a:t>As capillaries dilate due to histamine, vascular permeability occurs. Allowing substances to enter that typically wouldn’t. </a:t>
            </a:r>
            <a:endParaRPr lang="en-US" sz="2400" dirty="0"/>
          </a:p>
        </p:txBody>
      </p:sp>
      <p:pic>
        <p:nvPicPr>
          <p:cNvPr id="4" name="Picture 3"/>
          <p:cNvPicPr>
            <a:picLocks noChangeAspect="1"/>
          </p:cNvPicPr>
          <p:nvPr/>
        </p:nvPicPr>
        <p:blipFill>
          <a:blip r:embed="rId2"/>
          <a:stretch>
            <a:fillRect/>
          </a:stretch>
        </p:blipFill>
        <p:spPr>
          <a:xfrm>
            <a:off x="1337733" y="4589351"/>
            <a:ext cx="2929467" cy="2345908"/>
          </a:xfrm>
          <a:prstGeom prst="rect">
            <a:avLst/>
          </a:prstGeom>
        </p:spPr>
      </p:pic>
      <p:pic>
        <p:nvPicPr>
          <p:cNvPr id="5" name="Picture 4"/>
          <p:cNvPicPr>
            <a:picLocks noChangeAspect="1"/>
          </p:cNvPicPr>
          <p:nvPr/>
        </p:nvPicPr>
        <p:blipFill>
          <a:blip r:embed="rId3"/>
          <a:stretch>
            <a:fillRect/>
          </a:stretch>
        </p:blipFill>
        <p:spPr>
          <a:xfrm>
            <a:off x="4800599" y="4589351"/>
            <a:ext cx="5567303" cy="2213349"/>
          </a:xfrm>
          <a:prstGeom prst="rect">
            <a:avLst/>
          </a:prstGeom>
        </p:spPr>
      </p:pic>
    </p:spTree>
    <p:extLst>
      <p:ext uri="{BB962C8B-B14F-4D97-AF65-F5344CB8AC3E}">
        <p14:creationId xmlns:p14="http://schemas.microsoft.com/office/powerpoint/2010/main" val="286345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08" y="-476426"/>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566313" y="2096037"/>
            <a:ext cx="10737313" cy="4108360"/>
          </a:xfrm>
          <a:prstGeom prst="rect">
            <a:avLst/>
          </a:prstGeom>
        </p:spPr>
        <p:txBody>
          <a:bodyPr>
            <a:noAutofit/>
          </a:bodyPr>
          <a:lstStyle/>
          <a:p>
            <a:r>
              <a:rPr lang="en-US" sz="2400" dirty="0" smtClean="0"/>
              <a:t>The permeability that occurs allows blood fluid called </a:t>
            </a:r>
            <a:r>
              <a:rPr lang="en-US" sz="2400" b="1" u="sng" dirty="0" smtClean="0"/>
              <a:t>exudate </a:t>
            </a:r>
            <a:r>
              <a:rPr lang="en-US" sz="2400" dirty="0" smtClean="0"/>
              <a:t>to leak into tissue causing swelling and edema observed with inflammation.</a:t>
            </a:r>
          </a:p>
          <a:p>
            <a:endParaRPr lang="en-US" sz="2400" dirty="0"/>
          </a:p>
          <a:p>
            <a:r>
              <a:rPr lang="en-US" sz="2400" dirty="0" smtClean="0"/>
              <a:t>As edema increases, more pressure is exerted on nerve endings leading to increase pain and tenderness, as well as possible loss of function.</a:t>
            </a:r>
          </a:p>
          <a:p>
            <a:endParaRPr lang="en-US" sz="2400" dirty="0" smtClean="0"/>
          </a:p>
          <a:p>
            <a:r>
              <a:rPr lang="en-US" sz="2400" dirty="0" smtClean="0"/>
              <a:t>Vascular and cellular responses produce five cardinal signs of inflammation: heat, redness, swelling, pain, and loss of function.</a:t>
            </a:r>
          </a:p>
        </p:txBody>
      </p:sp>
      <p:pic>
        <p:nvPicPr>
          <p:cNvPr id="4" name="Picture 3"/>
          <p:cNvPicPr>
            <a:picLocks noChangeAspect="1"/>
          </p:cNvPicPr>
          <p:nvPr/>
        </p:nvPicPr>
        <p:blipFill>
          <a:blip r:embed="rId2"/>
          <a:stretch>
            <a:fillRect/>
          </a:stretch>
        </p:blipFill>
        <p:spPr>
          <a:xfrm>
            <a:off x="4470399" y="538161"/>
            <a:ext cx="2743200" cy="1666875"/>
          </a:xfrm>
          <a:prstGeom prst="rect">
            <a:avLst/>
          </a:prstGeom>
        </p:spPr>
      </p:pic>
    </p:spTree>
    <p:extLst>
      <p:ext uri="{BB962C8B-B14F-4D97-AF65-F5344CB8AC3E}">
        <p14:creationId xmlns:p14="http://schemas.microsoft.com/office/powerpoint/2010/main" val="44507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325965" y="2549778"/>
            <a:ext cx="11540067" cy="4997003"/>
          </a:xfrm>
          <a:prstGeom prst="rect">
            <a:avLst/>
          </a:prstGeom>
        </p:spPr>
        <p:txBody>
          <a:bodyPr>
            <a:normAutofit/>
          </a:bodyPr>
          <a:lstStyle/>
          <a:p>
            <a:r>
              <a:rPr lang="en-US" sz="2400" dirty="0" smtClean="0"/>
              <a:t>Diapedesis is the process of neutrophils extending part of their bodies between epithelial cells and squeeze through the capillary wall. </a:t>
            </a:r>
          </a:p>
          <a:p>
            <a:r>
              <a:rPr lang="en-US" sz="2400" dirty="0" smtClean="0"/>
              <a:t>The process of diapedesis delivers millions of  neutrophils within a few hours, making them the first cells to arrive and in large numbers directing the cells to the injured area by a process called Chemotaxis.</a:t>
            </a:r>
          </a:p>
          <a:p>
            <a:r>
              <a:rPr lang="en-US" sz="2400" dirty="0" smtClean="0"/>
              <a:t>There are chemicals detected through chemoreceptors on the neutrophils outer membrane that are released by a variety of elements like bacteria, dead skin, and plasma proteins.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584698" y="1094865"/>
            <a:ext cx="2273301" cy="1454913"/>
          </a:xfrm>
          <a:prstGeom prst="rect">
            <a:avLst/>
          </a:prstGeom>
        </p:spPr>
      </p:pic>
    </p:spTree>
    <p:extLst>
      <p:ext uri="{BB962C8B-B14F-4D97-AF65-F5344CB8AC3E}">
        <p14:creationId xmlns:p14="http://schemas.microsoft.com/office/powerpoint/2010/main" val="375820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4294967295"/>
          </p:nvPr>
        </p:nvPicPr>
        <p:blipFill>
          <a:blip r:embed="rId2"/>
          <a:stretch>
            <a:fillRect/>
          </a:stretch>
        </p:blipFill>
        <p:spPr>
          <a:xfrm>
            <a:off x="1472484" y="-77274"/>
            <a:ext cx="9247031" cy="6935274"/>
          </a:xfrm>
          <a:prstGeom prst="rect">
            <a:avLst/>
          </a:prstGeom>
        </p:spPr>
      </p:pic>
    </p:spTree>
    <p:extLst>
      <p:ext uri="{BB962C8B-B14F-4D97-AF65-F5344CB8AC3E}">
        <p14:creationId xmlns:p14="http://schemas.microsoft.com/office/powerpoint/2010/main" val="283610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0152"/>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15155" y="1506024"/>
            <a:ext cx="10762445" cy="5126595"/>
          </a:xfrm>
          <a:prstGeom prst="rect">
            <a:avLst/>
          </a:prstGeom>
        </p:spPr>
        <p:txBody>
          <a:bodyPr>
            <a:normAutofit/>
          </a:bodyPr>
          <a:lstStyle/>
          <a:p>
            <a:r>
              <a:rPr lang="en-US" sz="2400" dirty="0" smtClean="0"/>
              <a:t>When the neutrophil arrives at the scene of the trauma, it begins phagocytosis, eating and destroying microorganisms, foreign material and dead cells. </a:t>
            </a:r>
          </a:p>
          <a:p>
            <a:r>
              <a:rPr lang="en-US" sz="2400" dirty="0" smtClean="0"/>
              <a:t>Life of a neutrophil is short, so the death of many neutrophils mixed with exudate or blood fluid, make up the white </a:t>
            </a:r>
            <a:r>
              <a:rPr lang="en-US" sz="2400" smtClean="0"/>
              <a:t>fluid identified </a:t>
            </a:r>
            <a:r>
              <a:rPr lang="en-US" sz="2400" dirty="0" smtClean="0"/>
              <a:t>as pus.</a:t>
            </a:r>
          </a:p>
          <a:p>
            <a:endParaRPr lang="en-US" dirty="0"/>
          </a:p>
          <a:p>
            <a:r>
              <a:rPr lang="en-US" dirty="0" smtClean="0"/>
              <a:t> </a:t>
            </a:r>
            <a:r>
              <a:rPr lang="en-US" sz="2400" dirty="0" smtClean="0"/>
              <a:t>after about 3 to 4 days after inflammatory process begins, large numbers of another white cells, Monocytes begin to arrive.</a:t>
            </a:r>
            <a:endParaRPr lang="en-US" sz="2400" dirty="0"/>
          </a:p>
          <a:p>
            <a:r>
              <a:rPr lang="en-US" sz="2400" dirty="0" smtClean="0"/>
              <a:t>As monocytes leave the bloodstream and move to tissue, it will also become phagocytic and is called a macrophage.</a:t>
            </a:r>
          </a:p>
        </p:txBody>
      </p:sp>
    </p:spTree>
    <p:extLst>
      <p:ext uri="{BB962C8B-B14F-4D97-AF65-F5344CB8AC3E}">
        <p14:creationId xmlns:p14="http://schemas.microsoft.com/office/powerpoint/2010/main" val="271962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3493" y="-140040"/>
            <a:ext cx="9697792" cy="6998040"/>
          </a:xfrm>
          <a:prstGeom prst="rect">
            <a:avLst/>
          </a:prstGeom>
        </p:spPr>
      </p:pic>
    </p:spTree>
    <p:extLst>
      <p:ext uri="{BB962C8B-B14F-4D97-AF65-F5344CB8AC3E}">
        <p14:creationId xmlns:p14="http://schemas.microsoft.com/office/powerpoint/2010/main" val="420919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631065" y="1596177"/>
            <a:ext cx="10646535" cy="4637197"/>
          </a:xfrm>
          <a:prstGeom prst="rect">
            <a:avLst/>
          </a:prstGeom>
        </p:spPr>
        <p:txBody>
          <a:bodyPr>
            <a:normAutofit/>
          </a:bodyPr>
          <a:lstStyle/>
          <a:p>
            <a:r>
              <a:rPr lang="en-US" sz="2400" dirty="0" smtClean="0"/>
              <a:t>As the name suggests, a macrophage is a large eater of microorganisms, foreign material and dead cells. This cell is slow moving but has more killing power than the neutrophil, as well as the ability to remove dead neutrophils and tissue debris in the inflamed area. </a:t>
            </a:r>
          </a:p>
          <a:p>
            <a:r>
              <a:rPr lang="en-US" sz="2400" dirty="0" smtClean="0"/>
              <a:t>Inflammation is considered acute unless it continues for a long period of time, then its chronic inflammation, causing exacerbation (flare up), eliciting a new outpouring of neutrophils</a:t>
            </a:r>
            <a:endParaRPr lang="en-US" sz="2400" dirty="0"/>
          </a:p>
        </p:txBody>
      </p:sp>
    </p:spTree>
    <p:extLst>
      <p:ext uri="{BB962C8B-B14F-4D97-AF65-F5344CB8AC3E}">
        <p14:creationId xmlns:p14="http://schemas.microsoft.com/office/powerpoint/2010/main" val="2543678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2" y="105333"/>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811137" y="1797925"/>
            <a:ext cx="10363826" cy="4046587"/>
          </a:xfrm>
          <a:prstGeom prst="rect">
            <a:avLst/>
          </a:prstGeom>
        </p:spPr>
        <p:txBody>
          <a:bodyPr>
            <a:normAutofit/>
          </a:bodyPr>
          <a:lstStyle/>
          <a:p>
            <a:r>
              <a:rPr lang="en-US" sz="2400" dirty="0" smtClean="0"/>
              <a:t>After approximately 7 to 10 days, if inflammatory process doesn’t overcome the invader, lymphocytes will respond. </a:t>
            </a:r>
          </a:p>
          <a:p>
            <a:endParaRPr lang="en-US" sz="2400" dirty="0" smtClean="0"/>
          </a:p>
          <a:p>
            <a:r>
              <a:rPr lang="en-US" sz="2400" dirty="0" smtClean="0"/>
              <a:t>Lymphocytes are slow but powerful specific killers, part of the body’s third line of defense of the immune response. They identify the enemy, make an antibody to kill it, and they remember the enemy and the killing process to destroy it.</a:t>
            </a:r>
          </a:p>
          <a:p>
            <a:r>
              <a:rPr lang="en-US" sz="2400" dirty="0">
                <a:hlinkClick r:id="rId2"/>
              </a:rPr>
              <a:t>https://www.youtube.com/watch?v=suCKm97yvyk</a:t>
            </a:r>
            <a:endParaRPr lang="en-US" sz="2400" dirty="0"/>
          </a:p>
        </p:txBody>
      </p:sp>
    </p:spTree>
    <p:extLst>
      <p:ext uri="{BB962C8B-B14F-4D97-AF65-F5344CB8AC3E}">
        <p14:creationId xmlns:p14="http://schemas.microsoft.com/office/powerpoint/2010/main" val="306203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0"/>
            <a:ext cx="10364451" cy="1596177"/>
          </a:xfrm>
        </p:spPr>
        <p:txBody>
          <a:bodyPr/>
          <a:lstStyle/>
          <a:p>
            <a:r>
              <a:rPr lang="en-US" dirty="0" smtClean="0"/>
              <a:t>*Chronic inflammation*</a:t>
            </a:r>
            <a:endParaRPr lang="en-US" dirty="0"/>
          </a:p>
        </p:txBody>
      </p:sp>
      <p:sp>
        <p:nvSpPr>
          <p:cNvPr id="3" name="Content Placeholder 2"/>
          <p:cNvSpPr>
            <a:spLocks noGrp="1"/>
          </p:cNvSpPr>
          <p:nvPr>
            <p:ph sz="quarter" idx="4294967295"/>
          </p:nvPr>
        </p:nvSpPr>
        <p:spPr>
          <a:xfrm>
            <a:off x="759229" y="1442434"/>
            <a:ext cx="10664332" cy="4893972"/>
          </a:xfrm>
          <a:prstGeom prst="rect">
            <a:avLst/>
          </a:prstGeom>
        </p:spPr>
        <p:txBody>
          <a:bodyPr>
            <a:normAutofit/>
          </a:bodyPr>
          <a:lstStyle/>
          <a:p>
            <a:r>
              <a:rPr lang="en-US" sz="2400" dirty="0" smtClean="0"/>
              <a:t>Generally, a chronic inflammation can be considered chronic if it has lasted 2 weeks or longer. If the attack of neutrophils and macrophages is unsuccessful, the battle can be chronic.</a:t>
            </a:r>
          </a:p>
          <a:p>
            <a:r>
              <a:rPr lang="en-US" sz="2400" dirty="0" smtClean="0"/>
              <a:t>If macrophages cannot overcome the invader and protect the host, the body might isolate that area by forming a granuloma, formed by macrophages and fibrous deposits of collagen and hardened by calcium deposits.</a:t>
            </a:r>
          </a:p>
          <a:p>
            <a:r>
              <a:rPr lang="en-US" sz="2400" dirty="0" smtClean="0"/>
              <a:t>Granulomas protect the surrounding tissue allowing healing to begin. Can be  large, form a fibrous rim, and eventually calcify. Can be caused by splinters, gravel, suture, etc. </a:t>
            </a:r>
            <a:endParaRPr lang="en-US" sz="2400" dirty="0"/>
          </a:p>
        </p:txBody>
      </p:sp>
    </p:spTree>
    <p:extLst>
      <p:ext uri="{BB962C8B-B14F-4D97-AF65-F5344CB8AC3E}">
        <p14:creationId xmlns:p14="http://schemas.microsoft.com/office/powerpoint/2010/main" val="275244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3" y="-450429"/>
            <a:ext cx="10364451" cy="1596177"/>
          </a:xfrm>
        </p:spPr>
        <p:txBody>
          <a:bodyPr/>
          <a:lstStyle/>
          <a:p>
            <a:r>
              <a:rPr lang="en-US" dirty="0" smtClean="0"/>
              <a:t>Chronic granuloma formation</a:t>
            </a:r>
            <a:endParaRPr lang="en-US" dirty="0"/>
          </a:p>
        </p:txBody>
      </p:sp>
      <p:pic>
        <p:nvPicPr>
          <p:cNvPr id="4" name="Content Placeholder 3"/>
          <p:cNvPicPr>
            <a:picLocks noGrp="1" noChangeAspect="1"/>
          </p:cNvPicPr>
          <p:nvPr>
            <p:ph sz="quarter" idx="4294967295"/>
          </p:nvPr>
        </p:nvPicPr>
        <p:blipFill>
          <a:blip r:embed="rId2"/>
          <a:stretch>
            <a:fillRect/>
          </a:stretch>
        </p:blipFill>
        <p:spPr>
          <a:xfrm>
            <a:off x="1468191" y="553792"/>
            <a:ext cx="9216225" cy="6304208"/>
          </a:xfrm>
          <a:prstGeom prst="rect">
            <a:avLst/>
          </a:prstGeom>
        </p:spPr>
      </p:pic>
      <p:pic>
        <p:nvPicPr>
          <p:cNvPr id="5" name="Picture 4"/>
          <p:cNvPicPr>
            <a:picLocks noChangeAspect="1"/>
          </p:cNvPicPr>
          <p:nvPr/>
        </p:nvPicPr>
        <p:blipFill>
          <a:blip r:embed="rId3"/>
          <a:stretch>
            <a:fillRect/>
          </a:stretch>
        </p:blipFill>
        <p:spPr>
          <a:xfrm>
            <a:off x="0" y="553792"/>
            <a:ext cx="3057525" cy="1990725"/>
          </a:xfrm>
          <a:prstGeom prst="rect">
            <a:avLst/>
          </a:prstGeom>
        </p:spPr>
      </p:pic>
      <p:pic>
        <p:nvPicPr>
          <p:cNvPr id="6" name="Picture 5"/>
          <p:cNvPicPr>
            <a:picLocks noChangeAspect="1"/>
          </p:cNvPicPr>
          <p:nvPr/>
        </p:nvPicPr>
        <p:blipFill>
          <a:blip r:embed="rId4"/>
          <a:stretch>
            <a:fillRect/>
          </a:stretch>
        </p:blipFill>
        <p:spPr>
          <a:xfrm>
            <a:off x="2291432" y="1782884"/>
            <a:ext cx="2633682" cy="1523265"/>
          </a:xfrm>
          <a:prstGeom prst="rect">
            <a:avLst/>
          </a:prstGeom>
        </p:spPr>
      </p:pic>
    </p:spTree>
    <p:extLst>
      <p:ext uri="{BB962C8B-B14F-4D97-AF65-F5344CB8AC3E}">
        <p14:creationId xmlns:p14="http://schemas.microsoft.com/office/powerpoint/2010/main" val="59155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Mechanisms</a:t>
            </a:r>
            <a:endParaRPr lang="en-US" dirty="0"/>
          </a:p>
        </p:txBody>
      </p:sp>
      <p:sp>
        <p:nvSpPr>
          <p:cNvPr id="3" name="Content Placeholder 2"/>
          <p:cNvSpPr>
            <a:spLocks noGrp="1"/>
          </p:cNvSpPr>
          <p:nvPr>
            <p:ph sz="quarter" idx="4294967295"/>
          </p:nvPr>
        </p:nvSpPr>
        <p:spPr>
          <a:xfrm>
            <a:off x="631065" y="1815921"/>
            <a:ext cx="11101589" cy="4301544"/>
          </a:xfrm>
          <a:prstGeom prst="rect">
            <a:avLst/>
          </a:prstGeom>
        </p:spPr>
        <p:txBody>
          <a:bodyPr>
            <a:noAutofit/>
          </a:bodyPr>
          <a:lstStyle/>
          <a:p>
            <a:r>
              <a:rPr lang="en-US" sz="2400" dirty="0" smtClean="0"/>
              <a:t>Defense to infections can be non-specific, protecting the body from any and all invaders prior to killing it. </a:t>
            </a:r>
          </a:p>
          <a:p>
            <a:endParaRPr lang="en-US" sz="2400" dirty="0"/>
          </a:p>
          <a:p>
            <a:r>
              <a:rPr lang="en-US" sz="2400" dirty="0" smtClean="0"/>
              <a:t>The system uses </a:t>
            </a:r>
            <a:r>
              <a:rPr lang="en-US" sz="2400" b="1" u="sng" dirty="0" smtClean="0"/>
              <a:t>three</a:t>
            </a:r>
            <a:r>
              <a:rPr lang="en-US" sz="2400" dirty="0" smtClean="0"/>
              <a:t> basic lines of defense to accomplish its protective goals.</a:t>
            </a:r>
          </a:p>
          <a:p>
            <a:r>
              <a:rPr lang="en-US" sz="2400" dirty="0" smtClean="0"/>
              <a:t>Physical or surface barriers (nonspecific)</a:t>
            </a:r>
          </a:p>
          <a:p>
            <a:r>
              <a:rPr lang="en-US" sz="2400" dirty="0" smtClean="0"/>
              <a:t>Inflammation (nonspecific)</a:t>
            </a:r>
          </a:p>
          <a:p>
            <a:r>
              <a:rPr lang="en-US" sz="2400" dirty="0" smtClean="0"/>
              <a:t>Immune response (specific)</a:t>
            </a:r>
            <a:endParaRPr lang="en-US" sz="2400" dirty="0"/>
          </a:p>
        </p:txBody>
      </p:sp>
    </p:spTree>
    <p:extLst>
      <p:ext uri="{BB962C8B-B14F-4D97-AF65-F5344CB8AC3E}">
        <p14:creationId xmlns:p14="http://schemas.microsoft.com/office/powerpoint/2010/main" val="37193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or surface barriers</a:t>
            </a:r>
            <a:endParaRPr lang="en-US" dirty="0"/>
          </a:p>
        </p:txBody>
      </p:sp>
      <p:sp>
        <p:nvSpPr>
          <p:cNvPr id="3" name="Content Placeholder 2"/>
          <p:cNvSpPr>
            <a:spLocks noGrp="1"/>
          </p:cNvSpPr>
          <p:nvPr>
            <p:ph sz="quarter" idx="4294967295"/>
          </p:nvPr>
        </p:nvSpPr>
        <p:spPr>
          <a:xfrm>
            <a:off x="558799" y="2047742"/>
            <a:ext cx="11336867" cy="4734058"/>
          </a:xfrm>
          <a:prstGeom prst="rect">
            <a:avLst/>
          </a:prstGeom>
        </p:spPr>
        <p:txBody>
          <a:bodyPr>
            <a:noAutofit/>
          </a:bodyPr>
          <a:lstStyle/>
          <a:p>
            <a:r>
              <a:rPr lang="en-US" sz="2400" dirty="0" smtClean="0"/>
              <a:t>Intact skin is the first line of defense, as a physical barrier and an acidic, antimicrobial surface that is an effective barrier against infection most of the time.</a:t>
            </a:r>
          </a:p>
          <a:p>
            <a:r>
              <a:rPr lang="en-US" sz="2400" dirty="0" smtClean="0"/>
              <a:t>Skin has more than 650,000 microorganisms per square inch on its surface, adding more than 100 trillion microorganisms per person.</a:t>
            </a:r>
          </a:p>
          <a:p>
            <a:r>
              <a:rPr lang="en-US" sz="2400" dirty="0" smtClean="0"/>
              <a:t>Normal bacterial flora of skin prevents habitation by other bacteria, sebaceous glands secrete antibacterial acids and enzymes. </a:t>
            </a:r>
          </a:p>
          <a:p>
            <a:r>
              <a:rPr lang="en-US" sz="2400" dirty="0" smtClean="0"/>
              <a:t>Mucous membranes serve to trap invaders</a:t>
            </a:r>
            <a:endParaRPr lang="en-US" sz="2400" dirty="0"/>
          </a:p>
        </p:txBody>
      </p:sp>
    </p:spTree>
    <p:extLst>
      <p:ext uri="{BB962C8B-B14F-4D97-AF65-F5344CB8AC3E}">
        <p14:creationId xmlns:p14="http://schemas.microsoft.com/office/powerpoint/2010/main" val="297481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304800" y="2006600"/>
            <a:ext cx="11709400" cy="4470400"/>
          </a:xfrm>
          <a:prstGeom prst="rect">
            <a:avLst/>
          </a:prstGeom>
        </p:spPr>
        <p:txBody>
          <a:bodyPr>
            <a:normAutofit/>
          </a:bodyPr>
          <a:lstStyle/>
          <a:p>
            <a:endParaRPr lang="en-US" sz="2400" dirty="0" smtClean="0"/>
          </a:p>
          <a:p>
            <a:r>
              <a:rPr lang="en-US" sz="2400" dirty="0" smtClean="0"/>
              <a:t>If physical barriers are broken the foreign invader penetrates the cell and tissue, triggering the second line of defense, inflammatory response. </a:t>
            </a:r>
          </a:p>
          <a:p>
            <a:r>
              <a:rPr lang="en-US" sz="2400" dirty="0" smtClean="0"/>
              <a:t>Primary goals of inflammatory response are to isolate the invader, destroy it, and clean up the debris, thereby promoting healing.</a:t>
            </a:r>
            <a:endParaRPr lang="en-US" sz="2400" dirty="0"/>
          </a:p>
        </p:txBody>
      </p:sp>
    </p:spTree>
    <p:extLst>
      <p:ext uri="{BB962C8B-B14F-4D97-AF65-F5344CB8AC3E}">
        <p14:creationId xmlns:p14="http://schemas.microsoft.com/office/powerpoint/2010/main" val="82695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5083"/>
            <a:ext cx="10364451" cy="1596177"/>
          </a:xfrm>
        </p:spPr>
        <p:txBody>
          <a:bodyPr/>
          <a:lstStyle/>
          <a:p>
            <a:r>
              <a:rPr lang="en-US" dirty="0" smtClean="0"/>
              <a:t>Immune response</a:t>
            </a:r>
            <a:endParaRPr lang="en-US" dirty="0"/>
          </a:p>
        </p:txBody>
      </p:sp>
      <p:sp>
        <p:nvSpPr>
          <p:cNvPr id="3" name="Content Placeholder 2"/>
          <p:cNvSpPr>
            <a:spLocks noGrp="1"/>
          </p:cNvSpPr>
          <p:nvPr>
            <p:ph sz="quarter" idx="4294967295"/>
          </p:nvPr>
        </p:nvSpPr>
        <p:spPr>
          <a:xfrm>
            <a:off x="592668" y="872783"/>
            <a:ext cx="11209866" cy="3910884"/>
          </a:xfrm>
          <a:prstGeom prst="rect">
            <a:avLst/>
          </a:prstGeom>
        </p:spPr>
        <p:txBody>
          <a:bodyPr>
            <a:noAutofit/>
          </a:bodyPr>
          <a:lstStyle/>
          <a:p>
            <a:r>
              <a:rPr lang="en-US" sz="2400" dirty="0" smtClean="0"/>
              <a:t>The last line of defense reacts to invasion slower than inflammation, but with specific killing ability.</a:t>
            </a:r>
          </a:p>
          <a:p>
            <a:r>
              <a:rPr lang="en-US" sz="2400" dirty="0" smtClean="0"/>
              <a:t>All cells even human body cells, have protein or saccharide markers called antigens on their surfaces that identify the cell. </a:t>
            </a:r>
          </a:p>
          <a:p>
            <a:r>
              <a:rPr lang="en-US" sz="2400" dirty="0" smtClean="0"/>
              <a:t>During immune response, the body identifies the  invader by the antigen. </a:t>
            </a:r>
          </a:p>
          <a:p>
            <a:r>
              <a:rPr lang="en-US" sz="2400" dirty="0" smtClean="0"/>
              <a:t>Once </a:t>
            </a:r>
            <a:r>
              <a:rPr lang="en-US" sz="2400" smtClean="0"/>
              <a:t>antigen is </a:t>
            </a:r>
            <a:r>
              <a:rPr lang="en-US" sz="2400" dirty="0" smtClean="0"/>
              <a:t>identified, lymphocytes produce antibodies that link to the cells antigen, killing or disabling it. </a:t>
            </a:r>
            <a:endParaRPr lang="en-US" sz="2400" dirty="0"/>
          </a:p>
        </p:txBody>
      </p:sp>
      <p:pic>
        <p:nvPicPr>
          <p:cNvPr id="4" name="Picture 3"/>
          <p:cNvPicPr>
            <a:picLocks noChangeAspect="1"/>
          </p:cNvPicPr>
          <p:nvPr/>
        </p:nvPicPr>
        <p:blipFill>
          <a:blip r:embed="rId2"/>
          <a:stretch>
            <a:fillRect/>
          </a:stretch>
        </p:blipFill>
        <p:spPr>
          <a:xfrm>
            <a:off x="8458200" y="4013200"/>
            <a:ext cx="3428999" cy="2743199"/>
          </a:xfrm>
          <a:prstGeom prst="rect">
            <a:avLst/>
          </a:prstGeom>
        </p:spPr>
      </p:pic>
    </p:spTree>
    <p:extLst>
      <p:ext uri="{BB962C8B-B14F-4D97-AF65-F5344CB8AC3E}">
        <p14:creationId xmlns:p14="http://schemas.microsoft.com/office/powerpoint/2010/main" val="304004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767" y="-260709"/>
            <a:ext cx="10364451" cy="1596177"/>
          </a:xfrm>
        </p:spPr>
        <p:txBody>
          <a:bodyPr/>
          <a:lstStyle/>
          <a:p>
            <a:r>
              <a:rPr lang="en-US" dirty="0" smtClean="0"/>
              <a:t>Inflammation </a:t>
            </a:r>
            <a:endParaRPr lang="en-US" dirty="0"/>
          </a:p>
        </p:txBody>
      </p:sp>
      <p:sp>
        <p:nvSpPr>
          <p:cNvPr id="3" name="Content Placeholder 2"/>
          <p:cNvSpPr>
            <a:spLocks noGrp="1"/>
          </p:cNvSpPr>
          <p:nvPr>
            <p:ph sz="quarter" idx="4294967295"/>
          </p:nvPr>
        </p:nvSpPr>
        <p:spPr>
          <a:xfrm>
            <a:off x="553789" y="903668"/>
            <a:ext cx="10908405" cy="4507605"/>
          </a:xfrm>
          <a:prstGeom prst="rect">
            <a:avLst/>
          </a:prstGeom>
        </p:spPr>
        <p:txBody>
          <a:bodyPr>
            <a:normAutofit/>
          </a:bodyPr>
          <a:lstStyle/>
          <a:p>
            <a:r>
              <a:rPr lang="en-US" sz="2400" dirty="0" smtClean="0"/>
              <a:t>Non specific cellular and vascular reaction to any tissue trauma or injury.</a:t>
            </a:r>
          </a:p>
          <a:p>
            <a:r>
              <a:rPr lang="en-US" sz="2400" dirty="0" smtClean="0"/>
              <a:t>Limiting factor of skin is that if there is no blood supply, there will be no inflammation.</a:t>
            </a:r>
          </a:p>
          <a:p>
            <a:r>
              <a:rPr lang="en-US" sz="2400" dirty="0" smtClean="0"/>
              <a:t>If tissue is destroyed by injury, inflammation will only occur in the borders of the injury where blood is maintained. </a:t>
            </a:r>
          </a:p>
          <a:p>
            <a:r>
              <a:rPr lang="en-US" sz="2400" dirty="0" smtClean="0"/>
              <a:t>In gangrenous tissue (dead tissue due to no blood supply) no inflammation will occur but will have an obvious reaction at its borders.</a:t>
            </a:r>
            <a:endParaRPr lang="en-US" sz="2400" dirty="0"/>
          </a:p>
        </p:txBody>
      </p:sp>
      <p:pic>
        <p:nvPicPr>
          <p:cNvPr id="4" name="Picture 3"/>
          <p:cNvPicPr>
            <a:picLocks noChangeAspect="1"/>
          </p:cNvPicPr>
          <p:nvPr/>
        </p:nvPicPr>
        <p:blipFill>
          <a:blip r:embed="rId2"/>
          <a:stretch>
            <a:fillRect/>
          </a:stretch>
        </p:blipFill>
        <p:spPr>
          <a:xfrm>
            <a:off x="2872845" y="4910681"/>
            <a:ext cx="2466975" cy="1847850"/>
          </a:xfrm>
          <a:prstGeom prst="rect">
            <a:avLst/>
          </a:prstGeom>
        </p:spPr>
      </p:pic>
      <p:pic>
        <p:nvPicPr>
          <p:cNvPr id="5" name="Picture 4"/>
          <p:cNvPicPr>
            <a:picLocks noChangeAspect="1"/>
          </p:cNvPicPr>
          <p:nvPr/>
        </p:nvPicPr>
        <p:blipFill>
          <a:blip r:embed="rId3"/>
          <a:stretch>
            <a:fillRect/>
          </a:stretch>
        </p:blipFill>
        <p:spPr>
          <a:xfrm>
            <a:off x="5934031" y="4910681"/>
            <a:ext cx="2466975" cy="1847850"/>
          </a:xfrm>
          <a:prstGeom prst="rect">
            <a:avLst/>
          </a:prstGeom>
        </p:spPr>
      </p:pic>
    </p:spTree>
    <p:extLst>
      <p:ext uri="{BB962C8B-B14F-4D97-AF65-F5344CB8AC3E}">
        <p14:creationId xmlns:p14="http://schemas.microsoft.com/office/powerpoint/2010/main" val="96032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04" y="-160417"/>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502273" y="880534"/>
            <a:ext cx="11088711" cy="3522133"/>
          </a:xfrm>
          <a:prstGeom prst="rect">
            <a:avLst/>
          </a:prstGeom>
        </p:spPr>
        <p:txBody>
          <a:bodyPr>
            <a:normAutofit/>
          </a:bodyPr>
          <a:lstStyle/>
          <a:p>
            <a:endParaRPr lang="en-US" sz="2400" dirty="0" smtClean="0"/>
          </a:p>
          <a:p>
            <a:r>
              <a:rPr lang="en-US" sz="2400" dirty="0" smtClean="0"/>
              <a:t>Inflammations only occur in vascularized (supplied with blood). This is important in forensic evidence.</a:t>
            </a:r>
          </a:p>
          <a:p>
            <a:r>
              <a:rPr lang="en-US" sz="2400" dirty="0" smtClean="0"/>
              <a:t>Evidence of inflammation in tissue shows person was injured while alive, and no inflammation shows injury was done after death. </a:t>
            </a:r>
          </a:p>
          <a:p>
            <a:r>
              <a:rPr lang="en-US" sz="2400" dirty="0" smtClean="0"/>
              <a:t>Inflammation is designed to be a beneficial protective defense mechanism. </a:t>
            </a:r>
          </a:p>
        </p:txBody>
      </p:sp>
      <p:pic>
        <p:nvPicPr>
          <p:cNvPr id="4" name="Picture 3"/>
          <p:cNvPicPr>
            <a:picLocks noChangeAspect="1"/>
          </p:cNvPicPr>
          <p:nvPr/>
        </p:nvPicPr>
        <p:blipFill>
          <a:blip r:embed="rId2"/>
          <a:stretch>
            <a:fillRect/>
          </a:stretch>
        </p:blipFill>
        <p:spPr>
          <a:xfrm>
            <a:off x="2827867" y="3778508"/>
            <a:ext cx="6207654" cy="3079492"/>
          </a:xfrm>
          <a:prstGeom prst="rect">
            <a:avLst/>
          </a:prstGeom>
        </p:spPr>
      </p:pic>
    </p:spTree>
    <p:extLst>
      <p:ext uri="{BB962C8B-B14F-4D97-AF65-F5344CB8AC3E}">
        <p14:creationId xmlns:p14="http://schemas.microsoft.com/office/powerpoint/2010/main" val="425629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75" y="0"/>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947641" y="1342626"/>
            <a:ext cx="10363826" cy="3424107"/>
          </a:xfrm>
          <a:prstGeom prst="rect">
            <a:avLst/>
          </a:prstGeom>
        </p:spPr>
        <p:txBody>
          <a:bodyPr>
            <a:normAutofit/>
          </a:bodyPr>
          <a:lstStyle/>
          <a:p>
            <a:r>
              <a:rPr lang="en-US" sz="2400" dirty="0"/>
              <a:t>If infection becomes too intense, it may become harmful to the tissue, such as acute hypersensitive reaction leads local tissue damage or anaphylactic shock and </a:t>
            </a:r>
            <a:r>
              <a:rPr lang="en-US" sz="2400" dirty="0" smtClean="0"/>
              <a:t>death of the individual</a:t>
            </a:r>
          </a:p>
          <a:p>
            <a:r>
              <a:rPr lang="en-US" sz="2400" dirty="0" smtClean="0"/>
              <a:t>If process goes awry, autoimmune response will occur, causing body to basically begin to destroy itself, and </a:t>
            </a:r>
            <a:r>
              <a:rPr lang="en-US" sz="2400" dirty="0"/>
              <a:t>a</a:t>
            </a:r>
            <a:r>
              <a:rPr lang="en-US" sz="2400" dirty="0" smtClean="0"/>
              <a:t>nti-inflammatory medication will be needed to stop the process if it becomes injurious. </a:t>
            </a:r>
            <a:endParaRPr lang="en-US" sz="2400" dirty="0"/>
          </a:p>
        </p:txBody>
      </p:sp>
      <p:pic>
        <p:nvPicPr>
          <p:cNvPr id="4" name="Picture 3"/>
          <p:cNvPicPr>
            <a:picLocks noChangeAspect="1"/>
          </p:cNvPicPr>
          <p:nvPr/>
        </p:nvPicPr>
        <p:blipFill>
          <a:blip r:embed="rId2"/>
          <a:stretch>
            <a:fillRect/>
          </a:stretch>
        </p:blipFill>
        <p:spPr>
          <a:xfrm>
            <a:off x="3697817" y="4298950"/>
            <a:ext cx="4152900" cy="2324100"/>
          </a:xfrm>
          <a:prstGeom prst="rect">
            <a:avLst/>
          </a:prstGeom>
        </p:spPr>
      </p:pic>
    </p:spTree>
    <p:extLst>
      <p:ext uri="{BB962C8B-B14F-4D97-AF65-F5344CB8AC3E}">
        <p14:creationId xmlns:p14="http://schemas.microsoft.com/office/powerpoint/2010/main" val="51352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75" y="-163558"/>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92666" y="1037825"/>
            <a:ext cx="11091334" cy="3728907"/>
          </a:xfrm>
          <a:prstGeom prst="rect">
            <a:avLst/>
          </a:prstGeom>
        </p:spPr>
        <p:txBody>
          <a:bodyPr>
            <a:normAutofit/>
          </a:bodyPr>
          <a:lstStyle/>
          <a:p>
            <a:r>
              <a:rPr lang="en-US" sz="2400" dirty="0" smtClean="0"/>
              <a:t>When we undergo any trauma, inflammation will occur every time.</a:t>
            </a:r>
          </a:p>
          <a:p>
            <a:r>
              <a:rPr lang="en-US" sz="2400" dirty="0" smtClean="0"/>
              <a:t>Mast cells (tissue </a:t>
            </a:r>
            <a:r>
              <a:rPr lang="en-US" sz="2400" dirty="0" err="1" smtClean="0"/>
              <a:t>histiocytes</a:t>
            </a:r>
            <a:r>
              <a:rPr lang="en-US" sz="2400" dirty="0" smtClean="0"/>
              <a:t>) exit in all tissues of the body plating a major role in inflammatory process.</a:t>
            </a:r>
          </a:p>
          <a:p>
            <a:r>
              <a:rPr lang="en-US" sz="2400" dirty="0" smtClean="0"/>
              <a:t>When injured or irritated, the cells release </a:t>
            </a:r>
            <a:r>
              <a:rPr lang="en-US" sz="2400" b="1" dirty="0" smtClean="0"/>
              <a:t>histamine</a:t>
            </a:r>
            <a:r>
              <a:rPr lang="en-US" sz="2400" dirty="0" smtClean="0"/>
              <a:t>, causing local arterioles, </a:t>
            </a:r>
            <a:r>
              <a:rPr lang="en-US" sz="2400" dirty="0" err="1" smtClean="0"/>
              <a:t>venules</a:t>
            </a:r>
            <a:r>
              <a:rPr lang="en-US" sz="2400" dirty="0" smtClean="0"/>
              <a:t>, and capillaries to dilate, increasing blood flow to the area, called </a:t>
            </a:r>
            <a:r>
              <a:rPr lang="en-US" sz="2400" b="1" dirty="0" smtClean="0"/>
              <a:t>Hyperemia </a:t>
            </a:r>
            <a:r>
              <a:rPr lang="en-US" sz="2400" dirty="0" smtClean="0"/>
              <a:t>(hyper=increased, </a:t>
            </a:r>
            <a:r>
              <a:rPr lang="en-US" sz="2400" dirty="0" err="1" smtClean="0"/>
              <a:t>emia</a:t>
            </a:r>
            <a:r>
              <a:rPr lang="en-US" sz="2400" dirty="0" smtClean="0"/>
              <a:t>= blood) causing redness and heat to the area.</a:t>
            </a:r>
            <a:endParaRPr lang="en-US" sz="2400" dirty="0"/>
          </a:p>
        </p:txBody>
      </p:sp>
      <p:pic>
        <p:nvPicPr>
          <p:cNvPr id="4" name="Picture 3"/>
          <p:cNvPicPr>
            <a:picLocks noChangeAspect="1"/>
          </p:cNvPicPr>
          <p:nvPr/>
        </p:nvPicPr>
        <p:blipFill>
          <a:blip r:embed="rId2"/>
          <a:stretch>
            <a:fillRect/>
          </a:stretch>
        </p:blipFill>
        <p:spPr>
          <a:xfrm>
            <a:off x="5935132" y="4000984"/>
            <a:ext cx="5123391" cy="2687681"/>
          </a:xfrm>
          <a:prstGeom prst="rect">
            <a:avLst/>
          </a:prstGeom>
        </p:spPr>
      </p:pic>
    </p:spTree>
    <p:extLst>
      <p:ext uri="{BB962C8B-B14F-4D97-AF65-F5344CB8AC3E}">
        <p14:creationId xmlns:p14="http://schemas.microsoft.com/office/powerpoint/2010/main" val="145385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1136</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Chapter 4</vt:lpstr>
      <vt:lpstr>Defense Mechanisms</vt:lpstr>
      <vt:lpstr>Physical or surface barriers</vt:lpstr>
      <vt:lpstr>inflammation</vt:lpstr>
      <vt:lpstr>Immune response</vt:lpstr>
      <vt:lpstr>Inflammation </vt:lpstr>
      <vt:lpstr>inflammation</vt:lpstr>
      <vt:lpstr>Inflammation</vt:lpstr>
      <vt:lpstr>Inflammation Process</vt:lpstr>
      <vt:lpstr>Inflammation process</vt:lpstr>
      <vt:lpstr>Inflammatory process</vt:lpstr>
      <vt:lpstr>Inflammatory process</vt:lpstr>
      <vt:lpstr>PowerPoint Presentation</vt:lpstr>
      <vt:lpstr>*Inflammation process*</vt:lpstr>
      <vt:lpstr>PowerPoint Presentation</vt:lpstr>
      <vt:lpstr>Inflammation process</vt:lpstr>
      <vt:lpstr>Inflammation process</vt:lpstr>
      <vt:lpstr>*Chronic inflammation*</vt:lpstr>
      <vt:lpstr>Chronic granuloma 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yadira salazar</dc:creator>
  <cp:lastModifiedBy>yadira salazar</cp:lastModifiedBy>
  <cp:revision>4</cp:revision>
  <dcterms:created xsi:type="dcterms:W3CDTF">2016-02-01T18:51:32Z</dcterms:created>
  <dcterms:modified xsi:type="dcterms:W3CDTF">2016-02-04T18:24:32Z</dcterms:modified>
</cp:coreProperties>
</file>