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89" d="100"/>
          <a:sy n="89" d="100"/>
        </p:scale>
        <p:origin x="326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E714-C7F9-4FBB-B78A-3B7A820EAD36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B3246-55E3-4EC4-8D86-6F8969915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65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E714-C7F9-4FBB-B78A-3B7A820EAD36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B3246-55E3-4EC4-8D86-6F8969915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526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E714-C7F9-4FBB-B78A-3B7A820EAD36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B3246-55E3-4EC4-8D86-6F8969915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497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E714-C7F9-4FBB-B78A-3B7A820EAD36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B3246-55E3-4EC4-8D86-6F8969915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142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E714-C7F9-4FBB-B78A-3B7A820EAD36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B3246-55E3-4EC4-8D86-6F8969915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826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E714-C7F9-4FBB-B78A-3B7A820EAD36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B3246-55E3-4EC4-8D86-6F8969915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211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E714-C7F9-4FBB-B78A-3B7A820EAD36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B3246-55E3-4EC4-8D86-6F8969915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850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E714-C7F9-4FBB-B78A-3B7A820EAD36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B3246-55E3-4EC4-8D86-6F8969915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043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E714-C7F9-4FBB-B78A-3B7A820EAD36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B3246-55E3-4EC4-8D86-6F8969915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002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E714-C7F9-4FBB-B78A-3B7A820EAD36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B3246-55E3-4EC4-8D86-6F8969915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145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E714-C7F9-4FBB-B78A-3B7A820EAD36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B3246-55E3-4EC4-8D86-6F8969915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301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EE714-C7F9-4FBB-B78A-3B7A820EAD36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B3246-55E3-4EC4-8D86-6F8969915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772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Chapter 4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Inflammation and infection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1386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509" y="0"/>
            <a:ext cx="10364451" cy="1596177"/>
          </a:xfrm>
        </p:spPr>
        <p:txBody>
          <a:bodyPr/>
          <a:lstStyle/>
          <a:p>
            <a:r>
              <a:rPr lang="en-US" dirty="0" smtClean="0"/>
              <a:t>Inflammation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727509" y="1215626"/>
            <a:ext cx="10363826" cy="342410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00" dirty="0" smtClean="0"/>
              <a:t>Hyperemia also causes leukocytes(white blood cells) to the area as well as neutrophils, also called </a:t>
            </a:r>
            <a:r>
              <a:rPr lang="en-US" sz="2400" dirty="0" err="1" smtClean="0"/>
              <a:t>polymorphonuclear</a:t>
            </a:r>
            <a:r>
              <a:rPr lang="en-US" sz="2400" dirty="0" smtClean="0"/>
              <a:t> cells (</a:t>
            </a:r>
            <a:r>
              <a:rPr lang="en-US" sz="2400" dirty="0" err="1" smtClean="0"/>
              <a:t>Pmn’s</a:t>
            </a:r>
            <a:r>
              <a:rPr lang="en-US" sz="2400" dirty="0" smtClean="0"/>
              <a:t>) (poly=many, </a:t>
            </a:r>
            <a:r>
              <a:rPr lang="en-US" sz="2400" dirty="0" err="1" smtClean="0"/>
              <a:t>morphic</a:t>
            </a:r>
            <a:r>
              <a:rPr lang="en-US" sz="2400" dirty="0" smtClean="0"/>
              <a:t>=shaped nucleus).</a:t>
            </a:r>
          </a:p>
          <a:p>
            <a:r>
              <a:rPr lang="en-US" sz="2400" dirty="0" smtClean="0"/>
              <a:t>These cells line the endothelium of the vessels waiting to move into tissues.</a:t>
            </a:r>
          </a:p>
          <a:p>
            <a:r>
              <a:rPr lang="en-US" sz="2400" dirty="0" smtClean="0"/>
              <a:t>As capillaries dilate due to histamine, vascular permeability occurs. Allowing substances to enter that typically wouldn’t.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733" y="4589351"/>
            <a:ext cx="2929467" cy="23459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599" y="4589351"/>
            <a:ext cx="5567303" cy="221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45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508" y="-476426"/>
            <a:ext cx="10364451" cy="1596177"/>
          </a:xfrm>
        </p:spPr>
        <p:txBody>
          <a:bodyPr/>
          <a:lstStyle/>
          <a:p>
            <a:r>
              <a:rPr lang="en-US" dirty="0" smtClean="0"/>
              <a:t>Inflammatory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66313" y="2096037"/>
            <a:ext cx="10737313" cy="410836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dirty="0" smtClean="0"/>
              <a:t>The permeability that occurs allows blood fluid called </a:t>
            </a:r>
            <a:r>
              <a:rPr lang="en-US" sz="2400" b="1" u="sng" dirty="0" smtClean="0"/>
              <a:t>exudate </a:t>
            </a:r>
            <a:r>
              <a:rPr lang="en-US" sz="2400" dirty="0" smtClean="0"/>
              <a:t>to leak into tissue causing swelling and edema observed with inflammation.</a:t>
            </a:r>
          </a:p>
          <a:p>
            <a:endParaRPr lang="en-US" sz="2400" dirty="0"/>
          </a:p>
          <a:p>
            <a:r>
              <a:rPr lang="en-US" sz="2400" dirty="0" smtClean="0"/>
              <a:t>As edema increases, more pressure is exerted on nerve endings leading to increase pain and tenderness, as well as possible loss of function.</a:t>
            </a:r>
          </a:p>
          <a:p>
            <a:endParaRPr lang="en-US" sz="2400" dirty="0" smtClean="0"/>
          </a:p>
          <a:p>
            <a:r>
              <a:rPr lang="en-US" sz="2400" dirty="0" smtClean="0"/>
              <a:t>Vascular and cellular responses produce five cardinal signs of inflammation: heat, redness, swelling, pain, and loss of function.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0399" y="538161"/>
            <a:ext cx="2743200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07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596177"/>
          </a:xfrm>
        </p:spPr>
        <p:txBody>
          <a:bodyPr/>
          <a:lstStyle/>
          <a:p>
            <a:r>
              <a:rPr lang="en-US" dirty="0" smtClean="0"/>
              <a:t>Inflammatory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25965" y="2549778"/>
            <a:ext cx="11540067" cy="499700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00" dirty="0" smtClean="0"/>
              <a:t>Diapedesis is the process of neutrophils extending part of their bodies between epithelial cells and squeeze through the capillary wall. </a:t>
            </a:r>
          </a:p>
          <a:p>
            <a:r>
              <a:rPr lang="en-US" sz="2400" dirty="0" smtClean="0"/>
              <a:t>The process of diapedesis delivers millions of  neutrophils within a few hours, making them the first cells to arrive and in large numbers directing the cells to the injured area by a process called Chemotaxis.</a:t>
            </a:r>
          </a:p>
          <a:p>
            <a:r>
              <a:rPr lang="en-US" sz="2400" dirty="0" smtClean="0"/>
              <a:t>There are chemicals detected through chemoreceptors on the neutrophils outer membrane that are released by a variety of elements like bacteria, dead skin, and plasma proteins.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4698" y="1094865"/>
            <a:ext cx="2273301" cy="145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20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1472484" y="-77274"/>
            <a:ext cx="9247031" cy="693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10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49" y="-90152"/>
            <a:ext cx="10364451" cy="1596177"/>
          </a:xfrm>
        </p:spPr>
        <p:txBody>
          <a:bodyPr/>
          <a:lstStyle/>
          <a:p>
            <a:r>
              <a:rPr lang="en-US" dirty="0" smtClean="0"/>
              <a:t>*Inflammation process*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15155" y="1506024"/>
            <a:ext cx="10762445" cy="512659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00" dirty="0" smtClean="0"/>
              <a:t>When the neutrophil arrives at the scene of the trauma, it begins phagocytosis, eating and destroying microorganisms, foreign material and dead cells. </a:t>
            </a:r>
          </a:p>
          <a:p>
            <a:r>
              <a:rPr lang="en-US" sz="2400" dirty="0" smtClean="0"/>
              <a:t>Life of a neutrophil is short, so the death of many neutrophils mixed with exudate or blood fluid, make up the white </a:t>
            </a:r>
            <a:r>
              <a:rPr lang="en-US" sz="2400" smtClean="0"/>
              <a:t>fluid </a:t>
            </a:r>
            <a:r>
              <a:rPr lang="en-US" sz="2400" smtClean="0"/>
              <a:t>identified </a:t>
            </a:r>
            <a:r>
              <a:rPr lang="en-US" sz="2400" dirty="0" smtClean="0"/>
              <a:t>as pus.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r>
              <a:rPr lang="en-US" sz="2400" dirty="0" smtClean="0"/>
              <a:t>after about 3 to 4 days after inflammatory process begins, large numbers of another white cells, Monocytes begin to arrive.</a:t>
            </a:r>
            <a:endParaRPr lang="en-US" sz="2400" dirty="0"/>
          </a:p>
          <a:p>
            <a:r>
              <a:rPr lang="en-US" sz="2400" dirty="0" smtClean="0"/>
              <a:t>As monocytes leave the bloodstream and move to tissue, it will also become phagocytic and is called a macrophage.</a:t>
            </a:r>
          </a:p>
        </p:txBody>
      </p:sp>
    </p:spTree>
    <p:extLst>
      <p:ext uri="{BB962C8B-B14F-4D97-AF65-F5344CB8AC3E}">
        <p14:creationId xmlns:p14="http://schemas.microsoft.com/office/powerpoint/2010/main" val="271962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493" y="-140040"/>
            <a:ext cx="9697792" cy="699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1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Defense Mechanisms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31065" y="1815921"/>
            <a:ext cx="11101589" cy="430154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dirty="0" smtClean="0"/>
              <a:t>Defense to infections can be non-specific, protecting the body from any and all invaders prior to killing it. </a:t>
            </a:r>
          </a:p>
          <a:p>
            <a:endParaRPr lang="en-US" sz="2400" dirty="0"/>
          </a:p>
          <a:p>
            <a:r>
              <a:rPr lang="en-US" sz="2400" dirty="0" smtClean="0"/>
              <a:t>The system uses </a:t>
            </a:r>
            <a:r>
              <a:rPr lang="en-US" sz="2400" b="1" u="sng" dirty="0" smtClean="0"/>
              <a:t>three</a:t>
            </a:r>
            <a:r>
              <a:rPr lang="en-US" sz="2400" dirty="0" smtClean="0"/>
              <a:t> basic lines of defense to accomplish its protective goals.</a:t>
            </a:r>
          </a:p>
          <a:p>
            <a:r>
              <a:rPr lang="en-US" sz="2400" dirty="0" smtClean="0"/>
              <a:t>Physical or surface barriers (nonspecific)</a:t>
            </a:r>
          </a:p>
          <a:p>
            <a:r>
              <a:rPr lang="en-US" sz="2400" dirty="0" smtClean="0"/>
              <a:t>Inflammation (nonspecific)</a:t>
            </a:r>
          </a:p>
          <a:p>
            <a:r>
              <a:rPr lang="en-US" sz="2400" dirty="0" smtClean="0"/>
              <a:t>Immune response (specific)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193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or surface barriers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58799" y="2047742"/>
            <a:ext cx="11336867" cy="473405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dirty="0" smtClean="0"/>
              <a:t>Intact skin is the first line of defense, as a physical barrier and an acidic, antimicrobial surface that is an effective barrier against infection most of the time.</a:t>
            </a:r>
          </a:p>
          <a:p>
            <a:r>
              <a:rPr lang="en-US" sz="2400" dirty="0" smtClean="0"/>
              <a:t>Skin has more than 650,000 microorganisms per square inch on its surface, adding more than 100 trillion microorganisms per person.</a:t>
            </a:r>
          </a:p>
          <a:p>
            <a:r>
              <a:rPr lang="en-US" sz="2400" dirty="0" smtClean="0"/>
              <a:t>Normal bacterial flora of skin prevents habitation by other bacteria, sebaceous glands secrete antibacterial acids and enzymes. </a:t>
            </a:r>
          </a:p>
          <a:p>
            <a:r>
              <a:rPr lang="en-US" sz="2400" dirty="0" smtClean="0"/>
              <a:t>Mucous membranes serve to trap invaders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7481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inflammation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04800" y="2006600"/>
            <a:ext cx="11709400" cy="44704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If physical barriers are broken the foreign invader penetrates the cell and tissue, triggering the second line of defense, inflammatory response. </a:t>
            </a:r>
          </a:p>
          <a:p>
            <a:r>
              <a:rPr lang="en-US" sz="2400" dirty="0" smtClean="0"/>
              <a:t>Primary goals of inflammatory response are to isolate the invader, destroy it, and clean up the debris, thereby promoting healing.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2695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49" y="-245083"/>
            <a:ext cx="10364451" cy="1596177"/>
          </a:xfrm>
        </p:spPr>
        <p:txBody>
          <a:bodyPr/>
          <a:lstStyle/>
          <a:p>
            <a:r>
              <a:rPr lang="en-US" dirty="0" smtClean="0"/>
              <a:t>Immune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92668" y="872783"/>
            <a:ext cx="11209866" cy="391088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dirty="0" smtClean="0"/>
              <a:t>The last line of defense reacts to invasion slower than inflammation, but with specific killing ability.</a:t>
            </a:r>
          </a:p>
          <a:p>
            <a:r>
              <a:rPr lang="en-US" sz="2400" dirty="0" smtClean="0"/>
              <a:t>All cells even human body cells, have protein or saccharide markers called antigens on their surfaces that identify the cell. </a:t>
            </a:r>
          </a:p>
          <a:p>
            <a:r>
              <a:rPr lang="en-US" sz="2400" dirty="0" smtClean="0"/>
              <a:t>During immune response, the body identifies the  invader by the antigen. </a:t>
            </a:r>
          </a:p>
          <a:p>
            <a:r>
              <a:rPr lang="en-US" sz="2400" dirty="0" smtClean="0"/>
              <a:t>Once </a:t>
            </a:r>
            <a:r>
              <a:rPr lang="en-US" sz="2400" smtClean="0"/>
              <a:t>antigen is </a:t>
            </a:r>
            <a:r>
              <a:rPr lang="en-US" sz="2400" dirty="0" smtClean="0"/>
              <a:t>identified, lymphocytes produce antibodies that link to the cells antigen, killing or disabling it.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200" y="4013200"/>
            <a:ext cx="3428999" cy="274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04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767" y="-260709"/>
            <a:ext cx="10364451" cy="1596177"/>
          </a:xfrm>
        </p:spPr>
        <p:txBody>
          <a:bodyPr/>
          <a:lstStyle/>
          <a:p>
            <a:r>
              <a:rPr lang="en-US" dirty="0" smtClean="0"/>
              <a:t>Inflammation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53789" y="903668"/>
            <a:ext cx="10908405" cy="450760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00" dirty="0" smtClean="0"/>
              <a:t>Non specific cellular and vascular reaction to any tissue trauma or injury.</a:t>
            </a:r>
          </a:p>
          <a:p>
            <a:r>
              <a:rPr lang="en-US" sz="2400" dirty="0" smtClean="0"/>
              <a:t>Limiting factor of skin is that if there is no blood supply, there will be no inflammation.</a:t>
            </a:r>
          </a:p>
          <a:p>
            <a:r>
              <a:rPr lang="en-US" sz="2400" dirty="0" smtClean="0"/>
              <a:t>If tissue is destroyed by injury, inflammation will only occur in the borders of the injury </a:t>
            </a:r>
            <a:r>
              <a:rPr lang="en-US" sz="2400" dirty="0" smtClean="0"/>
              <a:t>where </a:t>
            </a:r>
            <a:r>
              <a:rPr lang="en-US" sz="2400" dirty="0" smtClean="0"/>
              <a:t>blood is maintained. </a:t>
            </a:r>
          </a:p>
          <a:p>
            <a:r>
              <a:rPr lang="en-US" sz="2400" dirty="0" smtClean="0"/>
              <a:t>In gangrenous tissue (dead tissue due to no blood supply) no inflammation will occur but will have an obvious reaction at its borders.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2845" y="4910681"/>
            <a:ext cx="2466975" cy="184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4031" y="4910681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32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404" y="-160417"/>
            <a:ext cx="10364451" cy="1596177"/>
          </a:xfrm>
        </p:spPr>
        <p:txBody>
          <a:bodyPr/>
          <a:lstStyle/>
          <a:p>
            <a:r>
              <a:rPr lang="en-US" dirty="0" smtClean="0"/>
              <a:t>inflammation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02273" y="880534"/>
            <a:ext cx="11088711" cy="352213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Inflammations only occur in vascularized (supplied with blood). This is important in forensic evidence.</a:t>
            </a:r>
          </a:p>
          <a:p>
            <a:r>
              <a:rPr lang="en-US" sz="2400" dirty="0" smtClean="0"/>
              <a:t>Evidence of inflammation in tissue shows person was injured while alive, and no inflammation shows injury was done after death. </a:t>
            </a:r>
          </a:p>
          <a:p>
            <a:r>
              <a:rPr lang="en-US" sz="2400" dirty="0" smtClean="0"/>
              <a:t>Inflammation is designed to be a beneficial protective defense mechanism.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7867" y="3778508"/>
            <a:ext cx="6207654" cy="307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29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375" y="0"/>
            <a:ext cx="10364451" cy="1596177"/>
          </a:xfrm>
        </p:spPr>
        <p:txBody>
          <a:bodyPr/>
          <a:lstStyle/>
          <a:p>
            <a:r>
              <a:rPr lang="en-US" dirty="0" smtClean="0"/>
              <a:t>Inflammation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47641" y="1342626"/>
            <a:ext cx="10363826" cy="342410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00" dirty="0"/>
              <a:t>If infection becomes too intense, it may become harmful to the tissue, such as acute hypersensitive reaction leads local tissue damage or anaphylactic shock and </a:t>
            </a:r>
            <a:r>
              <a:rPr lang="en-US" sz="2400" dirty="0" smtClean="0"/>
              <a:t>death of the individual</a:t>
            </a:r>
          </a:p>
          <a:p>
            <a:r>
              <a:rPr lang="en-US" sz="2400" dirty="0" smtClean="0"/>
              <a:t>If process goes awry, autoimmune response will occur, causing body to basically begin to destroy itself, and </a:t>
            </a:r>
            <a:r>
              <a:rPr lang="en-US" sz="2400" dirty="0"/>
              <a:t>a</a:t>
            </a:r>
            <a:r>
              <a:rPr lang="en-US" sz="2400" dirty="0" smtClean="0"/>
              <a:t>nti-inflammatory medication will be needed to stop the process if it becomes injurious.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7817" y="4298950"/>
            <a:ext cx="41529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52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575" y="-163558"/>
            <a:ext cx="10364451" cy="1596177"/>
          </a:xfrm>
        </p:spPr>
        <p:txBody>
          <a:bodyPr/>
          <a:lstStyle/>
          <a:p>
            <a:r>
              <a:rPr lang="en-US" dirty="0" smtClean="0"/>
              <a:t>Inflammation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92666" y="1037825"/>
            <a:ext cx="11091334" cy="372890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00" dirty="0" smtClean="0"/>
              <a:t>When we undergo any trauma, inflammation will occur every time.</a:t>
            </a:r>
          </a:p>
          <a:p>
            <a:r>
              <a:rPr lang="en-US" sz="2400" dirty="0" smtClean="0"/>
              <a:t>Mast cells (tissue </a:t>
            </a:r>
            <a:r>
              <a:rPr lang="en-US" sz="2400" dirty="0" err="1" smtClean="0"/>
              <a:t>histiocytes</a:t>
            </a:r>
            <a:r>
              <a:rPr lang="en-US" sz="2400" dirty="0" smtClean="0"/>
              <a:t>) exit in all tissues of the body plating a major role in inflammatory process.</a:t>
            </a:r>
          </a:p>
          <a:p>
            <a:r>
              <a:rPr lang="en-US" sz="2400" dirty="0" smtClean="0"/>
              <a:t>When injured or irritated, the cells release </a:t>
            </a:r>
            <a:r>
              <a:rPr lang="en-US" sz="2400" b="1" dirty="0" smtClean="0"/>
              <a:t>histamine</a:t>
            </a:r>
            <a:r>
              <a:rPr lang="en-US" sz="2400" dirty="0" smtClean="0"/>
              <a:t>, causing local arterioles, </a:t>
            </a:r>
            <a:r>
              <a:rPr lang="en-US" sz="2400" dirty="0" err="1" smtClean="0"/>
              <a:t>venules</a:t>
            </a:r>
            <a:r>
              <a:rPr lang="en-US" sz="2400" dirty="0" smtClean="0"/>
              <a:t>, and capillaries to dilate, increasing blood flow to the area, called </a:t>
            </a:r>
            <a:r>
              <a:rPr lang="en-US" sz="2400" b="1" dirty="0" smtClean="0"/>
              <a:t>Hyperemia </a:t>
            </a:r>
            <a:r>
              <a:rPr lang="en-US" sz="2400" dirty="0" smtClean="0"/>
              <a:t>(hyper=increased, </a:t>
            </a:r>
            <a:r>
              <a:rPr lang="en-US" sz="2400" dirty="0" err="1" smtClean="0"/>
              <a:t>emia</a:t>
            </a:r>
            <a:r>
              <a:rPr lang="en-US" sz="2400" dirty="0" smtClean="0"/>
              <a:t>= blood) causing redness and heat to the area.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5132" y="4000984"/>
            <a:ext cx="5123391" cy="268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85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870</Words>
  <Application>Microsoft Office PowerPoint</Application>
  <PresentationFormat>Widescreen</PresentationFormat>
  <Paragraphs>60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Chapter 4</vt:lpstr>
      <vt:lpstr>Defense Mechanisms</vt:lpstr>
      <vt:lpstr>Physical or surface barriers</vt:lpstr>
      <vt:lpstr>inflammation</vt:lpstr>
      <vt:lpstr>Immune response</vt:lpstr>
      <vt:lpstr>Inflammation </vt:lpstr>
      <vt:lpstr>inflammation</vt:lpstr>
      <vt:lpstr>Inflammation</vt:lpstr>
      <vt:lpstr>Inflammation Process</vt:lpstr>
      <vt:lpstr>Inflammation process</vt:lpstr>
      <vt:lpstr>Inflammatory process</vt:lpstr>
      <vt:lpstr>Inflammatory process</vt:lpstr>
      <vt:lpstr>PowerPoint Presentation</vt:lpstr>
      <vt:lpstr>*Inflammation process*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</dc:title>
  <dc:creator>yadira salazar</dc:creator>
  <cp:lastModifiedBy>yadira salazar</cp:lastModifiedBy>
  <cp:revision>3</cp:revision>
  <dcterms:created xsi:type="dcterms:W3CDTF">2016-02-01T18:51:32Z</dcterms:created>
  <dcterms:modified xsi:type="dcterms:W3CDTF">2016-02-01T18:52:43Z</dcterms:modified>
</cp:coreProperties>
</file>