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6" r:id="rId2"/>
    <p:sldId id="308" r:id="rId3"/>
    <p:sldId id="309" r:id="rId4"/>
    <p:sldId id="263" r:id="rId5"/>
    <p:sldId id="313" r:id="rId6"/>
    <p:sldId id="314" r:id="rId7"/>
    <p:sldId id="315" r:id="rId8"/>
    <p:sldId id="316" r:id="rId9"/>
    <p:sldId id="319" r:id="rId10"/>
    <p:sldId id="317" r:id="rId11"/>
    <p:sldId id="323" r:id="rId12"/>
    <p:sldId id="322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47" r:id="rId28"/>
    <p:sldId id="348" r:id="rId29"/>
    <p:sldId id="349" r:id="rId30"/>
    <p:sldId id="350" r:id="rId31"/>
    <p:sldId id="346" r:id="rId32"/>
    <p:sldId id="338" r:id="rId33"/>
    <p:sldId id="339" r:id="rId34"/>
    <p:sldId id="340" r:id="rId35"/>
    <p:sldId id="341" r:id="rId36"/>
    <p:sldId id="343" r:id="rId37"/>
    <p:sldId id="342" r:id="rId38"/>
    <p:sldId id="344" r:id="rId39"/>
    <p:sldId id="345" r:id="rId40"/>
    <p:sldId id="351" r:id="rId41"/>
    <p:sldId id="352" r:id="rId42"/>
    <p:sldId id="353" r:id="rId43"/>
    <p:sldId id="35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8BD"/>
    <a:srgbClr val="FECEE9"/>
    <a:srgbClr val="B00000"/>
    <a:srgbClr val="9CCB0D"/>
    <a:srgbClr val="A6D70E"/>
    <a:srgbClr val="8DD705"/>
    <a:srgbClr val="86CB07"/>
    <a:srgbClr val="73BF08"/>
    <a:srgbClr val="6DB30A"/>
    <a:srgbClr val="B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4/12/2018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ozemanscience.com/cladogram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bacteri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035-viral-replication" TargetMode="External"/><Relationship Id="rId2" Type="http://schemas.openxmlformats.org/officeDocument/2006/relationships/hyperlink" Target="http://www.bozemanscience.com/virus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endParaRPr lang="en-US" sz="22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400" b="1" dirty="0">
                <a:latin typeface="Helvetica Light"/>
              </a:rPr>
              <a:t>CH 17</a:t>
            </a:r>
          </a:p>
          <a:p>
            <a:pPr marL="0" indent="0" algn="ctr">
              <a:buNone/>
            </a:pPr>
            <a:r>
              <a:rPr lang="en-US" sz="2400" b="1" dirty="0">
                <a:latin typeface="Helvetica Light"/>
              </a:rPr>
              <a:t>Taxonomy and Classification</a:t>
            </a:r>
          </a:p>
          <a:p>
            <a:pPr marL="0" indent="0" algn="ctr">
              <a:buNone/>
            </a:pPr>
            <a:r>
              <a:rPr lang="en-US" sz="2400" b="1" dirty="0">
                <a:latin typeface="Helvetica Light"/>
              </a:rPr>
              <a:t>&amp; 18</a:t>
            </a:r>
          </a:p>
          <a:p>
            <a:pPr marL="0" indent="0" algn="ctr">
              <a:buNone/>
            </a:pPr>
            <a:r>
              <a:rPr lang="en-US" sz="2400" b="1" dirty="0">
                <a:latin typeface="Helvetica Light"/>
              </a:rPr>
              <a:t>Bacteria and Viruses</a:t>
            </a:r>
          </a:p>
          <a:p>
            <a:pPr marL="0" indent="0" algn="ctr">
              <a:buNone/>
            </a:pPr>
            <a:endParaRPr lang="en-US" sz="22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586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073910"/>
            <a:ext cx="8248073" cy="496290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Taxonomic Categories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Species and genus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 named group of organisms is called a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taxon</a:t>
            </a:r>
            <a:r>
              <a:rPr lang="en-US" sz="24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</a:t>
            </a:r>
            <a:r>
              <a:rPr lang="en-US" sz="2400" b="1" dirty="0">
                <a:latin typeface="Helvetica Light"/>
                <a:cs typeface="Helvetica Light"/>
              </a:rPr>
              <a:t>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genus</a:t>
            </a:r>
            <a:r>
              <a:rPr lang="en-US" sz="2400" b="1" dirty="0">
                <a:latin typeface="Helvetica Light"/>
                <a:cs typeface="Helvetica Light"/>
              </a:rPr>
              <a:t> </a:t>
            </a:r>
            <a:r>
              <a:rPr lang="en-US" sz="2400" dirty="0">
                <a:latin typeface="Helvetica Light"/>
                <a:cs typeface="Helvetica Light"/>
              </a:rPr>
              <a:t>is a group of species that are closely related and share a common ancestor.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Family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family</a:t>
            </a:r>
            <a:r>
              <a:rPr lang="en-US" sz="2400" dirty="0">
                <a:latin typeface="Helvetica Light"/>
                <a:cs typeface="Helvetica Light"/>
              </a:rPr>
              <a:t> is the next higher taxon, consisting of similar, related genera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82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152719"/>
            <a:ext cx="8803757" cy="675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3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676" y="532660"/>
            <a:ext cx="8079397" cy="537986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Systematics applications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Taxonomy is part of a larger branch of biology called systematics.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Systematics is the study of biological diversity with an emphasis on evolutionary history.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Taxonomists can produce detailed guides to identify different organisms.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Through the use of dichotomous keys, which provide a series of choices between alternate characteristics, users can identify organisms they encounter.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060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latin typeface="Helvetica"/>
                <a:cs typeface="Helvetica"/>
              </a:rPr>
              <a:t>Essential Questions 17-2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  <a:cs typeface="Helvetica Light"/>
              </a:rPr>
              <a:t>What are the similarities and differences between species concepts?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  <a:cs typeface="Helvetica Light"/>
              </a:rPr>
              <a:t>What are the methods used to reveal phylogeny?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  <a:cs typeface="Helvetica Light"/>
              </a:rPr>
              <a:t>How is a cladogram constructed?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0358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</a:rPr>
              <a:t>evolution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  <a:endParaRPr lang="en-US" sz="1800" b="1" i="1" dirty="0">
              <a:latin typeface="Helvetica"/>
              <a:cs typeface="Helvetica"/>
            </a:endParaRPr>
          </a:p>
          <a:p>
            <a:r>
              <a:rPr lang="en-US" sz="1800" dirty="0">
                <a:latin typeface="Helvetica Light"/>
              </a:rPr>
              <a:t>phylogeny</a:t>
            </a:r>
          </a:p>
          <a:p>
            <a:r>
              <a:rPr lang="en-US" sz="1800" dirty="0">
                <a:latin typeface="Helvetica Light"/>
              </a:rPr>
              <a:t>character</a:t>
            </a:r>
          </a:p>
          <a:p>
            <a:r>
              <a:rPr lang="en-US" sz="1800" dirty="0">
                <a:latin typeface="Helvetica Light"/>
              </a:rPr>
              <a:t>molecular clock</a:t>
            </a:r>
          </a:p>
          <a:p>
            <a:r>
              <a:rPr lang="en-US" sz="1800" dirty="0">
                <a:latin typeface="Helvetica Light"/>
              </a:rPr>
              <a:t>cladistics</a:t>
            </a:r>
          </a:p>
          <a:p>
            <a:r>
              <a:rPr lang="en-US" sz="1800" dirty="0">
                <a:latin typeface="Helvetica Light"/>
              </a:rPr>
              <a:t>cladogram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latin typeface="Helvetica"/>
                <a:cs typeface="Helvetica"/>
              </a:rPr>
              <a:t>                             Vocabulary</a:t>
            </a:r>
          </a:p>
        </p:txBody>
      </p:sp>
    </p:spTree>
    <p:extLst>
      <p:ext uri="{BB962C8B-B14F-4D97-AF65-F5344CB8AC3E}">
        <p14:creationId xmlns:p14="http://schemas.microsoft.com/office/powerpoint/2010/main" val="163240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144" y="1073911"/>
            <a:ext cx="8211844" cy="512270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Determining Species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Typological species concept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The concept of what determines a species has changed through time.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Aristotle and Linnaeus  used the typological species concept – each species a distinctly different group of organisms based on physical similarities.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Based on the idea that species are unchanging, distinct, and natural types.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01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073911"/>
            <a:ext cx="8318377" cy="556062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Determining Species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Biological species concept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The biological species concept defines a species as a group of organisms that is able to interbreed and produce fertile offspring in a natural setting.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Does not account for extinct species or species that reproduce asexually.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21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7553" y="390617"/>
            <a:ext cx="8220723" cy="6243914"/>
          </a:xfrm>
          <a:prstGeom prst="rect">
            <a:avLst/>
          </a:prstGeom>
        </p:spPr>
        <p:txBody>
          <a:bodyPr vert="horz" lIns="0" tIns="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3300" b="1" dirty="0">
                <a:latin typeface="Helvetica"/>
                <a:cs typeface="Helvetica"/>
              </a:rPr>
              <a:t>Determining Species</a:t>
            </a:r>
          </a:p>
          <a:p>
            <a:pPr marL="0" indent="0">
              <a:spcAft>
                <a:spcPts val="300"/>
              </a:spcAft>
              <a:buNone/>
            </a:pPr>
            <a:endParaRPr lang="en-US" sz="3300" b="1" dirty="0"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800" b="1" u="sng" dirty="0">
                <a:latin typeface="Helvetica"/>
                <a:cs typeface="Helvetica"/>
              </a:rPr>
              <a:t>**Phylogenic species concept**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100" b="1" dirty="0">
                <a:solidFill>
                  <a:srgbClr val="B00000"/>
                </a:solidFill>
                <a:latin typeface="Helvetica Light"/>
                <a:cs typeface="Helvetica Light"/>
              </a:rPr>
              <a:t>Phylogeny</a:t>
            </a:r>
            <a:r>
              <a:rPr lang="en-US" sz="3100" dirty="0">
                <a:latin typeface="Helvetica Light"/>
                <a:cs typeface="Helvetica Light"/>
              </a:rPr>
              <a:t> is the evolutionary history of a species.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latin typeface="Helvetica Light"/>
                <a:cs typeface="Helvetica Light"/>
              </a:rPr>
              <a:t>The phylogenic species concept defines a species as a cluster of organisms that is distinct from other clusters and shows evidence of a pattern of ancestry and descent.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3300" b="1" dirty="0">
                <a:latin typeface="Helvetica"/>
                <a:cs typeface="Helvetica"/>
              </a:rPr>
              <a:t>Characters</a:t>
            </a:r>
          </a:p>
          <a:p>
            <a:pPr>
              <a:spcAft>
                <a:spcPts val="600"/>
              </a:spcAft>
            </a:pPr>
            <a:r>
              <a:rPr lang="en-US" sz="3300" dirty="0">
                <a:latin typeface="Helvetica Light"/>
                <a:cs typeface="Helvetica Light"/>
              </a:rPr>
              <a:t>To classify a species, scientists construct patterns of descent by using </a:t>
            </a:r>
            <a:r>
              <a:rPr lang="en-US" sz="3300" b="1" dirty="0">
                <a:solidFill>
                  <a:srgbClr val="B90000"/>
                </a:solidFill>
                <a:latin typeface="Helvetica Light"/>
                <a:cs typeface="Helvetica Light"/>
              </a:rPr>
              <a:t>characters</a:t>
            </a:r>
            <a:r>
              <a:rPr lang="en-US" sz="3300" dirty="0">
                <a:latin typeface="Helvetica Light"/>
                <a:cs typeface="Helvetica Light"/>
              </a:rPr>
              <a:t> – inherited features that vary among species. </a:t>
            </a:r>
          </a:p>
          <a:p>
            <a:pPr>
              <a:spcAft>
                <a:spcPts val="600"/>
              </a:spcAft>
            </a:pPr>
            <a:r>
              <a:rPr lang="en-US" sz="3300" dirty="0">
                <a:latin typeface="Helvetica Light"/>
                <a:cs typeface="Helvetica Light"/>
              </a:rPr>
              <a:t>Characters can be morphological or biochemical.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1800" dirty="0">
                <a:latin typeface="Helvetica Light"/>
                <a:cs typeface="Helvetica Light"/>
              </a:rPr>
              <a:t>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20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68" y="2543346"/>
            <a:ext cx="4164432" cy="36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77553"/>
            <a:ext cx="5216893" cy="6680447"/>
          </a:xfrm>
          <a:prstGeom prst="rect">
            <a:avLst/>
          </a:prstGeom>
        </p:spPr>
        <p:txBody>
          <a:bodyPr vert="horz" lIns="0" tIns="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4600" b="1" dirty="0">
                <a:latin typeface="Helvetica"/>
                <a:cs typeface="Helvetica"/>
              </a:rPr>
              <a:t>Characters</a:t>
            </a:r>
          </a:p>
          <a:p>
            <a:pPr marL="0" indent="0">
              <a:spcAft>
                <a:spcPts val="300"/>
              </a:spcAft>
              <a:buNone/>
            </a:pPr>
            <a:endParaRPr lang="en-US" sz="4600" b="1" dirty="0"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4000" b="1" u="sng" dirty="0">
                <a:latin typeface="Helvetica"/>
                <a:cs typeface="Helvetica"/>
              </a:rPr>
              <a:t>**Morphological characters of species concept**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latin typeface="Helvetica Light"/>
                <a:cs typeface="Helvetica Light"/>
              </a:rPr>
              <a:t>Shared morphological characters suggest that species are related closely and evolved from a recent common ancestor.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latin typeface="Helvetica Light"/>
                <a:cs typeface="Helvetica Light"/>
              </a:rPr>
              <a:t>Birds and dinosaurs: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Light"/>
                <a:cs typeface="Helvetica Light"/>
              </a:rPr>
              <a:t>Modern birds may not look closely related to dinosaurs.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Light"/>
                <a:cs typeface="Helvetica Light"/>
              </a:rPr>
              <a:t>Both birds and dinosaurs have hollow bones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Light"/>
                <a:cs typeface="Helvetica Light"/>
              </a:rPr>
              <a:t>Theropods have hip, leg, wrist, and shoulder structures more similar to birds than living reptiles.</a:t>
            </a:r>
          </a:p>
          <a:p>
            <a:pPr lvl="1">
              <a:spcAft>
                <a:spcPts val="600"/>
              </a:spcAft>
            </a:pPr>
            <a:endParaRPr lang="en-US" sz="1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1800" dirty="0">
                <a:latin typeface="Helvetica Light"/>
                <a:cs typeface="Helvetica Light"/>
              </a:rPr>
              <a:t>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50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86431" y="319597"/>
            <a:ext cx="8135533" cy="541618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Characters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u="sng" dirty="0">
                <a:latin typeface="Helvetica"/>
                <a:cs typeface="Helvetica"/>
              </a:rPr>
              <a:t>**Biochemical characters of Species Concept**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Scientists use biochemical characters, such as amino acids and nucleotides, to help them determine evolutionary relationships among species.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DNA and RNA analyses are powerful tools for reconstructing phylogenies.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91" y="3513218"/>
            <a:ext cx="326821" cy="27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46" y="3561345"/>
            <a:ext cx="240213" cy="260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63" y="3522843"/>
            <a:ext cx="317994" cy="2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978" y="6128013"/>
            <a:ext cx="197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Chimpanzee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8092" y="6127369"/>
            <a:ext cx="197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Gorilla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0137" y="6103818"/>
            <a:ext cx="197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</a:p>
        </p:txBody>
      </p:sp>
    </p:spTree>
    <p:extLst>
      <p:ext uri="{BB962C8B-B14F-4D97-AF65-F5344CB8AC3E}">
        <p14:creationId xmlns:p14="http://schemas.microsoft.com/office/powerpoint/2010/main" val="24133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latin typeface="Helvetica"/>
                <a:cs typeface="Helvetica"/>
              </a:rPr>
              <a:t>Essential Questions  17-1</a:t>
            </a:r>
          </a:p>
          <a:p>
            <a:r>
              <a:rPr lang="en-US" sz="2400" dirty="0">
                <a:latin typeface="Helvetica Light"/>
              </a:rPr>
              <a:t>Using binomial nomenclature, how are scientific names written?</a:t>
            </a:r>
          </a:p>
          <a:p>
            <a:r>
              <a:rPr lang="en-US" sz="2400" dirty="0">
                <a:latin typeface="Helvetica Light"/>
              </a:rPr>
              <a:t>What are the categories used in biological classification?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677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5520088" cy="5082340"/>
          </a:xfrm>
          <a:prstGeom prst="rect">
            <a:avLst/>
          </a:prstGeom>
        </p:spPr>
        <p:txBody>
          <a:bodyPr vert="horz" lIns="0" tIns="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5800" b="1" dirty="0">
                <a:latin typeface="Helvetica"/>
                <a:cs typeface="Helvetica"/>
              </a:rPr>
              <a:t>Characters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5800" dirty="0">
                <a:latin typeface="Helvetica"/>
                <a:cs typeface="Helvetica"/>
              </a:rPr>
              <a:t>Biochemical characters</a:t>
            </a:r>
          </a:p>
          <a:p>
            <a:pPr>
              <a:spcAft>
                <a:spcPts val="600"/>
              </a:spcAft>
            </a:pPr>
            <a:r>
              <a:rPr lang="en-US" sz="3800" dirty="0">
                <a:latin typeface="Helvetica Light"/>
                <a:cs typeface="Helvetica Light"/>
              </a:rPr>
              <a:t>A </a:t>
            </a:r>
            <a:r>
              <a:rPr lang="en-US" sz="3800" b="1" dirty="0">
                <a:solidFill>
                  <a:srgbClr val="B90000"/>
                </a:solidFill>
                <a:latin typeface="Helvetica Light"/>
                <a:cs typeface="Helvetica Light"/>
              </a:rPr>
              <a:t>molecular clock </a:t>
            </a:r>
            <a:r>
              <a:rPr lang="en-US" sz="3800" dirty="0">
                <a:latin typeface="Helvetica Light"/>
                <a:cs typeface="Helvetica Light"/>
              </a:rPr>
              <a:t>is a model that is used to estimate the amount of time it has taken to species to evolve from a common ancestor.</a:t>
            </a:r>
          </a:p>
          <a:p>
            <a:pPr>
              <a:spcAft>
                <a:spcPts val="600"/>
              </a:spcAft>
            </a:pPr>
            <a:r>
              <a:rPr lang="en-US" sz="3800" dirty="0">
                <a:latin typeface="Helvetica Light"/>
                <a:cs typeface="Helvetica Light"/>
              </a:rPr>
              <a:t>Scientists use molecular clocks to compare DNA sequences between species – the more mutations present, the more time has passed.</a:t>
            </a:r>
          </a:p>
          <a:p>
            <a:pPr>
              <a:spcAft>
                <a:spcPts val="600"/>
              </a:spcAft>
            </a:pPr>
            <a:r>
              <a:rPr lang="en-US" sz="3800" dirty="0">
                <a:latin typeface="Helvetica Light"/>
                <a:cs typeface="Helvetica Light"/>
              </a:rPr>
              <a:t> The rate of mutation is affected by many factors, making molecular clocks difficult to read. </a:t>
            </a:r>
            <a:endParaRPr lang="en-US" sz="29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1800" dirty="0">
                <a:latin typeface="Helvetica Light"/>
                <a:cs typeface="Helvetica Light"/>
              </a:rPr>
              <a:t>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84" y="1376362"/>
            <a:ext cx="2562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6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64" y="399495"/>
            <a:ext cx="8108900" cy="5960665"/>
          </a:xfrm>
          <a:prstGeom prst="rect">
            <a:avLst/>
          </a:prstGeom>
        </p:spPr>
        <p:txBody>
          <a:bodyPr vert="horz" lIns="0" tIns="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Phylogenetic Reconstruction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Character types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300" b="1" dirty="0">
                <a:solidFill>
                  <a:srgbClr val="B90000"/>
                </a:solidFill>
                <a:latin typeface="Helvetica Light"/>
                <a:cs typeface="Helvetica Light"/>
              </a:rPr>
              <a:t>Cladistics</a:t>
            </a:r>
            <a:r>
              <a:rPr lang="en-US" sz="3300" dirty="0">
                <a:latin typeface="Helvetica Light"/>
                <a:cs typeface="Helvetica Light"/>
              </a:rPr>
              <a:t> classifies organisms based on the order that they diverged from a common ancestor. </a:t>
            </a:r>
          </a:p>
          <a:p>
            <a:pPr>
              <a:spcAft>
                <a:spcPts val="600"/>
              </a:spcAft>
            </a:pPr>
            <a:r>
              <a:rPr lang="en-US" sz="3300" dirty="0">
                <a:latin typeface="Helvetica Light"/>
                <a:cs typeface="Helvetica Light"/>
              </a:rPr>
              <a:t>Scientists consider two main types of characters when doing cladistic analyses: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Helvetica Light"/>
                <a:cs typeface="Helvetica Light"/>
              </a:rPr>
              <a:t>Ancestral characters are found within the entire line of descent of a group of organisms.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Helvetica Light"/>
                <a:cs typeface="Helvetica Light"/>
              </a:rPr>
              <a:t>Derived characters are only found after a split from the descendent line.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latin typeface="Helvetica Light"/>
                <a:cs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0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7553" y="292963"/>
            <a:ext cx="8144411" cy="504657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Phylogenetic Reconstruction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Cladograms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 cladogram is a branching diagram that represents a proposed phylogeny of a species or group.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One branch of a cladogram is called a clade.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  <a:hlinkClick r:id="rId2"/>
              </a:rPr>
              <a:t>Bozeman Cladograms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6" name="Picture 20" descr="BIO17_12-cladogram of li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99" y="3311091"/>
            <a:ext cx="4675094" cy="35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latin typeface="Helvetica"/>
                <a:cs typeface="Helvetica"/>
              </a:rPr>
              <a:t>Essential Questions 17-3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</a:rPr>
              <a:t>What are the major characteristics of the three domains?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</a:rPr>
              <a:t>What are the differences among the six kingdoms?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</a:rPr>
              <a:t>How are organisms classified at the kingdom level?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463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</a:rPr>
              <a:t>eukaryote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  <a:endParaRPr lang="en-US" sz="2200" b="1" i="1" dirty="0">
              <a:latin typeface="Helvetica"/>
              <a:cs typeface="Helvetica"/>
            </a:endParaRPr>
          </a:p>
          <a:p>
            <a:r>
              <a:rPr lang="en-US" sz="1800" dirty="0">
                <a:latin typeface="Helvetica Light"/>
              </a:rPr>
              <a:t>archaea</a:t>
            </a:r>
          </a:p>
          <a:p>
            <a:r>
              <a:rPr lang="en-US" sz="1800" dirty="0">
                <a:latin typeface="Helvetica Light"/>
              </a:rPr>
              <a:t>protist</a:t>
            </a:r>
          </a:p>
          <a:p>
            <a:r>
              <a:rPr lang="en-US" sz="1800" dirty="0">
                <a:latin typeface="Helvetica Light"/>
              </a:rPr>
              <a:t>fungus</a:t>
            </a:r>
          </a:p>
          <a:p>
            <a:endParaRPr lang="en-US" sz="20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latin typeface="Helvetica"/>
                <a:cs typeface="Helvetica"/>
              </a:rPr>
              <a:t>                           Vocabulary</a:t>
            </a:r>
          </a:p>
        </p:txBody>
      </p:sp>
    </p:spTree>
    <p:extLst>
      <p:ext uri="{BB962C8B-B14F-4D97-AF65-F5344CB8AC3E}">
        <p14:creationId xmlns:p14="http://schemas.microsoft.com/office/powerpoint/2010/main" val="211959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73912"/>
            <a:ext cx="8433786" cy="5655362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Grouping Species</a:t>
            </a:r>
          </a:p>
          <a:p>
            <a:r>
              <a:rPr lang="en-US" sz="2800" dirty="0">
                <a:latin typeface="Helvetica Light"/>
                <a:cs typeface="Helvetica"/>
              </a:rPr>
              <a:t>The broadest category in the classification used by most biologists is the domain.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/>
                <a:cs typeface="Helvetica"/>
              </a:rPr>
              <a:t>Three domains: Bacteria, Archaea, Eukarya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/>
                <a:cs typeface="Helvetica"/>
              </a:rPr>
              <a:t>Six kingdoms: Bacteria, Archaea, Protists, Fungi, Plantae, and Animalia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/>
                <a:cs typeface="Helvetica"/>
              </a:rPr>
              <a:t>Organisms are classified into domains based on cell type and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/>
                <a:cs typeface="Helvetica"/>
              </a:rPr>
              <a:t>Organisms are classified into kingdoms based on cell type, structure, and nutrition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5060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9646" y="124001"/>
            <a:ext cx="7887903" cy="4671106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Bacteria</a:t>
            </a:r>
          </a:p>
          <a:p>
            <a:r>
              <a:rPr lang="en-US" sz="2400" dirty="0">
                <a:latin typeface="Helvetica Light"/>
                <a:cs typeface="Helvetica"/>
              </a:rPr>
              <a:t>Bacteria are members of both Domain and Kingdom Bacteria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/>
              </a:rPr>
              <a:t>Prokaryotes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/>
              </a:rPr>
              <a:t>Cell walls contain peptidoglycan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/>
              </a:rPr>
              <a:t>Diverse group that can survive many different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/>
              </a:rPr>
              <a:t>Most bacteria are heterotrophs that get their energy from other organisms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/>
              </a:rPr>
              <a:t>Most abundant organism on the planet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5" y="4520621"/>
            <a:ext cx="2790869" cy="21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0" y="4571421"/>
            <a:ext cx="2747010" cy="211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Bacteria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51744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Prokaryote Characteristics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Shapes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Cocci (spherical or round)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Bacilli (rod-shaped)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Spirilli (spiral-shaped)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Movement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Some prokaryotes are stationary, others move with flagella.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Flagella help prokaryotes to move toward materials that they need to survive – light, oxygen, chemicals.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Other prokaryotes move by gliding over a layer of secreted slime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80" y="1561654"/>
            <a:ext cx="4815840" cy="23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02094" y="799524"/>
            <a:ext cx="8229600" cy="4459049"/>
          </a:xfrm>
          <a:prstGeom prst="rect">
            <a:avLst/>
          </a:prstGeom>
        </p:spPr>
        <p:txBody>
          <a:bodyPr vert="horz" lIns="0" tIns="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4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4800" dirty="0">
                <a:latin typeface="Helvetica Light"/>
                <a:cs typeface="Helvetica Light"/>
              </a:rPr>
              <a:t>Scientists classify bacteria based on the composition of their cell walls.</a:t>
            </a:r>
          </a:p>
          <a:p>
            <a:pPr>
              <a:spcAft>
                <a:spcPts val="600"/>
              </a:spcAft>
            </a:pPr>
            <a:r>
              <a:rPr lang="en-US" sz="4800" dirty="0">
                <a:latin typeface="Helvetica Light"/>
                <a:cs typeface="Helvetica Light"/>
              </a:rPr>
              <a:t>All bacterial cells have peptidoglycan in their cell walls.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Helvetica Light"/>
                <a:cs typeface="Helvetica Light"/>
              </a:rPr>
              <a:t>Gram staining </a:t>
            </a:r>
            <a:r>
              <a:rPr lang="en-US" sz="4800" dirty="0">
                <a:latin typeface="Helvetica Light"/>
                <a:cs typeface="Helvetica Light"/>
              </a:rPr>
              <a:t>is a common procedure for identifying main kinds of bacteria.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7030A0"/>
                </a:solidFill>
                <a:latin typeface="Helvetica Light"/>
                <a:cs typeface="Helvetica Light"/>
              </a:rPr>
              <a:t>Bacteria with large amounts of peptidoglycan appear purple when stained; Gram-positive.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C68BD"/>
                </a:solidFill>
                <a:latin typeface="Helvetica Light"/>
                <a:cs typeface="Helvetica Light"/>
              </a:rPr>
              <a:t>Bacteria with lipid layers have less peptidoglycan and appear pink when stained; Gram-negative</a:t>
            </a:r>
            <a:r>
              <a:rPr lang="en-US" sz="4800" dirty="0">
                <a:latin typeface="Helvetica Light"/>
                <a:cs typeface="Helvetica Light"/>
              </a:rPr>
              <a:t>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Helvetica Light"/>
                <a:cs typeface="Helvetica Light"/>
              </a:rPr>
              <a:t>Important for antibiotic treatment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latin typeface="Helvetica Light"/>
                <a:cs typeface="Helvetica Light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37" y="3758374"/>
            <a:ext cx="2812873" cy="30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Bacteria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073911"/>
            <a:ext cx="7809346" cy="47172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Ecology of Bacteria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Normal flora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Your body is covered in bacteria inside and out.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Normal flora have a symbiotic relationship with humans – prevent disease, aid with digestion, make vitamins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34" y="3122914"/>
            <a:ext cx="3163483" cy="351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017" y="4116541"/>
            <a:ext cx="235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Normal gut flora:</a:t>
            </a:r>
          </a:p>
          <a:p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E. coli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provide the body nutrients in exchange for a place to live</a:t>
            </a:r>
            <a:endParaRPr lang="en-US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</a:rPr>
              <a:t>morphology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 pitchFamily="34" charset="0"/>
                <a:cs typeface="Helvetica" pitchFamily="34" charset="0"/>
              </a:rPr>
              <a:t>New</a:t>
            </a:r>
            <a:endParaRPr lang="en-US" sz="2000" i="1" dirty="0">
              <a:latin typeface="Helvetica Light"/>
              <a:cs typeface="Helvetica Light"/>
            </a:endParaRPr>
          </a:p>
          <a:p>
            <a:r>
              <a:rPr lang="en-US" sz="1800" dirty="0">
                <a:latin typeface="MyriadPro-SemiCn"/>
              </a:rPr>
              <a:t>classification</a:t>
            </a:r>
          </a:p>
          <a:p>
            <a:r>
              <a:rPr lang="en-US" sz="1800" dirty="0">
                <a:latin typeface="MyriadPro-SemiCn"/>
              </a:rPr>
              <a:t>taxonomy</a:t>
            </a:r>
          </a:p>
          <a:p>
            <a:r>
              <a:rPr lang="en-US" sz="1800" dirty="0">
                <a:latin typeface="MyriadPro-SemiCn"/>
              </a:rPr>
              <a:t>binomial nomenclature</a:t>
            </a:r>
          </a:p>
          <a:p>
            <a:r>
              <a:rPr lang="en-US" sz="1800" dirty="0">
                <a:latin typeface="MyriadPro-SemiCn"/>
              </a:rPr>
              <a:t>taxon</a:t>
            </a:r>
          </a:p>
          <a:p>
            <a:r>
              <a:rPr lang="en-US" sz="1800" dirty="0">
                <a:latin typeface="MyriadPro-SemiCn"/>
              </a:rPr>
              <a:t>genus</a:t>
            </a:r>
          </a:p>
          <a:p>
            <a:r>
              <a:rPr lang="en-US" sz="1800" dirty="0">
                <a:latin typeface="MyriadPro-SemiCn"/>
              </a:rPr>
              <a:t>family</a:t>
            </a:r>
          </a:p>
          <a:p>
            <a:r>
              <a:rPr lang="en-US" sz="1800" dirty="0">
                <a:latin typeface="MyriadPro-SemiCn"/>
              </a:rPr>
              <a:t>order</a:t>
            </a:r>
          </a:p>
          <a:p>
            <a:r>
              <a:rPr lang="en-US" sz="1800" dirty="0">
                <a:latin typeface="MyriadPro-SemiCn"/>
              </a:rPr>
              <a:t>class</a:t>
            </a:r>
          </a:p>
          <a:p>
            <a:r>
              <a:rPr lang="en-US" sz="1800" dirty="0">
                <a:latin typeface="MyriadPro-SemiCn"/>
              </a:rPr>
              <a:t>phylum</a:t>
            </a:r>
          </a:p>
          <a:p>
            <a:r>
              <a:rPr lang="en-US" sz="1800" dirty="0">
                <a:latin typeface="MyriadPro-SemiCn"/>
              </a:rPr>
              <a:t>division</a:t>
            </a:r>
          </a:p>
          <a:p>
            <a:r>
              <a:rPr lang="en-US" sz="1800" dirty="0">
                <a:latin typeface="MyriadPro-SemiCn"/>
              </a:rPr>
              <a:t>kingdom</a:t>
            </a:r>
          </a:p>
          <a:p>
            <a:r>
              <a:rPr lang="en-US" sz="1800" dirty="0">
                <a:latin typeface="MyriadPro-SemiCn"/>
              </a:rPr>
              <a:t>domain</a:t>
            </a:r>
          </a:p>
          <a:p>
            <a:pPr marL="0" indent="0">
              <a:buNone/>
            </a:pPr>
            <a:endParaRPr lang="en-US" sz="2000" dirty="0">
              <a:latin typeface="MyriadPro-SemiC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latin typeface="Helvetica"/>
                <a:cs typeface="Helvetica"/>
              </a:rPr>
              <a:t>                              Vocabulary</a:t>
            </a:r>
          </a:p>
        </p:txBody>
      </p:sp>
    </p:spTree>
    <p:extLst>
      <p:ext uri="{BB962C8B-B14F-4D97-AF65-F5344CB8AC3E}">
        <p14:creationId xmlns:p14="http://schemas.microsoft.com/office/powerpoint/2010/main" val="4253212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Bacteria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073911"/>
            <a:ext cx="7809346" cy="47172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Ecology of Bacteria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Disease-causing bacteria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 small percentage of bacteria cause disease.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Cause disease in two ways: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Multiply quickly at site of infection before immune system responds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Secrete a toxin or harmful substance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804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>
                <a:hlinkClick r:id="rId2"/>
              </a:rPr>
              <a:t>Bacteria and Replication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81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Archaea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B00000"/>
                </a:solidFill>
                <a:latin typeface="Helvetica Light"/>
                <a:cs typeface="Helvetica"/>
              </a:rPr>
              <a:t>Archaea</a:t>
            </a:r>
            <a:r>
              <a:rPr lang="en-US" sz="2000" b="1" dirty="0">
                <a:latin typeface="Helvetica Light"/>
                <a:cs typeface="Helvetica"/>
              </a:rPr>
              <a:t> </a:t>
            </a:r>
            <a:r>
              <a:rPr lang="en-US" sz="2000" dirty="0">
                <a:latin typeface="Helvetica Light"/>
                <a:cs typeface="Helvetica"/>
              </a:rPr>
              <a:t>are thought to be more ancient than bacteria and yet more closely related to our eukaryote ancestors.</a:t>
            </a:r>
          </a:p>
          <a:p>
            <a:r>
              <a:rPr lang="en-US" sz="2000" dirty="0">
                <a:latin typeface="Helvetica Light"/>
                <a:cs typeface="Helvetica"/>
              </a:rPr>
              <a:t>Lack peptidoglycan in their cell walls, and have some of the same proteins as eukaryotes. </a:t>
            </a:r>
          </a:p>
          <a:p>
            <a:r>
              <a:rPr lang="en-US" sz="2000" dirty="0">
                <a:latin typeface="Helvetica Light"/>
                <a:cs typeface="Helvetica"/>
              </a:rPr>
              <a:t>Archaea are diverse in shape and nutrition requirements.</a:t>
            </a:r>
          </a:p>
          <a:p>
            <a:r>
              <a:rPr lang="en-US" sz="2000" dirty="0">
                <a:latin typeface="Helvetica Light"/>
                <a:cs typeface="Helvetica Light"/>
              </a:rPr>
              <a:t>Most are heterotrophs, some are </a:t>
            </a:r>
            <a:r>
              <a:rPr lang="en-US" sz="2000" b="1" dirty="0">
                <a:solidFill>
                  <a:srgbClr val="FF0000"/>
                </a:solidFill>
                <a:latin typeface="Helvetica Light"/>
                <a:cs typeface="Helvetica Light"/>
              </a:rPr>
              <a:t>extremophiles</a:t>
            </a:r>
            <a:r>
              <a:rPr lang="en-US" sz="2000" dirty="0">
                <a:latin typeface="Helvetica Light"/>
                <a:cs typeface="Helvetica Light"/>
              </a:rPr>
              <a:t> that can survive extreme conditions (e.g. high temperature, salinity)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371391"/>
            <a:ext cx="3017520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25" y="4353561"/>
            <a:ext cx="3189044" cy="237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49" y="4537778"/>
            <a:ext cx="2786931" cy="20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Eukarya</a:t>
            </a:r>
          </a:p>
          <a:p>
            <a:r>
              <a:rPr lang="en-US" sz="2400" dirty="0">
                <a:latin typeface="Helvetica Light"/>
                <a:cs typeface="Helvetica"/>
              </a:rPr>
              <a:t>All eukaryotes have a membrane-bound nucleus and other membrane-bound organelles.</a:t>
            </a:r>
          </a:p>
          <a:p>
            <a:r>
              <a:rPr lang="en-US" sz="2400" dirty="0">
                <a:latin typeface="Helvetica Light"/>
                <a:cs typeface="Helvetica"/>
              </a:rPr>
              <a:t>Domain Eukarya contains Kingdoms Protista, Fungi, Plantae, and Animalia.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19546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Eukarya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Kingdom Protista</a:t>
            </a:r>
          </a:p>
          <a:p>
            <a:r>
              <a:rPr lang="en-US" sz="2000" dirty="0">
                <a:latin typeface="Helvetica Light"/>
                <a:cs typeface="Helvetica"/>
              </a:rPr>
              <a:t>Protists are eukaryotic organisms that can be unicellular, colonial, or multicellular.</a:t>
            </a:r>
          </a:p>
          <a:p>
            <a:r>
              <a:rPr lang="en-US" sz="2000" dirty="0">
                <a:latin typeface="Helvetica Light"/>
                <a:cs typeface="Helvetica"/>
              </a:rPr>
              <a:t>Protists are classified into three different groups – plantlike, animal-like, and fungus-like. 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1" y="4591705"/>
            <a:ext cx="2544128" cy="19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16" y="4095503"/>
            <a:ext cx="2802617" cy="18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390077"/>
            <a:ext cx="3020060" cy="224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Eukarya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Kingdom Fungi</a:t>
            </a:r>
          </a:p>
          <a:p>
            <a:r>
              <a:rPr lang="en-US" sz="2000" dirty="0">
                <a:latin typeface="Helvetica Light"/>
                <a:cs typeface="Helvetica"/>
              </a:rPr>
              <a:t>A </a:t>
            </a:r>
            <a:r>
              <a:rPr lang="en-US" sz="2000" b="1" dirty="0">
                <a:solidFill>
                  <a:srgbClr val="A30000"/>
                </a:solidFill>
                <a:latin typeface="Helvetica Light"/>
                <a:cs typeface="Helvetica"/>
              </a:rPr>
              <a:t>fungus</a:t>
            </a:r>
            <a:r>
              <a:rPr lang="en-US" sz="2000" dirty="0">
                <a:latin typeface="Helvetica Light"/>
                <a:cs typeface="Helvetica"/>
              </a:rPr>
              <a:t> is a unicellular or multicellular eukaryote that absorbs nutrients from organic materials in its environment.</a:t>
            </a:r>
          </a:p>
          <a:p>
            <a:r>
              <a:rPr lang="en-US" sz="2000" dirty="0">
                <a:latin typeface="Helvetica Light"/>
                <a:cs typeface="Helvetica"/>
              </a:rPr>
              <a:t>Heterotrophic, lack motility, have cell walls containing chitin.</a:t>
            </a:r>
          </a:p>
          <a:p>
            <a:r>
              <a:rPr lang="en-US" sz="2000" dirty="0">
                <a:latin typeface="Helvetica Light"/>
                <a:cs typeface="Helvetica"/>
              </a:rPr>
              <a:t>Have threadlike structures called hyphae for feeding, growth, and reproduction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81" y="4008806"/>
            <a:ext cx="350547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Eukarya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Kingdom Animalia</a:t>
            </a:r>
          </a:p>
          <a:p>
            <a:r>
              <a:rPr lang="en-US" sz="2000" dirty="0">
                <a:latin typeface="Helvetica Light"/>
                <a:cs typeface="Helvetica"/>
              </a:rPr>
              <a:t>All animals are heterotrophic, multicellular eukaryotes.</a:t>
            </a:r>
          </a:p>
          <a:p>
            <a:r>
              <a:rPr lang="en-US" sz="2000" dirty="0">
                <a:latin typeface="Helvetica Light"/>
                <a:cs typeface="Helvetica"/>
              </a:rPr>
              <a:t>Have cells organized into tissues and organs as well as complex organ systems.</a:t>
            </a:r>
          </a:p>
          <a:p>
            <a:r>
              <a:rPr lang="en-US" sz="2000" dirty="0">
                <a:latin typeface="Helvetica Light"/>
                <a:cs typeface="Helvetica"/>
              </a:rPr>
              <a:t>Most animals are motile for at least a portion of their life cycle.</a:t>
            </a:r>
          </a:p>
          <a:p>
            <a:endParaRPr lang="en-US" sz="18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4834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Domain Eukarya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Kingdom Plantae</a:t>
            </a:r>
          </a:p>
          <a:p>
            <a:r>
              <a:rPr lang="en-US" sz="2000" dirty="0">
                <a:latin typeface="Helvetica Light"/>
                <a:cs typeface="Helvetica"/>
              </a:rPr>
              <a:t>Mostly multicellular, have cell walls composed of cellulose.</a:t>
            </a:r>
          </a:p>
          <a:p>
            <a:r>
              <a:rPr lang="en-US" sz="2000" dirty="0">
                <a:latin typeface="Helvetica Light"/>
                <a:cs typeface="Helvetica"/>
              </a:rPr>
              <a:t>Most contain chloroplasts for photosynthesis, but a few plants are heterotrophs</a:t>
            </a:r>
          </a:p>
          <a:p>
            <a:r>
              <a:rPr lang="en-US" sz="2000" dirty="0">
                <a:latin typeface="Helvetica Light"/>
                <a:cs typeface="Helvetica"/>
              </a:rPr>
              <a:t>Many plants possess organs such as roots, stems, and leaves. 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1205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8" y="274638"/>
            <a:ext cx="8895342" cy="65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4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7837055" cy="4671106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Viruses – an exception</a:t>
            </a:r>
          </a:p>
          <a:p>
            <a:r>
              <a:rPr lang="en-US" sz="1800" dirty="0">
                <a:latin typeface="Helvetica Light"/>
                <a:cs typeface="Helvetica"/>
              </a:rPr>
              <a:t>A virus is a nucleic acid surrounded by a protein coat.</a:t>
            </a:r>
          </a:p>
          <a:p>
            <a:r>
              <a:rPr lang="en-US" sz="1800" dirty="0">
                <a:latin typeface="Helvetica Light"/>
                <a:cs typeface="Helvetica"/>
              </a:rPr>
              <a:t>Viruses do not possess cells, nor are they cells, and are not considered to be living.</a:t>
            </a:r>
          </a:p>
          <a:p>
            <a:r>
              <a:rPr lang="en-US" sz="1800" dirty="0">
                <a:latin typeface="Helvetica Light"/>
                <a:cs typeface="Helvetica"/>
              </a:rPr>
              <a:t>Because they are nonliving, they usually are not placed in the biological classification system.</a:t>
            </a:r>
          </a:p>
          <a:p>
            <a:endParaRPr lang="en-US" sz="1800" dirty="0">
              <a:latin typeface="Helvetica Light"/>
              <a:cs typeface="Helvetica"/>
            </a:endParaRPr>
          </a:p>
          <a:p>
            <a:r>
              <a:rPr lang="en-US" sz="2400" dirty="0">
                <a:latin typeface="Helvetica Light"/>
                <a:cs typeface="Helvetica"/>
                <a:hlinkClick r:id="rId2"/>
              </a:rPr>
              <a:t>Viruses</a:t>
            </a:r>
            <a:endParaRPr lang="en-US" sz="2400" dirty="0">
              <a:latin typeface="Helvetica Light"/>
              <a:cs typeface="Helvetica"/>
            </a:endParaRPr>
          </a:p>
          <a:p>
            <a:endParaRPr lang="en-US" sz="2400" dirty="0">
              <a:latin typeface="Helvetica Light"/>
              <a:cs typeface="Helvetica"/>
              <a:hlinkClick r:id="rId3"/>
            </a:endParaRPr>
          </a:p>
          <a:p>
            <a:r>
              <a:rPr lang="en-US" sz="2400" dirty="0">
                <a:latin typeface="Helvetica Light"/>
                <a:cs typeface="Helvetica"/>
                <a:hlinkClick r:id="rId3"/>
              </a:rPr>
              <a:t>Viral Replication</a:t>
            </a:r>
            <a:endParaRPr lang="en-US" sz="2400" dirty="0">
              <a:latin typeface="Helvetica Light"/>
              <a:cs typeface="Helvetica"/>
            </a:endParaRPr>
          </a:p>
          <a:p>
            <a:endParaRPr lang="en-US" sz="18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26771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3115" y="976257"/>
            <a:ext cx="7195351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Early Systems of Classification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solidFill>
                  <a:srgbClr val="C00000"/>
                </a:solidFill>
                <a:latin typeface="Helvetica Light"/>
                <a:cs typeface="Helvetica Light"/>
              </a:rPr>
              <a:t>Classification</a:t>
            </a:r>
            <a:r>
              <a:rPr lang="en-US" sz="2800" dirty="0">
                <a:latin typeface="Helvetica Light"/>
                <a:cs typeface="Helvetica Light"/>
              </a:rPr>
              <a:t> is the grouping of objects or organisms based on a set of criteria.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Biologists use a system of classification to organize information about the diversity of living things.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Viruses and Prions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5140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Viruses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Virus structure</a:t>
            </a:r>
          </a:p>
          <a:p>
            <a:pPr>
              <a:spcAft>
                <a:spcPts val="300"/>
              </a:spcAft>
            </a:pPr>
            <a:r>
              <a:rPr lang="en-US" sz="1800" dirty="0">
                <a:latin typeface="Helvetica Light"/>
                <a:cs typeface="Helvetica" panose="020B0604020202020204" pitchFamily="34" charset="0"/>
              </a:rPr>
              <a:t>The outside layer of all viruses is made of proteins and called the </a:t>
            </a:r>
            <a:r>
              <a:rPr lang="en-US" sz="1800" b="1" dirty="0">
                <a:solidFill>
                  <a:srgbClr val="C00000"/>
                </a:solidFill>
                <a:latin typeface="Helvetica Light"/>
                <a:cs typeface="Helvetica" panose="020B0604020202020204" pitchFamily="34" charset="0"/>
              </a:rPr>
              <a:t>capsid</a:t>
            </a:r>
            <a:r>
              <a:rPr lang="en-US" sz="1800" dirty="0">
                <a:latin typeface="Helvetica Light"/>
                <a:cs typeface="Helvetica" panose="020B0604020202020204" pitchFamily="34" charset="0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en-US" sz="1800" dirty="0">
                <a:latin typeface="Helvetica Light"/>
                <a:cs typeface="Helvetica" panose="020B0604020202020204" pitchFamily="34" charset="0"/>
              </a:rPr>
              <a:t>Inside the capsid is the genetic material, either DNA or RNA (never both).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65" y="2818424"/>
            <a:ext cx="3756259" cy="193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57" y="4753467"/>
            <a:ext cx="3733849" cy="21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Viruses and Prions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5140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Retroviruses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Retroviruses</a:t>
            </a:r>
            <a:r>
              <a:rPr lang="en-US" sz="1800" dirty="0">
                <a:latin typeface="Helvetica Light"/>
                <a:cs typeface="Helvetica Light"/>
              </a:rPr>
              <a:t> have RNA instead of DNA for their genetic material.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Have a lipid envelope surrounding the capsid obtained from the plasma membrane of a host cell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In the host cytoplasm, Reverse transcriptase synthesizes DNA from RNA template, DNA integrates into host chromosome until activated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4831" y="3640706"/>
            <a:ext cx="2448226" cy="2312269"/>
            <a:chOff x="3208321" y="3145155"/>
            <a:chExt cx="2448226" cy="231226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321" y="3152374"/>
              <a:ext cx="241935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147" y="3145155"/>
              <a:ext cx="152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2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Viruses and Prions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52862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A proteins that can cause infection or disease is called a proteinaceous infectious particle, or </a:t>
            </a:r>
            <a:r>
              <a:rPr lang="en-US" sz="2000" b="1" dirty="0">
                <a:solidFill>
                  <a:srgbClr val="C00000"/>
                </a:solidFill>
                <a:latin typeface="Helvetica Light"/>
                <a:cs typeface="Helvetica Light"/>
              </a:rPr>
              <a:t>prion</a:t>
            </a:r>
            <a:r>
              <a:rPr lang="en-US" sz="20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Prions normally exist in cells, but their function is poorly understood.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Normally spiral shaped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Mutations cause incorrect folding, mutated prions cause diseases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" y="3717035"/>
            <a:ext cx="4162091" cy="26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10" y="3684313"/>
            <a:ext cx="4391170" cy="293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Viruses and Prions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144" y="719091"/>
            <a:ext cx="7945514" cy="5529309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Prions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Prion infection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Prions can cause normal proteins to mutate.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Cause nerve cells to burst, creating space in the brain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Prions may be communicated between species, but scientists are not unified on this thought.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Prion infection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Prions can cause normal proteins to mutate.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Cause nerve cells to burst, creating space in the brain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Prions may be communicated between species, but scientists are not unified on this thought.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1800" dirty="0">
                <a:latin typeface="Helvetica Light"/>
                <a:cs typeface="Helvetica Light"/>
              </a:rPr>
              <a:t>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6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399538" cy="469657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Early Systems of Classification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Linnaeus’s system</a:t>
            </a:r>
          </a:p>
          <a:p>
            <a:pPr marL="0" indent="0">
              <a:spcAft>
                <a:spcPts val="300"/>
              </a:spcAft>
              <a:buNone/>
            </a:pP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Linnaeus’s system of classification was based on observations of morphology and habitat.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The Linnaean system was the first formal system of </a:t>
            </a:r>
            <a:r>
              <a:rPr lang="en-US" sz="2800" b="1" dirty="0">
                <a:solidFill>
                  <a:srgbClr val="B00000"/>
                </a:solidFill>
                <a:latin typeface="Helvetica Light"/>
                <a:cs typeface="Helvetica Light"/>
              </a:rPr>
              <a:t>taxonomy</a:t>
            </a:r>
            <a:r>
              <a:rPr lang="en-US" sz="2800" dirty="0">
                <a:latin typeface="Helvetica Light"/>
                <a:cs typeface="Helvetica Light"/>
              </a:rPr>
              <a:t> – the discipline of identifying, naming, and classifying organisms.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53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81278" cy="5140458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Early Systems of Classification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dirty="0">
                <a:latin typeface="Helvetica"/>
                <a:cs typeface="Helvetica"/>
              </a:rPr>
              <a:t>Binomial nomenclature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Helvetica Light"/>
                <a:cs typeface="Helvetica Light"/>
              </a:rPr>
              <a:t>Linnaeus’s method of naming organisms, called </a:t>
            </a:r>
            <a:r>
              <a:rPr lang="en-US" sz="3000" b="1" dirty="0">
                <a:solidFill>
                  <a:srgbClr val="B00000"/>
                </a:solidFill>
                <a:latin typeface="Helvetica Light"/>
                <a:cs typeface="Helvetica Light"/>
              </a:rPr>
              <a:t>binomial nomenclature</a:t>
            </a:r>
            <a:r>
              <a:rPr lang="en-US" sz="3000" dirty="0">
                <a:latin typeface="Helvetica Light"/>
                <a:cs typeface="Helvetica Light"/>
              </a:rPr>
              <a:t>, gives each species a scientific name with two parts.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Helvetica Light"/>
                <a:cs typeface="Helvetica Light"/>
              </a:rPr>
              <a:t>The first part is the genus name, and the second part is the specific epithet, or specific name, that identifies the species.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Helvetica Light"/>
                <a:cs typeface="Helvetica Light"/>
              </a:rPr>
              <a:t>Biologists use scientific names for species because common names vary in their use.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74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0" y="463126"/>
            <a:ext cx="5646198" cy="639487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Early Systems of Classification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Binomial nomenclature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When writing a scientific name, scientists use these rules: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The first letter of the genus name always is capitalized, but the rest of the genus name and all letters of the specific epithet are lowercase.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For example </a:t>
            </a:r>
            <a:r>
              <a:rPr lang="en-US" sz="2400" i="1" dirty="0">
                <a:latin typeface="Helvetica Light"/>
                <a:cs typeface="Helvetica Light"/>
              </a:rPr>
              <a:t>Crotalus atrox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4242" r="25909"/>
          <a:stretch/>
        </p:blipFill>
        <p:spPr>
          <a:xfrm>
            <a:off x="5805996" y="3702548"/>
            <a:ext cx="2616229" cy="31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0971" y="96829"/>
            <a:ext cx="4434396" cy="662573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Taxonomic Categories</a:t>
            </a:r>
          </a:p>
          <a:p>
            <a:pPr marL="0" indent="0">
              <a:spcAft>
                <a:spcPts val="300"/>
              </a:spcAft>
              <a:buNone/>
            </a:pP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The taxonomic categories used by scientists are part of a nested-hierarchal system.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Each category is contained within another, and they are arranged from broadest to most specific.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6" name="Picture 8" descr="BIO17_5-Taxonomic Categ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6" y="1890112"/>
            <a:ext cx="6015573" cy="46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History of Classification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90873" cy="500791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Taxonomic Categories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Higher taxa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An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order</a:t>
            </a:r>
            <a:r>
              <a:rPr lang="en-US" sz="2400" dirty="0">
                <a:latin typeface="Helvetica Light"/>
                <a:cs typeface="Helvetica Light"/>
              </a:rPr>
              <a:t> contains related families.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class</a:t>
            </a:r>
            <a:r>
              <a:rPr lang="en-US" sz="2400" dirty="0">
                <a:latin typeface="Helvetica Light"/>
                <a:cs typeface="Helvetica Light"/>
              </a:rPr>
              <a:t> contains related orders.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phylum</a:t>
            </a:r>
            <a:r>
              <a:rPr lang="en-US" sz="2400" dirty="0">
                <a:latin typeface="Helvetica Light"/>
                <a:cs typeface="Helvetica Light"/>
              </a:rPr>
              <a:t> or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division</a:t>
            </a:r>
            <a:r>
              <a:rPr lang="en-US" sz="2400" dirty="0">
                <a:latin typeface="Helvetica Light"/>
                <a:cs typeface="Helvetica Light"/>
              </a:rPr>
              <a:t> contains related classes.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kingdom</a:t>
            </a:r>
            <a:r>
              <a:rPr lang="en-US" sz="2400" dirty="0">
                <a:latin typeface="Helvetica Light"/>
                <a:cs typeface="Helvetica Light"/>
              </a:rPr>
              <a:t> contains related phyla.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</a:t>
            </a: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domain</a:t>
            </a:r>
            <a:r>
              <a:rPr lang="en-US" sz="2400" dirty="0">
                <a:latin typeface="Helvetica Light"/>
                <a:cs typeface="Helvetica Light"/>
              </a:rPr>
              <a:t> is the broadest of all the taxa and contains one or more kingdoms.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21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10821</TotalTime>
  <Words>1887</Words>
  <Application>Microsoft Office PowerPoint</Application>
  <PresentationFormat>On-screen Show (4:3)</PresentationFormat>
  <Paragraphs>331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Helvetica</vt:lpstr>
      <vt:lpstr>Helvetica Light</vt:lpstr>
      <vt:lpstr>MyriadPro-SemiCn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salazar</cp:lastModifiedBy>
  <cp:revision>120</cp:revision>
  <cp:lastPrinted>2013-07-12T13:26:11Z</cp:lastPrinted>
  <dcterms:created xsi:type="dcterms:W3CDTF">2013-07-09T14:24:31Z</dcterms:created>
  <dcterms:modified xsi:type="dcterms:W3CDTF">2018-04-18T14:42:24Z</dcterms:modified>
</cp:coreProperties>
</file>