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sldIdLst>
    <p:sldId id="331" r:id="rId2"/>
    <p:sldId id="326" r:id="rId3"/>
    <p:sldId id="359" r:id="rId4"/>
    <p:sldId id="360" r:id="rId5"/>
    <p:sldId id="361" r:id="rId6"/>
    <p:sldId id="339" r:id="rId7"/>
    <p:sldId id="363" r:id="rId8"/>
    <p:sldId id="362" r:id="rId9"/>
    <p:sldId id="342" r:id="rId10"/>
    <p:sldId id="364" r:id="rId11"/>
    <p:sldId id="365" r:id="rId12"/>
    <p:sldId id="343" r:id="rId13"/>
    <p:sldId id="344" r:id="rId14"/>
    <p:sldId id="366" r:id="rId15"/>
    <p:sldId id="367" r:id="rId16"/>
    <p:sldId id="347" r:id="rId17"/>
    <p:sldId id="348" r:id="rId18"/>
    <p:sldId id="369" r:id="rId19"/>
    <p:sldId id="368" r:id="rId20"/>
    <p:sldId id="350" r:id="rId21"/>
    <p:sldId id="370" r:id="rId22"/>
    <p:sldId id="352" r:id="rId23"/>
    <p:sldId id="353" r:id="rId24"/>
    <p:sldId id="354" r:id="rId25"/>
    <p:sldId id="377" r:id="rId26"/>
    <p:sldId id="35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00"/>
    <a:srgbClr val="B00000"/>
    <a:srgbClr val="9CCB0D"/>
    <a:srgbClr val="A6D70E"/>
    <a:srgbClr val="8DD705"/>
    <a:srgbClr val="86CB07"/>
    <a:srgbClr val="73BF08"/>
    <a:srgbClr val="6DB30A"/>
    <a:srgbClr val="A3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ozemanscience.com/hardy-weinberg-equa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zemanscience.com/003-genetic-drif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6683"/>
            <a:ext cx="8229600" cy="4173157"/>
          </a:xfrm>
        </p:spPr>
        <p:txBody>
          <a:bodyPr lIns="0" tIns="0">
            <a:normAutofit/>
          </a:bodyPr>
          <a:lstStyle/>
          <a:p>
            <a:pPr marL="0" indent="0" algn="ctr">
              <a:buNone/>
            </a:pPr>
            <a:endParaRPr lang="en-US" sz="2400" dirty="0" smtClean="0">
              <a:latin typeface="Helvetica Light"/>
            </a:endParaRPr>
          </a:p>
          <a:p>
            <a:pPr marL="0" indent="0" algn="ctr">
              <a:buNone/>
            </a:pPr>
            <a:endParaRPr lang="en-US" sz="2400" dirty="0">
              <a:latin typeface="Helvetica Ligh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Helvetica Light"/>
              </a:rPr>
              <a:t>CH 15</a:t>
            </a:r>
          </a:p>
          <a:p>
            <a:pPr marL="0" indent="0" algn="ctr">
              <a:buNone/>
            </a:pPr>
            <a:r>
              <a:rPr lang="en-US" sz="2400" dirty="0">
                <a:latin typeface="Helvetica Light"/>
              </a:rPr>
              <a:t>Section 3:  </a:t>
            </a:r>
            <a:endParaRPr lang="en-US" sz="2400" dirty="0" smtClean="0">
              <a:latin typeface="Helvetica Ligh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Helvetica Light"/>
              </a:rPr>
              <a:t>Shaping </a:t>
            </a:r>
            <a:r>
              <a:rPr lang="en-US" sz="2400" dirty="0">
                <a:latin typeface="Helvetica Light"/>
              </a:rPr>
              <a:t>Evolutionary Theory</a:t>
            </a:r>
            <a:br>
              <a:rPr lang="en-US" sz="2400" dirty="0">
                <a:latin typeface="Helvetica Light"/>
              </a:rPr>
            </a:br>
            <a:endParaRPr lang="en-US" sz="24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890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4744997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/>
                <a:cs typeface="Helvetica"/>
              </a:rPr>
              <a:t>Mechanisms of Evolution</a:t>
            </a:r>
          </a:p>
          <a:p>
            <a:pPr marL="0" indent="0">
              <a:buNone/>
            </a:pPr>
            <a:r>
              <a:rPr lang="en-US" sz="2400" dirty="0" smtClean="0">
                <a:latin typeface="Helvetica"/>
                <a:cs typeface="Helvetica"/>
              </a:rPr>
              <a:t>Nonrandom mating</a:t>
            </a:r>
          </a:p>
          <a:p>
            <a:r>
              <a:rPr lang="en-US" sz="2000" dirty="0" smtClean="0">
                <a:latin typeface="Helvetica Light"/>
                <a:cs typeface="Helvetica"/>
              </a:rPr>
              <a:t>A population in genetic equilibrium must exhibit random mating.</a:t>
            </a:r>
          </a:p>
          <a:p>
            <a:r>
              <a:rPr lang="en-US" sz="2000" dirty="0" smtClean="0">
                <a:latin typeface="Helvetica Light"/>
                <a:cs typeface="Helvetica"/>
              </a:rPr>
              <a:t>This rarely occurs in populations – mating occurs between individuals in close proximity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 Light"/>
                <a:cs typeface="Helvetica"/>
              </a:rPr>
              <a:t>Promotes inbreeding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 Light"/>
                <a:cs typeface="Helvetica"/>
              </a:rPr>
              <a:t>Changes allelic frequencies, favoring individuals that are homozygous</a:t>
            </a:r>
            <a:endParaRPr lang="en-US" sz="20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8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Shaping Evolutionary Theory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097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4744997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/>
                <a:cs typeface="Helvetica"/>
              </a:rPr>
              <a:t>Mechanisms of Evolution</a:t>
            </a:r>
          </a:p>
          <a:p>
            <a:pPr marL="0" indent="0">
              <a:buNone/>
            </a:pPr>
            <a:r>
              <a:rPr lang="en-US" sz="2200" dirty="0" smtClean="0">
                <a:latin typeface="Helvetica"/>
                <a:cs typeface="Helvetica"/>
              </a:rPr>
              <a:t>Mutation </a:t>
            </a:r>
          </a:p>
          <a:p>
            <a:r>
              <a:rPr lang="en-US" sz="2000" dirty="0" smtClean="0">
                <a:latin typeface="Helvetica Light"/>
                <a:cs typeface="Helvetica"/>
              </a:rPr>
              <a:t>A mutation is a random change in genetic material.</a:t>
            </a:r>
          </a:p>
          <a:p>
            <a:r>
              <a:rPr lang="en-US" sz="2000" dirty="0" smtClean="0">
                <a:latin typeface="Helvetica Light"/>
                <a:cs typeface="Helvetica"/>
              </a:rPr>
              <a:t>The cumulative effect of mutations in a population might shift allelic frequencies.</a:t>
            </a:r>
          </a:p>
          <a:p>
            <a:r>
              <a:rPr lang="en-US" sz="2000" dirty="0" smtClean="0">
                <a:latin typeface="Helvetica Light"/>
                <a:cs typeface="Helvetica"/>
              </a:rPr>
              <a:t>Most mutations are harmful, but some may be beneficial and become more common. </a:t>
            </a:r>
            <a:endParaRPr lang="en-US" sz="28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Shaping Evolutionary Theory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316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3935691" cy="4744997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/>
                <a:cs typeface="Helvetica"/>
              </a:rPr>
              <a:t>Mechanisms of Evolution</a:t>
            </a:r>
          </a:p>
          <a:p>
            <a:pPr marL="0" indent="0">
              <a:buNone/>
            </a:pPr>
            <a:r>
              <a:rPr lang="en-US" sz="2200" dirty="0" smtClean="0">
                <a:latin typeface="Helvetica"/>
                <a:cs typeface="Helvetica"/>
              </a:rPr>
              <a:t>Natural selection</a:t>
            </a:r>
          </a:p>
          <a:p>
            <a:r>
              <a:rPr lang="en-US" sz="1800" dirty="0" smtClean="0">
                <a:latin typeface="Helvetica Light"/>
                <a:cs typeface="Helvetica"/>
              </a:rPr>
              <a:t>Natural selection acts to select the individuals that are best adapted for survival and reproduction.</a:t>
            </a:r>
          </a:p>
          <a:p>
            <a:r>
              <a:rPr lang="en-US" sz="1800" dirty="0" smtClean="0">
                <a:latin typeface="Helvetica Light"/>
                <a:cs typeface="Helvetica"/>
              </a:rPr>
              <a:t>Three types of natural selection: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 Light"/>
                <a:cs typeface="Helvetica"/>
              </a:rPr>
              <a:t>Stabilizing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 Light"/>
                <a:cs typeface="Helvetica"/>
              </a:rPr>
              <a:t>Directional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 Light"/>
                <a:cs typeface="Helvetica"/>
              </a:rPr>
              <a:t>Disruptive </a:t>
            </a:r>
            <a:endParaRPr lang="en-US" sz="1800" dirty="0">
              <a:latin typeface="Helvetica Light"/>
              <a:cs typeface="Helvetica"/>
            </a:endParaRPr>
          </a:p>
          <a:p>
            <a:endParaRPr lang="en-US" sz="16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pic>
        <p:nvPicPr>
          <p:cNvPr id="10" name="Picture 9" descr="ch 15 im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69" y="959011"/>
            <a:ext cx="3166826" cy="514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9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7744691" cy="4744997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Mechanisms of Evolution</a:t>
            </a:r>
          </a:p>
          <a:p>
            <a:pPr marL="0" indent="0">
              <a:buNone/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Natural selection</a:t>
            </a:r>
          </a:p>
          <a:p>
            <a:pPr>
              <a:buClr>
                <a:schemeClr val="tx1"/>
              </a:buClr>
            </a:pPr>
            <a:r>
              <a:rPr lang="en-US" sz="2400" b="1" dirty="0" smtClean="0">
                <a:solidFill>
                  <a:srgbClr val="B00000"/>
                </a:solidFill>
                <a:latin typeface="Helvetica Light"/>
                <a:cs typeface="Helvetica"/>
              </a:rPr>
              <a:t>Stabilizing selection </a:t>
            </a:r>
            <a:r>
              <a:rPr lang="en-US" sz="2400" dirty="0" smtClean="0">
                <a:latin typeface="Helvetica Light"/>
                <a:cs typeface="Helvetica"/>
              </a:rPr>
              <a:t>operates to eliminate extreme expressions of a trait when the average expression leads to higher fitness.</a:t>
            </a:r>
            <a:endParaRPr lang="en-US" sz="2400" dirty="0">
              <a:latin typeface="Helvetica Light"/>
              <a:cs typeface="Helvetica"/>
            </a:endParaRPr>
          </a:p>
          <a:p>
            <a:endParaRPr lang="en-US" sz="20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pic>
        <p:nvPicPr>
          <p:cNvPr id="11" name="Picture 9" descr="ch 15 im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90" y="3570695"/>
            <a:ext cx="6309627" cy="328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7744691" cy="4744997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Natural selection</a:t>
            </a:r>
          </a:p>
          <a:p>
            <a:pPr>
              <a:buClr>
                <a:schemeClr val="tx1"/>
              </a:buClr>
            </a:pPr>
            <a:r>
              <a:rPr lang="en-US" sz="2400" b="1" dirty="0" smtClean="0">
                <a:solidFill>
                  <a:srgbClr val="B00000"/>
                </a:solidFill>
                <a:latin typeface="Helvetica Light"/>
                <a:cs typeface="Helvetica"/>
              </a:rPr>
              <a:t>Directional selection </a:t>
            </a:r>
            <a:r>
              <a:rPr lang="en-US" sz="2400" dirty="0" smtClean="0">
                <a:latin typeface="Helvetica Light"/>
                <a:cs typeface="Helvetica"/>
              </a:rPr>
              <a:t>increases the expression of an extreme version of a trait in a when it increases fitness.</a:t>
            </a:r>
            <a:endParaRPr lang="en-US" sz="2400" dirty="0">
              <a:latin typeface="Helvetica Light"/>
              <a:cs typeface="Helvetica"/>
            </a:endParaRPr>
          </a:p>
          <a:p>
            <a:endParaRPr lang="en-US" sz="20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pic>
        <p:nvPicPr>
          <p:cNvPr id="10" name="Picture 9" descr="ch 15 im 3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10" y="3486485"/>
            <a:ext cx="6309628" cy="326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7744691" cy="4744997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Natural selection</a:t>
            </a:r>
          </a:p>
          <a:p>
            <a:pPr>
              <a:buClr>
                <a:schemeClr val="tx1"/>
              </a:buClr>
            </a:pPr>
            <a:r>
              <a:rPr lang="en-US" sz="2000" b="1" dirty="0" smtClean="0">
                <a:solidFill>
                  <a:srgbClr val="B00000"/>
                </a:solidFill>
                <a:latin typeface="Helvetica Light"/>
                <a:cs typeface="Helvetica"/>
              </a:rPr>
              <a:t>Disruptive selection </a:t>
            </a:r>
            <a:r>
              <a:rPr lang="en-US" sz="2000" dirty="0" smtClean="0">
                <a:latin typeface="Helvetica Light"/>
                <a:cs typeface="Helvetica"/>
              </a:rPr>
              <a:t>removes individuals with average traits, but retains individuals expressing extreme traits .</a:t>
            </a:r>
            <a:endParaRPr lang="en-US" sz="2000" dirty="0">
              <a:latin typeface="Helvetica Light"/>
              <a:cs typeface="Helvetica"/>
            </a:endParaRPr>
          </a:p>
          <a:p>
            <a:endParaRPr lang="en-US" sz="16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pic>
        <p:nvPicPr>
          <p:cNvPr id="11" name="Picture 8" descr="ch 15 im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91" y="3512492"/>
            <a:ext cx="6251876" cy="324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9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7744691" cy="4744997"/>
          </a:xfrm>
        </p:spPr>
        <p:txBody>
          <a:bodyPr lIns="0" tIns="0"/>
          <a:lstStyle/>
          <a:p>
            <a:pPr>
              <a:buClr>
                <a:schemeClr val="tx1"/>
              </a:buClr>
            </a:pPr>
            <a:r>
              <a:rPr lang="en-US" sz="2000" b="1" dirty="0" smtClean="0">
                <a:solidFill>
                  <a:srgbClr val="B00000"/>
                </a:solidFill>
                <a:latin typeface="Helvetica Light"/>
                <a:cs typeface="Helvetica"/>
              </a:rPr>
              <a:t>Sexual selection </a:t>
            </a:r>
            <a:r>
              <a:rPr lang="en-US" sz="2000" dirty="0" smtClean="0">
                <a:latin typeface="Helvetica Light"/>
                <a:cs typeface="Helvetica"/>
              </a:rPr>
              <a:t>drives change in the frequency of a trait based on the ability to attract a mate.</a:t>
            </a:r>
          </a:p>
          <a:p>
            <a:r>
              <a:rPr lang="en-US" sz="2000" dirty="0" smtClean="0">
                <a:latin typeface="Helvetica Light"/>
                <a:cs typeface="Helvetica"/>
              </a:rPr>
              <a:t>Common in populations where males and females look significantly different</a:t>
            </a:r>
          </a:p>
          <a:p>
            <a:r>
              <a:rPr lang="en-US" sz="2000" dirty="0" smtClean="0">
                <a:latin typeface="Helvetica Light"/>
                <a:cs typeface="Helvetica"/>
              </a:rPr>
              <a:t>Some qualities that enhance mating success reduce odds of survival. </a:t>
            </a:r>
            <a:endParaRPr lang="en-US" sz="2000" dirty="0">
              <a:latin typeface="Helvetica Light"/>
              <a:cs typeface="Helvetica"/>
            </a:endParaRPr>
          </a:p>
          <a:p>
            <a:endParaRPr lang="en-US" sz="18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23472"/>
            <a:ext cx="4177393" cy="23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Image result for sexual selection bi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80" y="3870961"/>
            <a:ext cx="3955625" cy="296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44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073911"/>
            <a:ext cx="7281513" cy="4744997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Reproductive Isolation</a:t>
            </a:r>
          </a:p>
          <a:p>
            <a:r>
              <a:rPr lang="en-US" sz="2400" dirty="0" smtClean="0">
                <a:latin typeface="Helvetica Light"/>
                <a:cs typeface="Helvetica" panose="020B0604020202020204" pitchFamily="34" charset="0"/>
              </a:rPr>
              <a:t>Most scientists define speciation as the process whereby a population of sexually reproducing organisms changes so much that it can no longer produce fertile offspring with other populations.</a:t>
            </a:r>
          </a:p>
          <a:p>
            <a:r>
              <a:rPr lang="en-US" sz="2400" dirty="0" smtClean="0">
                <a:latin typeface="Helvetica Light"/>
                <a:cs typeface="Helvetica" panose="020B0604020202020204" pitchFamily="34" charset="0"/>
              </a:rPr>
              <a:t>Two types of reproductive isolation mechanisms prevent gene flow: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Helvetica Light"/>
                <a:cs typeface="Helvetica" panose="020B0604020202020204" pitchFamily="34" charset="0"/>
              </a:rPr>
              <a:t>Prezygotic</a:t>
            </a:r>
            <a:r>
              <a:rPr lang="en-US" sz="2400" dirty="0" smtClean="0">
                <a:latin typeface="Helvetica Light"/>
                <a:cs typeface="Helvetica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Helvetica Light"/>
                <a:cs typeface="Helvetica" panose="020B0604020202020204" pitchFamily="34" charset="0"/>
              </a:rPr>
              <a:t>Postzygotic</a:t>
            </a:r>
            <a:r>
              <a:rPr lang="en-US" sz="2400" dirty="0" smtClean="0">
                <a:latin typeface="Helvetica Light"/>
                <a:cs typeface="Helvetica" panose="020B0604020202020204" pitchFamily="34" charset="0"/>
              </a:rPr>
              <a:t> </a:t>
            </a:r>
          </a:p>
          <a:p>
            <a:endParaRPr lang="en-US" sz="16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Shaping Evolutionary Theory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4718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073911"/>
            <a:ext cx="7281513" cy="4744997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Reproductive Isolation</a:t>
            </a:r>
          </a:p>
          <a:p>
            <a:pPr marL="0" indent="0">
              <a:buNone/>
            </a:pPr>
            <a:r>
              <a:rPr lang="en-US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Postzygotic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isolation</a:t>
            </a:r>
          </a:p>
          <a:p>
            <a:pPr>
              <a:buClr>
                <a:schemeClr val="tx1"/>
              </a:buClr>
            </a:pPr>
            <a:r>
              <a:rPr lang="en-US" sz="2000" b="1" dirty="0" err="1" smtClean="0">
                <a:solidFill>
                  <a:srgbClr val="B90000"/>
                </a:solidFill>
                <a:latin typeface="Helvetica Light"/>
                <a:cs typeface="Helvetica"/>
              </a:rPr>
              <a:t>Postzygotic</a:t>
            </a:r>
            <a:r>
              <a:rPr lang="en-US" sz="2000" b="1" dirty="0" smtClean="0">
                <a:solidFill>
                  <a:srgbClr val="B90000"/>
                </a:solidFill>
                <a:latin typeface="Helvetica Light"/>
                <a:cs typeface="Helvetica"/>
              </a:rPr>
              <a:t> isolating mechanisms </a:t>
            </a:r>
            <a:r>
              <a:rPr lang="en-US" sz="2000" dirty="0" smtClean="0">
                <a:latin typeface="Helvetica Light"/>
                <a:cs typeface="Helvetica"/>
              </a:rPr>
              <a:t>operate after fertilization and ensure that the resulting hybrid remains infertile.</a:t>
            </a:r>
          </a:p>
          <a:p>
            <a:pPr>
              <a:buClr>
                <a:schemeClr val="tx1"/>
              </a:buClr>
            </a:pPr>
            <a:r>
              <a:rPr lang="en-US" sz="2000" dirty="0" smtClean="0">
                <a:latin typeface="Helvetica Light"/>
                <a:cs typeface="Helvetica"/>
              </a:rPr>
              <a:t>Hybrid offspring either cannot develop or cannot reproduce.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800" dirty="0" smtClean="0">
                <a:latin typeface="Helvetica Light"/>
                <a:cs typeface="Helvetica"/>
              </a:rPr>
              <a:t>  </a:t>
            </a:r>
            <a:endParaRPr lang="en-US" sz="18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Shaping Evolutionary Theory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067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073911"/>
            <a:ext cx="7281513" cy="4744997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Reproductive Isolation</a:t>
            </a:r>
          </a:p>
          <a:p>
            <a:pPr marL="0" indent="0">
              <a:buNone/>
            </a:pPr>
            <a:r>
              <a:rPr lang="en-US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Prezygotic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isolation</a:t>
            </a:r>
          </a:p>
          <a:p>
            <a:pPr>
              <a:buClr>
                <a:schemeClr val="tx1"/>
              </a:buClr>
            </a:pPr>
            <a:r>
              <a:rPr lang="en-US" sz="2000" b="1" dirty="0" err="1" smtClean="0">
                <a:solidFill>
                  <a:srgbClr val="B90000"/>
                </a:solidFill>
                <a:latin typeface="Helvetica Light"/>
                <a:cs typeface="Helvetica"/>
              </a:rPr>
              <a:t>Prezygotic</a:t>
            </a:r>
            <a:r>
              <a:rPr lang="en-US" sz="2000" b="1" dirty="0" smtClean="0">
                <a:solidFill>
                  <a:srgbClr val="B90000"/>
                </a:solidFill>
                <a:latin typeface="Helvetica Light"/>
                <a:cs typeface="Helvetica"/>
              </a:rPr>
              <a:t> isolating mechanisms </a:t>
            </a:r>
            <a:r>
              <a:rPr lang="en-US" sz="2000" dirty="0" smtClean="0">
                <a:latin typeface="Helvetica Light"/>
                <a:cs typeface="Helvetica"/>
              </a:rPr>
              <a:t>operate before fertilization occurs.</a:t>
            </a:r>
          </a:p>
          <a:p>
            <a:pPr>
              <a:buClr>
                <a:schemeClr val="tx1"/>
              </a:buClr>
            </a:pPr>
            <a:r>
              <a:rPr lang="en-US" sz="2000" dirty="0" smtClean="0">
                <a:latin typeface="Helvetica Light"/>
                <a:cs typeface="Helvetica"/>
              </a:rPr>
              <a:t>Prevent reproduction by making fertilization unlikely</a:t>
            </a:r>
          </a:p>
          <a:p>
            <a:pPr>
              <a:buClr>
                <a:schemeClr val="tx1"/>
              </a:buClr>
            </a:pPr>
            <a:r>
              <a:rPr lang="en-US" sz="2000" dirty="0" smtClean="0">
                <a:latin typeface="Helvetica Light"/>
                <a:cs typeface="Helvetica"/>
              </a:rPr>
              <a:t>Often occur through geographic, ecological, or behavioral differences. (i.e. Mechanical, Temporal)</a:t>
            </a: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pic>
        <p:nvPicPr>
          <p:cNvPr id="10" name="Picture 8" descr="ch 15 im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95" y="4006915"/>
            <a:ext cx="3140775" cy="268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40" y="3923418"/>
            <a:ext cx="3077555" cy="285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8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4744997"/>
          </a:xfrm>
        </p:spPr>
        <p:txBody>
          <a:bodyPr lIns="0" tIns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Mechanisms of Evolution</a:t>
            </a:r>
          </a:p>
          <a:p>
            <a:r>
              <a:rPr lang="en-US" sz="2400" dirty="0" smtClean="0">
                <a:latin typeface="Helvetica Light"/>
                <a:cs typeface="Helvetica Light"/>
              </a:rPr>
              <a:t>Natural selection is not the only mechanism of evolution.</a:t>
            </a:r>
          </a:p>
          <a:p>
            <a:r>
              <a:rPr lang="en-US" sz="2400" dirty="0" smtClean="0">
                <a:latin typeface="Helvetica Light"/>
                <a:cs typeface="Helvetica Light"/>
              </a:rPr>
              <a:t>Evolution occurs at the population level, with genes as the raw material. </a:t>
            </a: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Shaping Evolutionary Theory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6037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7707745" cy="4744997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/>
                <a:cs typeface="Helvetica"/>
              </a:rPr>
              <a:t>Speciation</a:t>
            </a:r>
          </a:p>
          <a:p>
            <a:r>
              <a:rPr lang="en-US" sz="2400" dirty="0" smtClean="0">
                <a:latin typeface="Helvetica Light"/>
                <a:cs typeface="Helvetica"/>
              </a:rPr>
              <a:t>For speciation to occur, populations must diverge and become reproductively isolated.</a:t>
            </a:r>
          </a:p>
          <a:p>
            <a:r>
              <a:rPr lang="en-US" sz="2400" dirty="0" smtClean="0">
                <a:latin typeface="Helvetica Light"/>
                <a:cs typeface="Helvetica"/>
              </a:rPr>
              <a:t>Two types of speciation: allopatric and sympatric.</a:t>
            </a:r>
          </a:p>
          <a:p>
            <a:endParaRPr lang="en-US" sz="16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Shaping Evolutionary Theory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109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7707745" cy="4744997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/>
                <a:cs typeface="Helvetica"/>
              </a:rPr>
              <a:t>Speciation</a:t>
            </a:r>
          </a:p>
          <a:p>
            <a:pPr marL="0" indent="0">
              <a:buNone/>
            </a:pPr>
            <a:r>
              <a:rPr lang="en-US" sz="2200" dirty="0" smtClean="0">
                <a:latin typeface="Helvetica"/>
                <a:cs typeface="Helvetica"/>
              </a:rPr>
              <a:t>Allopatric speciation </a:t>
            </a:r>
          </a:p>
          <a:p>
            <a:pPr>
              <a:buClr>
                <a:schemeClr val="tx1"/>
              </a:buClr>
            </a:pPr>
            <a:r>
              <a:rPr lang="en-US" sz="2000" b="1" dirty="0" smtClean="0">
                <a:solidFill>
                  <a:srgbClr val="B90000"/>
                </a:solidFill>
                <a:latin typeface="Helvetica Light"/>
                <a:cs typeface="Helvetica"/>
              </a:rPr>
              <a:t>Allopatric speciation </a:t>
            </a:r>
            <a:r>
              <a:rPr lang="en-US" sz="2000" dirty="0" smtClean="0">
                <a:latin typeface="Helvetica Light"/>
                <a:cs typeface="Helvetica"/>
              </a:rPr>
              <a:t>occurs when populations are divided by a physical barrier. </a:t>
            </a:r>
          </a:p>
          <a:p>
            <a:pPr>
              <a:buClr>
                <a:schemeClr val="tx1"/>
              </a:buClr>
            </a:pPr>
            <a:r>
              <a:rPr lang="en-US" sz="2000" dirty="0" smtClean="0">
                <a:latin typeface="Helvetica Light"/>
                <a:cs typeface="Helvetica"/>
              </a:rPr>
              <a:t>Most scientist think allopatric speciation is the most common type of speciation.</a:t>
            </a:r>
          </a:p>
          <a:p>
            <a:pPr>
              <a:buClr>
                <a:schemeClr val="tx1"/>
              </a:buClr>
            </a:pPr>
            <a:endParaRPr lang="en-US" sz="1800" dirty="0" smtClean="0">
              <a:latin typeface="Helvetica Light"/>
              <a:cs typeface="Helvetica"/>
            </a:endParaRPr>
          </a:p>
          <a:p>
            <a:endParaRPr lang="en-US" sz="16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1118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7707745" cy="4744997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/>
                <a:cs typeface="Helvetica"/>
              </a:rPr>
              <a:t>Patterns of Evolution </a:t>
            </a:r>
          </a:p>
          <a:p>
            <a:pPr marL="0" indent="0">
              <a:buNone/>
            </a:pPr>
            <a:r>
              <a:rPr lang="en-US" sz="2200" dirty="0" smtClean="0">
                <a:latin typeface="Helvetica"/>
                <a:cs typeface="Helvetica"/>
              </a:rPr>
              <a:t>Adaptive </a:t>
            </a:r>
            <a:r>
              <a:rPr lang="en-US" sz="2200" dirty="0">
                <a:latin typeface="Helvetica"/>
                <a:cs typeface="Helvetica"/>
              </a:rPr>
              <a:t>r</a:t>
            </a:r>
            <a:r>
              <a:rPr lang="en-US" sz="2200" dirty="0" smtClean="0">
                <a:latin typeface="Helvetica"/>
                <a:cs typeface="Helvetica"/>
              </a:rPr>
              <a:t>adiation</a:t>
            </a:r>
          </a:p>
          <a:p>
            <a:r>
              <a:rPr lang="en-US" sz="1800" dirty="0" smtClean="0">
                <a:latin typeface="Helvetica Light"/>
                <a:cs typeface="Helvetica"/>
              </a:rPr>
              <a:t>Adaptive radiation takes place when a large number of species arise from a single common ancestor in response to an ecological opportunity.  </a:t>
            </a:r>
          </a:p>
          <a:p>
            <a:r>
              <a:rPr lang="en-US" sz="1800" dirty="0" smtClean="0">
                <a:latin typeface="Helvetica Light"/>
                <a:cs typeface="Helvetica"/>
              </a:rPr>
              <a:t>Often follows large-scale extinction events or creation of new habitat</a:t>
            </a:r>
            <a:endParaRPr lang="en-US" sz="1800" dirty="0">
              <a:latin typeface="Helvetica Light"/>
              <a:cs typeface="Helvetica"/>
            </a:endParaRPr>
          </a:p>
          <a:p>
            <a:endParaRPr lang="en-US" sz="16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Shaping Evolutionary Theory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pic>
        <p:nvPicPr>
          <p:cNvPr id="10" name="Picture 9" descr="ch 15 im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5" y="3566160"/>
            <a:ext cx="4639784" cy="27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04" y="3037839"/>
            <a:ext cx="4412895" cy="377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84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7707745" cy="4744997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/>
                <a:cs typeface="Helvetica"/>
              </a:rPr>
              <a:t>Patterns of Evolution </a:t>
            </a:r>
          </a:p>
          <a:p>
            <a:pPr marL="0" indent="0">
              <a:buNone/>
            </a:pPr>
            <a:r>
              <a:rPr lang="en-US" sz="2200" dirty="0" smtClean="0">
                <a:latin typeface="Helvetica"/>
                <a:cs typeface="Helvetica"/>
              </a:rPr>
              <a:t>Coevolution</a:t>
            </a:r>
          </a:p>
          <a:p>
            <a:r>
              <a:rPr lang="en-US" sz="2000" dirty="0" smtClean="0">
                <a:latin typeface="Helvetica Light"/>
                <a:cs typeface="Helvetica"/>
              </a:rPr>
              <a:t>Coevolution occurs when relationships between species are so close that they influence each other’s evolution.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 Light"/>
                <a:cs typeface="Helvetica"/>
              </a:rPr>
              <a:t>Mutualism – both species benefit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Helvetica Light"/>
                <a:cs typeface="Helvetica"/>
              </a:rPr>
              <a:t>Coevolutionary</a:t>
            </a:r>
            <a:r>
              <a:rPr lang="en-US" sz="2000" dirty="0" smtClean="0">
                <a:latin typeface="Helvetica Light"/>
                <a:cs typeface="Helvetica"/>
              </a:rPr>
              <a:t> arms race – parasitic or predatory relationship</a:t>
            </a:r>
            <a:endParaRPr lang="en-US" sz="2000" dirty="0">
              <a:latin typeface="Helvetica Light"/>
              <a:cs typeface="Helvetica"/>
            </a:endParaRPr>
          </a:p>
          <a:p>
            <a:endParaRPr lang="en-US" sz="1600" dirty="0" smtClean="0">
              <a:latin typeface="Helvetica Light"/>
              <a:cs typeface="Helvetica"/>
            </a:endParaRPr>
          </a:p>
          <a:p>
            <a:r>
              <a:rPr lang="en-US" sz="1600" dirty="0" smtClean="0">
                <a:latin typeface="Helvetica Light"/>
                <a:cs typeface="Helvetica"/>
              </a:rPr>
              <a:t>Two </a:t>
            </a:r>
            <a:r>
              <a:rPr lang="en-US" sz="1600" dirty="0">
                <a:latin typeface="Helvetica Light"/>
                <a:cs typeface="Helvetica"/>
              </a:rPr>
              <a:t>(or more) species reciprocally affect each other's evolution. </a:t>
            </a:r>
            <a:endParaRPr lang="en-US" sz="1600" dirty="0" smtClean="0">
              <a:latin typeface="Helvetica Light"/>
              <a:cs typeface="Helvetica"/>
            </a:endParaRPr>
          </a:p>
          <a:p>
            <a:endParaRPr lang="en-US" sz="1600" dirty="0">
              <a:latin typeface="Helvetica Light"/>
              <a:cs typeface="Helvetica"/>
            </a:endParaRPr>
          </a:p>
          <a:p>
            <a:r>
              <a:rPr lang="en-US" sz="1600" dirty="0" smtClean="0">
                <a:latin typeface="Helvetica Light"/>
                <a:cs typeface="Helvetica"/>
              </a:rPr>
              <a:t>So </a:t>
            </a:r>
            <a:r>
              <a:rPr lang="en-US" sz="1600" dirty="0">
                <a:latin typeface="Helvetica Light"/>
                <a:cs typeface="Helvetica"/>
              </a:rPr>
              <a:t>for example, an evolutionary change in the morphology of a plant, might affect the morphology of an herbivore that eats the plant, which in turn might affect the evolution of the plant, which might affect the evolution of the </a:t>
            </a:r>
            <a:r>
              <a:rPr lang="en-US" sz="1600" dirty="0" smtClean="0">
                <a:latin typeface="Helvetica Light"/>
                <a:cs typeface="Helvetica"/>
              </a:rPr>
              <a:t>herbivore…and so on!!</a:t>
            </a:r>
            <a:endParaRPr lang="en-US" sz="16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86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4108963" cy="4744997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/>
                <a:cs typeface="Helvetica"/>
              </a:rPr>
              <a:t>Patterns of Evolution</a:t>
            </a:r>
          </a:p>
          <a:p>
            <a:pPr marL="0" indent="0">
              <a:buNone/>
            </a:pPr>
            <a:r>
              <a:rPr lang="en-US" sz="2200" dirty="0" smtClean="0">
                <a:latin typeface="Helvetica"/>
                <a:cs typeface="Helvetica"/>
              </a:rPr>
              <a:t>Convergent evolution</a:t>
            </a:r>
          </a:p>
          <a:p>
            <a:r>
              <a:rPr lang="en-US" sz="2000" dirty="0" smtClean="0">
                <a:latin typeface="Helvetica Light"/>
                <a:cs typeface="Helvetica"/>
              </a:rPr>
              <a:t>Unrelated species evolve similar traits even thought they live in different parts of the world.</a:t>
            </a:r>
            <a:endParaRPr lang="en-US" sz="2000" dirty="0">
              <a:latin typeface="Helvetica Light"/>
              <a:cs typeface="Helvetica"/>
            </a:endParaRPr>
          </a:p>
          <a:p>
            <a:r>
              <a:rPr lang="en-US" sz="2000" dirty="0" smtClean="0">
                <a:latin typeface="Helvetica Light"/>
                <a:cs typeface="Helvetica"/>
              </a:rPr>
              <a:t>Occurs in environments that are geographically distinct but ecologically similar</a:t>
            </a:r>
            <a:endParaRPr lang="en-US" sz="20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Shaping Evolutionary Theory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29" y="1211150"/>
            <a:ext cx="40862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4944829" y="1201525"/>
            <a:ext cx="0" cy="450532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935204" y="1201525"/>
            <a:ext cx="4086225" cy="962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9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75922"/>
            <a:ext cx="8443850" cy="633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1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7707745" cy="4744997"/>
          </a:xfrm>
        </p:spPr>
        <p:txBody>
          <a:bodyPr lIns="0" tIns="0"/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b="1" dirty="0" smtClean="0">
                <a:latin typeface="Helvetica"/>
                <a:cs typeface="Helvetica"/>
              </a:rPr>
              <a:t>Patterns of Evolution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200" dirty="0" smtClean="0">
                <a:latin typeface="Helvetica"/>
                <a:cs typeface="Helvetica"/>
              </a:rPr>
              <a:t>Rate of speciation</a:t>
            </a:r>
          </a:p>
          <a:p>
            <a:pPr>
              <a:buClr>
                <a:schemeClr val="tx1"/>
              </a:buClr>
            </a:pPr>
            <a:r>
              <a:rPr lang="en-US" sz="2000" dirty="0" smtClean="0">
                <a:latin typeface="Helvetica Light"/>
                <a:cs typeface="Helvetica"/>
              </a:rPr>
              <a:t>Evolution proceeds in small, gradual steps according to a theory called </a:t>
            </a:r>
            <a:r>
              <a:rPr lang="en-US" sz="2000" b="1" dirty="0" smtClean="0">
                <a:solidFill>
                  <a:srgbClr val="B90000"/>
                </a:solidFill>
                <a:latin typeface="Helvetica Light"/>
                <a:cs typeface="Helvetica"/>
              </a:rPr>
              <a:t>gradualism</a:t>
            </a:r>
            <a:r>
              <a:rPr lang="en-US" sz="2000" dirty="0" smtClean="0">
                <a:latin typeface="Helvetica Light"/>
                <a:cs typeface="Helvetica"/>
              </a:rPr>
              <a:t>.</a:t>
            </a:r>
          </a:p>
          <a:p>
            <a:pPr>
              <a:buClr>
                <a:schemeClr val="tx1"/>
              </a:buClr>
            </a:pPr>
            <a:r>
              <a:rPr lang="en-US" sz="2000" b="1" dirty="0" smtClean="0">
                <a:solidFill>
                  <a:srgbClr val="B90000"/>
                </a:solidFill>
                <a:latin typeface="Helvetica Light"/>
                <a:cs typeface="Helvetica"/>
              </a:rPr>
              <a:t>Punctuated equilibrium</a:t>
            </a:r>
            <a:r>
              <a:rPr lang="en-US" sz="2000" b="1" dirty="0" smtClean="0">
                <a:latin typeface="Helvetica Light"/>
                <a:cs typeface="Helvetica"/>
              </a:rPr>
              <a:t> </a:t>
            </a:r>
            <a:r>
              <a:rPr lang="en-US" sz="2000" dirty="0" smtClean="0">
                <a:latin typeface="Helvetica Light"/>
                <a:cs typeface="Helvetica"/>
              </a:rPr>
              <a:t>states rapid spurts of genetic change causing rapid speciation punctuate long periods of little change.</a:t>
            </a:r>
            <a:endParaRPr lang="en-US" sz="2000" dirty="0">
              <a:latin typeface="Helvetica Light"/>
              <a:cs typeface="Helvetica"/>
            </a:endParaRPr>
          </a:p>
          <a:p>
            <a:pPr>
              <a:buClr>
                <a:schemeClr val="tx1"/>
              </a:buClr>
            </a:pPr>
            <a:endParaRPr lang="en-US" sz="1600" dirty="0">
              <a:latin typeface="Helvetica Light"/>
              <a:cs typeface="Helvetica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pic>
        <p:nvPicPr>
          <p:cNvPr id="10" name="Picture 10" descr="ch 15 im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44" y="3766458"/>
            <a:ext cx="5693663" cy="294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52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4744997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/>
                <a:cs typeface="Helvetica"/>
              </a:rPr>
              <a:t>Mechanisms of Evolution</a:t>
            </a:r>
          </a:p>
          <a:p>
            <a:pPr marL="0" indent="0">
              <a:buNone/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Population genetics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  <a:cs typeface="Helvetica"/>
              </a:rPr>
              <a:t>Hardy and Weinberg showed that evolution will not occur in a population unless allelic frequencies are acted upon by forces that cause change.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B00000"/>
                </a:solidFill>
                <a:latin typeface="Helvetica Light"/>
                <a:cs typeface="Helvetica"/>
              </a:rPr>
              <a:t>Hardy-Weinberg principle </a:t>
            </a:r>
            <a:r>
              <a:rPr lang="en-US" sz="2000" dirty="0" smtClean="0">
                <a:latin typeface="Helvetica Light"/>
                <a:cs typeface="Helvetica"/>
              </a:rPr>
              <a:t>states that when allelic frequencies remain constant, a population is in genetic equilibrium.</a:t>
            </a:r>
            <a:endParaRPr lang="en-US" sz="20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0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pic>
        <p:nvPicPr>
          <p:cNvPr id="11" name="Picture 16" descr="ch 15 im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71" y="3508161"/>
            <a:ext cx="6113330" cy="31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31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4744997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Helvetica"/>
                <a:cs typeface="Helvetica"/>
              </a:rPr>
              <a:t>Mechanisms of Evolution</a:t>
            </a:r>
          </a:p>
          <a:p>
            <a:pPr marL="0" indent="0">
              <a:buNone/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Population genetics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  <a:cs typeface="Helvetica"/>
              </a:rPr>
              <a:t>The Hardy-Weinberg principle can be numerically represented as: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US" sz="2000" dirty="0">
              <a:latin typeface="Helvetica Light"/>
              <a:cs typeface="Helvetica"/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US" sz="2000" dirty="0" smtClean="0">
              <a:latin typeface="Helvetica Light"/>
              <a:cs typeface="Helvetica"/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US" sz="2000" dirty="0">
              <a:latin typeface="Helvetica Light"/>
              <a:cs typeface="Helvetica"/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  <a:cs typeface="Helvetica"/>
              </a:rPr>
              <a:t>Where: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Helvetica Light"/>
                <a:cs typeface="Helvetica"/>
              </a:rPr>
              <a:t>p</a:t>
            </a:r>
            <a:r>
              <a:rPr lang="en-US" sz="2400" baseline="30000" dirty="0" smtClean="0">
                <a:latin typeface="Helvetica Light"/>
                <a:cs typeface="Helvetica"/>
              </a:rPr>
              <a:t>2</a:t>
            </a:r>
            <a:r>
              <a:rPr lang="en-US" sz="2400" dirty="0" smtClean="0">
                <a:latin typeface="Helvetica Light"/>
                <a:cs typeface="Helvetica"/>
              </a:rPr>
              <a:t> is the proportion of homozygous dominant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Helvetica Light"/>
                <a:cs typeface="Helvetica"/>
              </a:rPr>
              <a:t>2pq is the proportion of </a:t>
            </a:r>
            <a:r>
              <a:rPr lang="en-US" sz="2400" dirty="0" err="1" smtClean="0">
                <a:latin typeface="Helvetica Light"/>
                <a:cs typeface="Helvetica"/>
              </a:rPr>
              <a:t>heterzygous</a:t>
            </a:r>
            <a:endParaRPr lang="en-US" sz="2400" dirty="0" smtClean="0">
              <a:latin typeface="Helvetica Light"/>
              <a:cs typeface="Helvetica"/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Helvetica Light"/>
                <a:cs typeface="Helvetica"/>
              </a:rPr>
              <a:t>q</a:t>
            </a:r>
            <a:r>
              <a:rPr lang="en-US" sz="2400" baseline="30000" dirty="0" smtClean="0">
                <a:latin typeface="Helvetica Light"/>
                <a:cs typeface="Helvetica"/>
              </a:rPr>
              <a:t>2</a:t>
            </a:r>
            <a:r>
              <a:rPr lang="en-US" sz="2400" dirty="0" smtClean="0">
                <a:latin typeface="Helvetica Light"/>
                <a:cs typeface="Helvetica"/>
              </a:rPr>
              <a:t> is the proportion of homozygous recessive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Helvetica Light"/>
                <a:cs typeface="Helvetica Light"/>
                <a:hlinkClick r:id="rId2"/>
              </a:rPr>
              <a:t>Hardy-Weinberg-Equation</a:t>
            </a: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pic>
        <p:nvPicPr>
          <p:cNvPr id="10" name="Picture 12" descr="Equation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85" y="2640901"/>
            <a:ext cx="32766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4744997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/>
                <a:cs typeface="Helvetica"/>
              </a:rPr>
              <a:t>Mechanisms of Evolution</a:t>
            </a:r>
          </a:p>
          <a:p>
            <a:pPr marL="0" indent="0">
              <a:buNone/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Population genetics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  <a:cs typeface="Helvetica"/>
              </a:rPr>
              <a:t>For a population to be in genetic equilibrium according to the Hardy-Weinberg principle, it must meet five conditions:</a:t>
            </a:r>
          </a:p>
          <a:p>
            <a:pPr lvl="1">
              <a:buClr>
                <a:schemeClr val="tx1"/>
              </a:buClr>
              <a:buFont typeface="+mj-lt"/>
              <a:buAutoNum type="arabicPeriod"/>
            </a:pPr>
            <a:r>
              <a:rPr lang="en-US" sz="2000" dirty="0" smtClean="0">
                <a:latin typeface="Helvetica Light"/>
                <a:cs typeface="Helvetica"/>
              </a:rPr>
              <a:t>No genetic drift</a:t>
            </a:r>
          </a:p>
          <a:p>
            <a:pPr lvl="1">
              <a:buClr>
                <a:schemeClr val="tx1"/>
              </a:buClr>
              <a:buFont typeface="+mj-lt"/>
              <a:buAutoNum type="arabicPeriod"/>
            </a:pPr>
            <a:r>
              <a:rPr lang="en-US" sz="2000" dirty="0" smtClean="0">
                <a:latin typeface="Helvetica Light"/>
                <a:cs typeface="Helvetica"/>
              </a:rPr>
              <a:t>No gene flow</a:t>
            </a:r>
          </a:p>
          <a:p>
            <a:pPr lvl="1">
              <a:buClr>
                <a:schemeClr val="tx1"/>
              </a:buClr>
              <a:buFont typeface="+mj-lt"/>
              <a:buAutoNum type="arabicPeriod"/>
            </a:pPr>
            <a:r>
              <a:rPr lang="en-US" sz="2000" dirty="0" smtClean="0">
                <a:latin typeface="Helvetica Light"/>
                <a:cs typeface="Helvetica"/>
              </a:rPr>
              <a:t>No mutation</a:t>
            </a:r>
          </a:p>
          <a:p>
            <a:pPr lvl="1">
              <a:buClr>
                <a:schemeClr val="tx1"/>
              </a:buClr>
              <a:buFont typeface="+mj-lt"/>
              <a:buAutoNum type="arabicPeriod"/>
            </a:pPr>
            <a:r>
              <a:rPr lang="en-US" sz="2000" dirty="0" smtClean="0">
                <a:latin typeface="Helvetica Light"/>
                <a:cs typeface="Helvetica"/>
              </a:rPr>
              <a:t>Mating must be random</a:t>
            </a:r>
          </a:p>
          <a:p>
            <a:pPr lvl="1">
              <a:buClr>
                <a:schemeClr val="tx1"/>
              </a:buClr>
              <a:buFont typeface="+mj-lt"/>
              <a:buAutoNum type="arabicPeriod"/>
            </a:pPr>
            <a:r>
              <a:rPr lang="en-US" sz="2000" dirty="0" smtClean="0">
                <a:latin typeface="Helvetica Light"/>
                <a:cs typeface="Helvetica"/>
              </a:rPr>
              <a:t>No natural selection 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US" sz="2000" dirty="0" smtClean="0">
              <a:latin typeface="Helvetica Light"/>
              <a:cs typeface="Helvetica"/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  <a:cs typeface="Helvetica"/>
              </a:rPr>
              <a:t>These five conditions are the mechanisms of evolutionary change.</a:t>
            </a:r>
            <a:endParaRPr lang="en-US" sz="2000" dirty="0">
              <a:latin typeface="Helvetica Light"/>
              <a:cs typeface="Helvetica"/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US" sz="2000" dirty="0" smtClean="0">
              <a:latin typeface="Helvetica Light"/>
              <a:cs typeface="Helvetic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1969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4744997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/>
                <a:cs typeface="Helvetica"/>
              </a:rPr>
              <a:t>Mechanisms of Evolution</a:t>
            </a:r>
          </a:p>
          <a:p>
            <a:pPr marL="0" indent="0">
              <a:buNone/>
            </a:pPr>
            <a:r>
              <a:rPr lang="en-US" sz="2800" dirty="0" smtClean="0">
                <a:latin typeface="Helvetica"/>
                <a:cs typeface="Helvetica"/>
              </a:rPr>
              <a:t>Genetic </a:t>
            </a:r>
            <a:r>
              <a:rPr lang="en-US" sz="2800" dirty="0">
                <a:latin typeface="Helvetica"/>
                <a:cs typeface="Helvetica"/>
              </a:rPr>
              <a:t>d</a:t>
            </a:r>
            <a:r>
              <a:rPr lang="en-US" sz="2800" dirty="0" smtClean="0">
                <a:latin typeface="Helvetica"/>
                <a:cs typeface="Helvetica"/>
              </a:rPr>
              <a:t>rift</a:t>
            </a:r>
          </a:p>
          <a:p>
            <a:r>
              <a:rPr lang="en-US" sz="2400" dirty="0" smtClean="0">
                <a:latin typeface="Helvetica Light"/>
                <a:cs typeface="Helvetica"/>
              </a:rPr>
              <a:t>Any  change in the allelic frequencies in a population that results from chance is called </a:t>
            </a:r>
            <a:r>
              <a:rPr lang="en-US" sz="2400" b="1" dirty="0" smtClean="0">
                <a:solidFill>
                  <a:srgbClr val="B90000"/>
                </a:solidFill>
                <a:latin typeface="Helvetica Light"/>
                <a:cs typeface="Helvetica"/>
              </a:rPr>
              <a:t>genetic drift</a:t>
            </a:r>
            <a:r>
              <a:rPr lang="en-US" sz="2400" dirty="0" smtClean="0">
                <a:latin typeface="Helvetica Light"/>
                <a:cs typeface="Helvetica"/>
              </a:rPr>
              <a:t>. </a:t>
            </a:r>
          </a:p>
          <a:p>
            <a:r>
              <a:rPr lang="en-US" sz="2400" dirty="0" smtClean="0">
                <a:latin typeface="Helvetica Light"/>
                <a:cs typeface="Helvetica"/>
              </a:rPr>
              <a:t>In smaller populations, the effects of genetic drift become more pronounced, and the chance of losing an allele becomes greater. </a:t>
            </a:r>
            <a:endParaRPr lang="en-US" sz="20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4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r>
              <a:rPr lang="en-US" sz="2400" dirty="0" smtClean="0">
                <a:latin typeface="Helvetica Light"/>
                <a:cs typeface="Helvetica Light"/>
                <a:hlinkClick r:id="rId2"/>
              </a:rPr>
              <a:t>Genetic Drift</a:t>
            </a: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Shaping Evolutionary Theory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2059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4744997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/>
                <a:cs typeface="Helvetica"/>
              </a:rPr>
              <a:t>Mechanisms of Evolution</a:t>
            </a:r>
          </a:p>
          <a:p>
            <a:pPr marL="0" indent="0">
              <a:buNone/>
            </a:pPr>
            <a:r>
              <a:rPr lang="en-US" sz="2200" dirty="0" smtClean="0">
                <a:latin typeface="Helvetica"/>
                <a:cs typeface="Helvetica"/>
              </a:rPr>
              <a:t>Genetic </a:t>
            </a:r>
            <a:r>
              <a:rPr lang="en-US" sz="2200" dirty="0">
                <a:latin typeface="Helvetica"/>
                <a:cs typeface="Helvetica"/>
              </a:rPr>
              <a:t>d</a:t>
            </a:r>
            <a:r>
              <a:rPr lang="en-US" sz="2200" dirty="0" smtClean="0">
                <a:latin typeface="Helvetica"/>
                <a:cs typeface="Helvetica"/>
              </a:rPr>
              <a:t>rift</a:t>
            </a:r>
          </a:p>
          <a:p>
            <a:r>
              <a:rPr lang="en-US" sz="2000" dirty="0" smtClean="0">
                <a:latin typeface="Helvetica Light"/>
                <a:cs typeface="Helvetica"/>
              </a:rPr>
              <a:t>The </a:t>
            </a:r>
            <a:r>
              <a:rPr lang="en-US" sz="2400" b="1" dirty="0" smtClean="0">
                <a:solidFill>
                  <a:srgbClr val="B90000"/>
                </a:solidFill>
                <a:latin typeface="Helvetica Light"/>
                <a:cs typeface="Helvetica"/>
              </a:rPr>
              <a:t>founder effect </a:t>
            </a:r>
            <a:r>
              <a:rPr lang="en-US" sz="2000" dirty="0" smtClean="0">
                <a:latin typeface="Helvetica Light"/>
                <a:cs typeface="Helvetica"/>
              </a:rPr>
              <a:t>results when a group of individuals with a different allele frequency than the original population becomes isolated.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 Light"/>
                <a:cs typeface="Helvetica"/>
              </a:rPr>
              <a:t>Alleles that were infrequent in the original population may be common in the new population.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 Light"/>
                <a:cs typeface="Helvetica"/>
              </a:rPr>
              <a:t>Happens when a subset of organisms settles in an area separated from their original population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 Light"/>
                <a:cs typeface="Helvetica"/>
              </a:rPr>
              <a:t>Can result in large genetic variations in the separated population</a:t>
            </a:r>
            <a:endParaRPr lang="en-US" sz="20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000" dirty="0" smtClean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Shaping Evolutionary Theory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925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4744997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/>
                <a:cs typeface="Helvetica"/>
              </a:rPr>
              <a:t>Mechanisms of Evolution</a:t>
            </a:r>
          </a:p>
          <a:p>
            <a:pPr marL="0" indent="0">
              <a:buNone/>
            </a:pPr>
            <a:r>
              <a:rPr lang="en-US" sz="2200" dirty="0" smtClean="0">
                <a:latin typeface="Helvetica"/>
                <a:cs typeface="Helvetica"/>
              </a:rPr>
              <a:t>Genetic </a:t>
            </a:r>
            <a:r>
              <a:rPr lang="en-US" sz="2200" dirty="0">
                <a:latin typeface="Helvetica"/>
                <a:cs typeface="Helvetica"/>
              </a:rPr>
              <a:t>d</a:t>
            </a:r>
            <a:r>
              <a:rPr lang="en-US" sz="2200" dirty="0" smtClean="0">
                <a:latin typeface="Helvetica"/>
                <a:cs typeface="Helvetica"/>
              </a:rPr>
              <a:t>rift</a:t>
            </a:r>
          </a:p>
          <a:p>
            <a:r>
              <a:rPr lang="en-US" sz="2000" dirty="0" smtClean="0">
                <a:latin typeface="Helvetica Light"/>
                <a:cs typeface="Helvetica"/>
              </a:rPr>
              <a:t>A </a:t>
            </a:r>
            <a:r>
              <a:rPr lang="en-US" sz="2400" b="1" dirty="0" smtClean="0">
                <a:solidFill>
                  <a:srgbClr val="B90000"/>
                </a:solidFill>
                <a:latin typeface="Helvetica Light"/>
                <a:cs typeface="Helvetica"/>
              </a:rPr>
              <a:t>bottleneck</a:t>
            </a:r>
            <a:r>
              <a:rPr lang="en-US" sz="2000" b="1" dirty="0" smtClean="0">
                <a:solidFill>
                  <a:srgbClr val="B90000"/>
                </a:solidFill>
                <a:latin typeface="Helvetica Light"/>
                <a:cs typeface="Helvetica"/>
              </a:rPr>
              <a:t> </a:t>
            </a:r>
            <a:r>
              <a:rPr lang="en-US" sz="2000" dirty="0" smtClean="0">
                <a:latin typeface="Helvetica Light"/>
                <a:cs typeface="Helvetica"/>
              </a:rPr>
              <a:t>results when population declines to a very low level and then rebounds.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 Light"/>
                <a:cs typeface="Helvetica"/>
              </a:rPr>
              <a:t>The gene pool of the rebound population is similar to the low-level population, which may have reduced diversity.</a:t>
            </a:r>
            <a:endParaRPr lang="en-US" sz="20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pic>
        <p:nvPicPr>
          <p:cNvPr id="10" name="Picture 9" descr="ch 15 im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55" y="3568829"/>
            <a:ext cx="4883119" cy="306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4744997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/>
                <a:cs typeface="Helvetica"/>
              </a:rPr>
              <a:t>Mechanisms of Evolution</a:t>
            </a:r>
          </a:p>
          <a:p>
            <a:pPr marL="0" indent="0">
              <a:buNone/>
            </a:pPr>
            <a:r>
              <a:rPr lang="en-US" sz="2400" dirty="0" smtClean="0">
                <a:latin typeface="Helvetica"/>
                <a:cs typeface="Helvetica"/>
              </a:rPr>
              <a:t>Gene flow</a:t>
            </a:r>
          </a:p>
          <a:p>
            <a:r>
              <a:rPr lang="en-US" sz="2000" dirty="0" smtClean="0">
                <a:latin typeface="Helvetica Light"/>
                <a:cs typeface="Helvetica"/>
              </a:rPr>
              <a:t>A population in genetic equilibrium experiences no gene flow – it is a closed system. </a:t>
            </a:r>
          </a:p>
          <a:p>
            <a:r>
              <a:rPr lang="en-US" sz="2000" dirty="0" smtClean="0">
                <a:latin typeface="Helvetica Light"/>
                <a:cs typeface="Helvetica"/>
              </a:rPr>
              <a:t>Uncommon in natural populations – organisms migrate/move between populations</a:t>
            </a:r>
          </a:p>
          <a:p>
            <a:r>
              <a:rPr lang="en-US" sz="2000" dirty="0" smtClean="0">
                <a:latin typeface="Helvetica Light"/>
                <a:cs typeface="Helvetica"/>
              </a:rPr>
              <a:t>Random movement increases genetic variation within a population and decreases the genetic variation between populations. </a:t>
            </a:r>
            <a:endParaRPr lang="en-US" sz="2000" dirty="0">
              <a:latin typeface="Helvetica Light"/>
              <a:cs typeface="Helvetica"/>
            </a:endParaRPr>
          </a:p>
          <a:p>
            <a:endParaRPr lang="en-US" sz="16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450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11554</TotalTime>
  <Words>971</Words>
  <Application>Microsoft Office PowerPoint</Application>
  <PresentationFormat>On-screen Show (4:3)</PresentationFormat>
  <Paragraphs>136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Constantia</vt:lpstr>
      <vt:lpstr>Helvetica</vt:lpstr>
      <vt:lpstr>Helvetica Light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yadira salazar</cp:lastModifiedBy>
  <cp:revision>124</cp:revision>
  <cp:lastPrinted>2013-07-12T13:26:11Z</cp:lastPrinted>
  <dcterms:created xsi:type="dcterms:W3CDTF">2013-07-09T14:24:31Z</dcterms:created>
  <dcterms:modified xsi:type="dcterms:W3CDTF">2016-04-03T21:13:10Z</dcterms:modified>
</cp:coreProperties>
</file>