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8" r:id="rId2"/>
    <p:sldId id="310" r:id="rId3"/>
    <p:sldId id="325" r:id="rId4"/>
    <p:sldId id="335" r:id="rId5"/>
    <p:sldId id="336" r:id="rId6"/>
    <p:sldId id="326" r:id="rId7"/>
    <p:sldId id="327" r:id="rId8"/>
    <p:sldId id="328" r:id="rId9"/>
    <p:sldId id="345" r:id="rId10"/>
    <p:sldId id="329" r:id="rId11"/>
    <p:sldId id="331" r:id="rId12"/>
    <p:sldId id="340" r:id="rId13"/>
    <p:sldId id="332" r:id="rId14"/>
    <p:sldId id="338" r:id="rId15"/>
    <p:sldId id="341" r:id="rId16"/>
    <p:sldId id="342" r:id="rId17"/>
    <p:sldId id="344" r:id="rId18"/>
    <p:sldId id="343" r:id="rId19"/>
    <p:sldId id="33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00"/>
    <a:srgbClr val="B00000"/>
    <a:srgbClr val="9CCB0D"/>
    <a:srgbClr val="A6D70E"/>
    <a:srgbClr val="8DD705"/>
    <a:srgbClr val="86CB07"/>
    <a:srgbClr val="73BF08"/>
    <a:srgbClr val="6DB30A"/>
    <a:srgbClr val="A3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CDF1B3-84ED-1A4A-A5E2-67B78202011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643"/>
            <a:ext cx="8229600" cy="3586417"/>
          </a:xfrm>
        </p:spPr>
        <p:txBody>
          <a:bodyPr lIns="0" tIns="0">
            <a:normAutofit/>
          </a:bodyPr>
          <a:lstStyle/>
          <a:p>
            <a:pPr marL="0" indent="0" algn="ctr">
              <a:buNone/>
            </a:pPr>
            <a:endParaRPr lang="en-US" sz="2200" dirty="0">
              <a:latin typeface="Helvetica Light"/>
            </a:endParaRPr>
          </a:p>
          <a:p>
            <a:pPr marL="0" indent="0" algn="ctr">
              <a:buNone/>
            </a:pPr>
            <a:endParaRPr lang="en-US" sz="2200" dirty="0">
              <a:latin typeface="Helvetica Light"/>
            </a:endParaRPr>
          </a:p>
          <a:p>
            <a:pPr marL="0" indent="0" algn="ctr">
              <a:buNone/>
            </a:pPr>
            <a:r>
              <a:rPr lang="en-US" dirty="0">
                <a:latin typeface="Helvetica Light"/>
              </a:rPr>
              <a:t>CH 15-2</a:t>
            </a:r>
          </a:p>
          <a:p>
            <a:pPr marL="0" indent="0" algn="ctr">
              <a:buNone/>
            </a:pPr>
            <a:r>
              <a:rPr lang="en-US" dirty="0">
                <a:latin typeface="Helvetica Light"/>
              </a:rPr>
              <a:t>Section 2:  </a:t>
            </a:r>
          </a:p>
          <a:p>
            <a:pPr marL="0" indent="0" algn="ctr">
              <a:buNone/>
            </a:pPr>
            <a:r>
              <a:rPr lang="en-US" dirty="0">
                <a:latin typeface="Helvetica Light"/>
              </a:rPr>
              <a:t>Evidence of Evolution</a:t>
            </a:r>
          </a:p>
        </p:txBody>
      </p:sp>
    </p:spTree>
    <p:extLst>
      <p:ext uri="{BB962C8B-B14F-4D97-AF65-F5344CB8AC3E}">
        <p14:creationId xmlns:p14="http://schemas.microsoft.com/office/powerpoint/2010/main" val="1150545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594214" y="568814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Comparative biochemistry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 Light"/>
              </a:rPr>
              <a:t>Common ancestry can be seen in the complex metabolic molecules that many different organisms share.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 Light"/>
              </a:rPr>
              <a:t>The more closely related species are to each other, the greater the biochemical similarity.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64076" y="3075578"/>
            <a:ext cx="4936164" cy="3556000"/>
            <a:chOff x="1573200" y="2777750"/>
            <a:chExt cx="5020105" cy="3582410"/>
          </a:xfrm>
        </p:grpSpPr>
        <p:pic>
          <p:nvPicPr>
            <p:cNvPr id="6" name="Picture 9" descr="ch 15 im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927" y="2777750"/>
              <a:ext cx="4660378" cy="358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200" y="2929539"/>
              <a:ext cx="600075" cy="294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714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Geographic distribution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The distribution of plants and animals that Darwin were what first suggested evolution to him.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The distribution of plants and animals around the world is studied in the field of </a:t>
            </a:r>
            <a:r>
              <a:rPr lang="en-US" sz="2400" b="1" dirty="0">
                <a:solidFill>
                  <a:srgbClr val="B90000"/>
                </a:solidFill>
                <a:latin typeface="Helvetica Light"/>
                <a:cs typeface="Helvetica Light"/>
              </a:rPr>
              <a:t>biogeography</a:t>
            </a:r>
            <a:r>
              <a:rPr lang="en-US" sz="2400" dirty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Evolution is linked to migration patterns, climate, and geological forces (such as plate tectonics).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9824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60356" cy="628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14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Adaptation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Types of adaptations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An </a:t>
            </a:r>
            <a:r>
              <a:rPr lang="en-US" sz="2400" b="1" dirty="0">
                <a:solidFill>
                  <a:srgbClr val="FF0000"/>
                </a:solidFill>
                <a:latin typeface="Helvetica Light"/>
                <a:cs typeface="Helvetica Light"/>
              </a:rPr>
              <a:t>adaptation</a:t>
            </a:r>
            <a:r>
              <a:rPr lang="en-US" sz="2400" dirty="0">
                <a:latin typeface="Helvetica Light"/>
                <a:cs typeface="Helvetica Light"/>
              </a:rPr>
              <a:t> is a trait shaped by natural selection that increases an organism’s reproductive success.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b="1" dirty="0">
                <a:solidFill>
                  <a:srgbClr val="B90000"/>
                </a:solidFill>
                <a:latin typeface="Helvetica Light"/>
                <a:cs typeface="Helvetica Light"/>
              </a:rPr>
              <a:t>Fitness</a:t>
            </a:r>
            <a:r>
              <a:rPr lang="en-US" sz="2400" dirty="0">
                <a:latin typeface="Helvetica Light"/>
                <a:cs typeface="Helvetica Light"/>
              </a:rPr>
              <a:t> is a measure of the relative contribution an individual trait makes to the next generation.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latin typeface="Helvetica Light"/>
                <a:cs typeface="Helvetica Light"/>
              </a:rPr>
              <a:t>The better an organism is adapted to its environment, the greater its chances of survival and reproductive success. 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90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518615"/>
            <a:ext cx="8229600" cy="5500048"/>
          </a:xfrm>
          <a:prstGeom prst="rect">
            <a:avLst/>
          </a:prstGeom>
        </p:spPr>
        <p:txBody>
          <a:bodyPr vert="horz" lIns="0" tIns="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Adaptation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Types of adaptations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b="1" dirty="0">
                <a:solidFill>
                  <a:srgbClr val="B90000"/>
                </a:solidFill>
                <a:latin typeface="Helvetica Light"/>
                <a:cs typeface="Helvetica Light"/>
              </a:rPr>
              <a:t>Camouflage</a:t>
            </a:r>
            <a:r>
              <a:rPr lang="en-US" sz="2400" dirty="0">
                <a:latin typeface="Helvetica Light"/>
                <a:cs typeface="Helvetica Light"/>
              </a:rPr>
              <a:t> is a suite of morphological adaptations that allow an organism to blend into its environment.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b="1" dirty="0">
                <a:solidFill>
                  <a:srgbClr val="B90000"/>
                </a:solidFill>
                <a:latin typeface="Helvetica Light"/>
                <a:cs typeface="Helvetica Light"/>
              </a:rPr>
              <a:t>Mimicry</a:t>
            </a:r>
            <a:r>
              <a:rPr lang="en-US" sz="2400" dirty="0">
                <a:latin typeface="Helvetica Light"/>
                <a:cs typeface="Helvetica Light"/>
              </a:rPr>
              <a:t> is a type of morphological adaptation where a species evolves to resemble another species.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latin typeface="Helvetica Light"/>
                <a:cs typeface="Helvetica Light"/>
              </a:rPr>
              <a:t>Antimicrobial resistance develops in some bacteria in response to sub-lethal exposure to antibiotics.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latin typeface="Helvetica Light"/>
                <a:cs typeface="Helvetica Light"/>
              </a:rPr>
              <a:t>Physical: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latin typeface="Helvetica Light"/>
                <a:cs typeface="Helvetica Light"/>
              </a:rPr>
              <a:t>Speed, Camouflage, Claws, Quills, etc.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latin typeface="Helvetica Light"/>
                <a:cs typeface="Helvetica Light"/>
              </a:rPr>
              <a:t>Behavioral: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latin typeface="Helvetica Light"/>
                <a:cs typeface="Helvetica Light"/>
              </a:rPr>
              <a:t>Solitary, Herds, Packs, Activity, etc.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1800" dirty="0">
              <a:latin typeface="Helvetica Light"/>
              <a:cs typeface="Helvetica Light"/>
            </a:endParaRPr>
          </a:p>
          <a:p>
            <a:pPr marL="457200" lvl="1" indent="0">
              <a:spcAft>
                <a:spcPts val="600"/>
              </a:spcAft>
              <a:buClr>
                <a:schemeClr val="tx1"/>
              </a:buClr>
              <a:buNone/>
            </a:pPr>
            <a:endParaRPr lang="en-US" sz="16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61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9" name="Content Placeholder 6" descr="pepperedmothslich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6096000" cy="5791200"/>
          </a:xfrm>
        </p:spPr>
      </p:pic>
      <p:pic>
        <p:nvPicPr>
          <p:cNvPr id="9220" name="Picture 7" descr="peppered_mo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971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40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Mimicry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605246"/>
            <a:ext cx="8229600" cy="4525963"/>
          </a:xfrm>
        </p:spPr>
        <p:txBody>
          <a:bodyPr/>
          <a:lstStyle/>
          <a:p>
            <a:r>
              <a:rPr lang="en-US" altLang="en-US" dirty="0"/>
              <a:t>Another way animals adapt to their environments to survive. (</a:t>
            </a:r>
            <a:r>
              <a:rPr lang="en-US" altLang="en-US" dirty="0" err="1"/>
              <a:t>Batesian</a:t>
            </a:r>
            <a:r>
              <a:rPr lang="en-US" altLang="en-US" dirty="0"/>
              <a:t>)</a:t>
            </a:r>
          </a:p>
          <a:p>
            <a:endParaRPr lang="en-US" altLang="en-US" dirty="0"/>
          </a:p>
        </p:txBody>
      </p:sp>
      <p:pic>
        <p:nvPicPr>
          <p:cNvPr id="10244" name="Picture 5" descr="butterf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" y="2214154"/>
            <a:ext cx="762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46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 descr="n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8686800" cy="6858000"/>
          </a:xfrm>
        </p:spPr>
      </p:pic>
    </p:spTree>
    <p:extLst>
      <p:ext uri="{BB962C8B-B14F-4D97-AF65-F5344CB8AC3E}">
        <p14:creationId xmlns:p14="http://schemas.microsoft.com/office/powerpoint/2010/main" val="1593584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Milksnake   Coral Snake</a:t>
            </a:r>
          </a:p>
        </p:txBody>
      </p:sp>
      <p:pic>
        <p:nvPicPr>
          <p:cNvPr id="11267" name="Picture 4" descr="milksn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57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Content Placeholder 6" descr="coral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447800"/>
            <a:ext cx="4648200" cy="5410200"/>
          </a:xfrm>
        </p:spPr>
      </p:pic>
      <p:sp>
        <p:nvSpPr>
          <p:cNvPr id="2" name="TextBox 1"/>
          <p:cNvSpPr txBox="1"/>
          <p:nvPr/>
        </p:nvSpPr>
        <p:spPr>
          <a:xfrm>
            <a:off x="861749" y="890508"/>
            <a:ext cx="649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Milk Snake                                           Coral Snake</a:t>
            </a:r>
          </a:p>
        </p:txBody>
      </p:sp>
    </p:spTree>
    <p:extLst>
      <p:ext uri="{BB962C8B-B14F-4D97-AF65-F5344CB8AC3E}">
        <p14:creationId xmlns:p14="http://schemas.microsoft.com/office/powerpoint/2010/main" val="2678712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Adaptation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>
                <a:latin typeface="Helvetica"/>
                <a:cs typeface="Helvetica"/>
              </a:rPr>
              <a:t>Consequences of adaptations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Not all features of an organism are necessarily adaptive.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Some features are consequences of other evolved characteristics.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Helplessness of human babies: humans give birth at a much early developmental stage than other primates.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May be a consequence of larger brain size and upright posture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71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Support for Evolution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The theory of evolution states that all organisms on Earth have descended from a single ancestor.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Recall that theories provide explanations for natural phenomena based on observation. 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225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The fossil record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" panose="020B0604020202020204" pitchFamily="34" charset="0"/>
              </a:rPr>
              <a:t>Fossils show modern species resemble ancient species.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" panose="020B0604020202020204" pitchFamily="34" charset="0"/>
              </a:rPr>
              <a:t>They also reveal that some species have changed very little.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" panose="020B0604020202020204" pitchFamily="34" charset="0"/>
              </a:rPr>
              <a:t>The fossil record is an important source of information for determining the ancestry of organisms and the patterns of evolution.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8094" y="4871003"/>
            <a:ext cx="2571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Light"/>
              </a:rPr>
              <a:t>The glyptodont was an ancient ancestor of the modern armadillo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72364" y="3943467"/>
            <a:ext cx="3905250" cy="2447925"/>
            <a:chOff x="1502844" y="3831707"/>
            <a:chExt cx="3905250" cy="24479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844" y="3831707"/>
              <a:ext cx="390525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981" y="6044715"/>
              <a:ext cx="9144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48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The fossil record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latin typeface="Helvetica Light"/>
                <a:cs typeface="Helvetica Light"/>
              </a:rPr>
              <a:t>Researchers consider two major classes of traits when studying transitional fossils: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B00000"/>
                </a:solidFill>
                <a:latin typeface="Helvetica Light"/>
                <a:cs typeface="Helvetica Light"/>
              </a:rPr>
              <a:t>Derived traits </a:t>
            </a:r>
            <a:r>
              <a:rPr lang="en-US" sz="2000" dirty="0">
                <a:latin typeface="Helvetica Light"/>
                <a:cs typeface="Helvetica Light"/>
              </a:rPr>
              <a:t>are </a:t>
            </a:r>
            <a:r>
              <a:rPr lang="en-US" sz="2000" b="1" u="sng" dirty="0">
                <a:latin typeface="Helvetica Light"/>
                <a:cs typeface="Helvetica Light"/>
              </a:rPr>
              <a:t>newly</a:t>
            </a:r>
            <a:r>
              <a:rPr lang="en-US" sz="2000" dirty="0">
                <a:latin typeface="Helvetica Light"/>
                <a:cs typeface="Helvetica Light"/>
              </a:rPr>
              <a:t> evolved features, such as feathers, that do not appear in the fossils of common ancestors.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B00000"/>
                </a:solidFill>
                <a:latin typeface="Helvetica Light"/>
                <a:cs typeface="Helvetica Light"/>
              </a:rPr>
              <a:t>Ancestral traits </a:t>
            </a:r>
            <a:r>
              <a:rPr lang="en-US" sz="2000" dirty="0">
                <a:latin typeface="Helvetica Light"/>
                <a:cs typeface="Helvetica Light"/>
              </a:rPr>
              <a:t>are more primitive features, such as teeth and tails, that do appear in ancestral forms.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81" y="4721497"/>
            <a:ext cx="7180238" cy="153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2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512682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Comparative anatomy (Homologous Structures)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" panose="020B0604020202020204" pitchFamily="34" charset="0"/>
              </a:rPr>
              <a:t>Anatomically similar structures inherited from a common ancestor are called homologous structures.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" panose="020B0604020202020204" pitchFamily="34" charset="0"/>
              </a:rPr>
              <a:t>Evolution predicts that an organism’s body parts are more likely to be modifications of ancestral body parts than entirely new structures. 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9" name="Content Placeholder 3" descr="FG16_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4" b="5389"/>
          <a:stretch>
            <a:fillRect/>
          </a:stretch>
        </p:blipFill>
        <p:spPr bwMode="auto">
          <a:xfrm>
            <a:off x="1249680" y="3164432"/>
            <a:ext cx="6644640" cy="338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6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Comparative anatomy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b="1" dirty="0">
                <a:solidFill>
                  <a:srgbClr val="B90000"/>
                </a:solidFill>
                <a:latin typeface="Helvetica Light"/>
                <a:cs typeface="Helvetica Light"/>
              </a:rPr>
              <a:t>Vestigial structures </a:t>
            </a:r>
            <a:r>
              <a:rPr lang="en-US" sz="2400" dirty="0">
                <a:latin typeface="Helvetica Light"/>
                <a:cs typeface="Helvetica Light"/>
              </a:rPr>
              <a:t>are structures  that are the reduced forms of functional structures in other organisms.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Evolutionary theory predicts that features of ancestors that no longer have a function for that species will become smaller over time until they are lost.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83" y="4235117"/>
            <a:ext cx="2195920" cy="149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03" y="4255109"/>
            <a:ext cx="2075598" cy="148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1187" y="5719520"/>
            <a:ext cx="184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elvetica Light"/>
              </a:rPr>
              <a:t>snake pelvis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7247" y="5716639"/>
            <a:ext cx="213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Light"/>
              </a:rPr>
              <a:t>human appendix</a:t>
            </a:r>
          </a:p>
        </p:txBody>
      </p:sp>
    </p:spTree>
    <p:extLst>
      <p:ext uri="{BB962C8B-B14F-4D97-AF65-F5344CB8AC3E}">
        <p14:creationId xmlns:p14="http://schemas.microsoft.com/office/powerpoint/2010/main" val="18100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9476" y="533979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Comparative anatomy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b="1" dirty="0">
                <a:solidFill>
                  <a:srgbClr val="B00000"/>
                </a:solidFill>
                <a:latin typeface="Helvetica Light"/>
                <a:cs typeface="Helvetica Light"/>
              </a:rPr>
              <a:t>Analogous structures </a:t>
            </a:r>
            <a:r>
              <a:rPr lang="en-US" sz="2400" dirty="0">
                <a:latin typeface="Helvetica Light"/>
                <a:cs typeface="Helvetica Light"/>
              </a:rPr>
              <a:t>can be used for the same purpose and be superficially similar in construction, but are not inherited from a common ancestor.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Helvetica Light"/>
              </a:rPr>
              <a:t>Analogous structures show that functionally similar features can evolve independently under similar conditions. 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02" y="3569557"/>
            <a:ext cx="3392497" cy="27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603648"/>
            <a:ext cx="8229600" cy="41280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300" b="1" dirty="0">
                <a:latin typeface="Helvetica"/>
                <a:cs typeface="Helvetica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300" dirty="0">
                <a:latin typeface="Helvetica"/>
                <a:cs typeface="Helvetica"/>
              </a:rPr>
              <a:t>Comparative embryology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latin typeface="Helvetica Light"/>
                <a:cs typeface="Helvetica Light"/>
              </a:rPr>
              <a:t>An </a:t>
            </a:r>
            <a:r>
              <a:rPr lang="en-US" sz="2300" b="1" dirty="0">
                <a:solidFill>
                  <a:srgbClr val="B90000"/>
                </a:solidFill>
                <a:latin typeface="Helvetica Light"/>
                <a:cs typeface="Helvetica Light"/>
              </a:rPr>
              <a:t>embryo</a:t>
            </a:r>
            <a:r>
              <a:rPr lang="en-US" sz="2300" dirty="0">
                <a:latin typeface="Helvetica Light"/>
                <a:cs typeface="Helvetica Light"/>
              </a:rPr>
              <a:t> is an early, pre-birth stage of an organism’s development. 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latin typeface="Helvetica Light"/>
                <a:cs typeface="Helvetica Light"/>
              </a:rPr>
              <a:t>Vertebrate embryos exhibit homologous structures during phases of development that become totally different structures in the adult forms.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pic>
        <p:nvPicPr>
          <p:cNvPr id="3" name="Picture 4" descr="embry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3642504"/>
            <a:ext cx="6451600" cy="301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77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7" y="174012"/>
            <a:ext cx="8790178" cy="65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838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25486</TotalTime>
  <Words>655</Words>
  <Application>Microsoft Office PowerPoint</Application>
  <PresentationFormat>On-screen Show 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Helvetica</vt:lpstr>
      <vt:lpstr>Helvetica Light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Mimicry</vt:lpstr>
      <vt:lpstr>PowerPoint Presentation</vt:lpstr>
      <vt:lpstr>Milksnake   Coral Snake</vt:lpstr>
      <vt:lpstr>PowerPoint Presentation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yadira salazar</cp:lastModifiedBy>
  <cp:revision>116</cp:revision>
  <cp:lastPrinted>2013-07-12T13:26:11Z</cp:lastPrinted>
  <dcterms:created xsi:type="dcterms:W3CDTF">2013-07-09T14:24:31Z</dcterms:created>
  <dcterms:modified xsi:type="dcterms:W3CDTF">2017-03-07T15:15:17Z</dcterms:modified>
</cp:coreProperties>
</file>