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318" r:id="rId2"/>
    <p:sldId id="320" r:id="rId3"/>
    <p:sldId id="321" r:id="rId4"/>
    <p:sldId id="323" r:id="rId5"/>
    <p:sldId id="324" r:id="rId6"/>
    <p:sldId id="325" r:id="rId7"/>
    <p:sldId id="340" r:id="rId8"/>
    <p:sldId id="326" r:id="rId9"/>
    <p:sldId id="341" r:id="rId10"/>
    <p:sldId id="327" r:id="rId11"/>
    <p:sldId id="342" r:id="rId12"/>
    <p:sldId id="328" r:id="rId13"/>
    <p:sldId id="345" r:id="rId14"/>
    <p:sldId id="329" r:id="rId15"/>
    <p:sldId id="331" r:id="rId16"/>
    <p:sldId id="337" r:id="rId17"/>
    <p:sldId id="343" r:id="rId18"/>
    <p:sldId id="338" r:id="rId19"/>
    <p:sldId id="344" r:id="rId20"/>
    <p:sldId id="332" r:id="rId2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9CCB0D"/>
    <a:srgbClr val="A6D70E"/>
    <a:srgbClr val="8DD705"/>
    <a:srgbClr val="86CB07"/>
    <a:srgbClr val="73BF08"/>
    <a:srgbClr val="6DB30A"/>
    <a:srgbClr val="B90000"/>
    <a:srgbClr val="A3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32" autoAdjust="0"/>
    <p:restoredTop sz="91429"/>
  </p:normalViewPr>
  <p:slideViewPr>
    <p:cSldViewPr snapToGrid="0" snapToObjects="1">
      <p:cViewPr varScale="1">
        <p:scale>
          <a:sx n="116" d="100"/>
          <a:sy n="116" d="100"/>
        </p:scale>
        <p:origin x="20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F5B6D4B-E526-4A1F-9574-5751DF61DBDB}" type="datetimeFigureOut">
              <a:rPr lang="en-US" smtClean="0"/>
              <a:t>2/7/19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862EFA5-88F7-4A5B-A3D6-7BBF661B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12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DB546C4-4A71-45F6-969E-2D3EA8194E42}" type="datetimeFigureOut">
              <a:rPr lang="en-US" smtClean="0"/>
              <a:t>2/7/19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65041EA-32D7-41F1-9210-F2B2E7381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4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041EA-32D7-41F1-9210-F2B2E7381A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8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8255" indent="-29163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6546" indent="-23330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3164" indent="-23330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9782" indent="-23330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F33A67-1AC8-41AE-84E3-3C26AD5CA6BC}" type="slidenum">
              <a:rPr lang="en-US" altLang="en-US" smtClean="0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ea typeface="ＭＳ Ｐゴシック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Coat color in rabbits is determined by a single gene that has at least four different alleles. Different combinations of alleles result in the four colors you see here. photo credits:  1. ©John Gerlach/Visuals Unlimited 2.Animals Animals/©Richard Kolar 3. ©Jane Burton/Bruce Coleman, Inc. 4. ©Hans Reinhard/Bruce Coleman, Inc.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CDF1B3-84ED-1A4A-A5E2-67B782020111}" type="datetimeFigureOut">
              <a:rPr lang="en-US" smtClean="0"/>
              <a:t>2/7/19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8340"/>
            <a:ext cx="8229600" cy="3586417"/>
          </a:xfrm>
        </p:spPr>
        <p:txBody>
          <a:bodyPr lIns="0" tIns="0">
            <a:normAutofit/>
          </a:bodyPr>
          <a:lstStyle/>
          <a:p>
            <a:pPr marL="0" indent="0" algn="ctr">
              <a:buNone/>
            </a:pPr>
            <a:endParaRPr lang="en-US" sz="2200" dirty="0">
              <a:latin typeface="Helvetica Light"/>
            </a:endParaRPr>
          </a:p>
          <a:p>
            <a:pPr marL="0" indent="0" algn="ctr">
              <a:buNone/>
            </a:pPr>
            <a:endParaRPr lang="en-US" sz="2200" dirty="0">
              <a:latin typeface="Helvetica Light"/>
            </a:endParaRPr>
          </a:p>
          <a:p>
            <a:pPr marL="0" indent="0" algn="ctr">
              <a:buNone/>
            </a:pPr>
            <a:r>
              <a:rPr lang="en-US" sz="2200" dirty="0">
                <a:latin typeface="Helvetica Light"/>
              </a:rPr>
              <a:t>CH 11</a:t>
            </a:r>
          </a:p>
          <a:p>
            <a:pPr marL="0" indent="0" algn="ctr">
              <a:buNone/>
            </a:pPr>
            <a:r>
              <a:rPr lang="en-US" sz="2200" dirty="0">
                <a:latin typeface="Helvetica Light"/>
              </a:rPr>
              <a:t>Section 2:  </a:t>
            </a:r>
          </a:p>
          <a:p>
            <a:pPr marL="0" indent="0" algn="ctr">
              <a:buNone/>
            </a:pPr>
            <a:r>
              <a:rPr lang="en-US" sz="2200" dirty="0">
                <a:latin typeface="Helvetica Light"/>
              </a:rPr>
              <a:t>Complex Patterns of Inheritance</a:t>
            </a:r>
          </a:p>
        </p:txBody>
      </p:sp>
    </p:spTree>
    <p:extLst>
      <p:ext uri="{BB962C8B-B14F-4D97-AF65-F5344CB8AC3E}">
        <p14:creationId xmlns:p14="http://schemas.microsoft.com/office/powerpoint/2010/main" val="250922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0"/>
            <a:ext cx="8001000" cy="5261575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Multiple Alleles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800" dirty="0">
                <a:latin typeface="Helvetica"/>
                <a:cs typeface="Helvetica"/>
              </a:rPr>
              <a:t>Coat color of rabbits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Multiple alleles can demonstrate a hierarchy of dominance.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</a:rPr>
              <a:t>In rabbits, four alleles code for coat color: </a:t>
            </a:r>
            <a:r>
              <a:rPr lang="en-US" sz="2400" i="1" dirty="0">
                <a:latin typeface="Helvetica Light"/>
              </a:rPr>
              <a:t>C</a:t>
            </a:r>
            <a:r>
              <a:rPr lang="en-US" sz="2400" dirty="0">
                <a:latin typeface="Helvetica Light"/>
              </a:rPr>
              <a:t>, </a:t>
            </a:r>
            <a:r>
              <a:rPr lang="en-US" sz="2400" i="1" dirty="0" err="1">
                <a:latin typeface="Helvetica Light"/>
              </a:rPr>
              <a:t>c</a:t>
            </a:r>
            <a:r>
              <a:rPr lang="en-US" sz="2400" i="1" baseline="30000" dirty="0" err="1">
                <a:latin typeface="Helvetica Light"/>
              </a:rPr>
              <a:t>ch</a:t>
            </a:r>
            <a:r>
              <a:rPr lang="en-US" sz="2400" dirty="0">
                <a:latin typeface="Helvetica Light"/>
              </a:rPr>
              <a:t>, </a:t>
            </a:r>
            <a:r>
              <a:rPr lang="en-US" sz="2400" i="1" dirty="0" err="1">
                <a:latin typeface="Helvetica Light"/>
              </a:rPr>
              <a:t>c</a:t>
            </a:r>
            <a:r>
              <a:rPr lang="en-US" sz="2400" i="1" baseline="30000" dirty="0" err="1">
                <a:latin typeface="Helvetica Light"/>
              </a:rPr>
              <a:t>h</a:t>
            </a:r>
            <a:r>
              <a:rPr lang="en-US" sz="2400" dirty="0">
                <a:latin typeface="Helvetica Light"/>
              </a:rPr>
              <a:t>, and </a:t>
            </a:r>
            <a:r>
              <a:rPr lang="en-US" sz="2400" i="1" dirty="0">
                <a:latin typeface="Helvetica Light"/>
              </a:rPr>
              <a:t>c</a:t>
            </a:r>
            <a:r>
              <a:rPr lang="en-US" sz="2400" dirty="0">
                <a:latin typeface="Helvetica Light"/>
              </a:rPr>
              <a:t>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</a:rPr>
              <a:t>The hierarchy of dominance is </a:t>
            </a:r>
            <a:r>
              <a:rPr lang="en-US" sz="2400" i="1" dirty="0">
                <a:latin typeface="Helvetica Light"/>
              </a:rPr>
              <a:t>C</a:t>
            </a:r>
            <a:r>
              <a:rPr lang="en-US" sz="2400" dirty="0">
                <a:latin typeface="Helvetica Light"/>
              </a:rPr>
              <a:t> &gt; </a:t>
            </a:r>
            <a:r>
              <a:rPr lang="en-US" sz="2400" i="1" dirty="0" err="1">
                <a:latin typeface="Helvetica Light"/>
              </a:rPr>
              <a:t>c</a:t>
            </a:r>
            <a:r>
              <a:rPr lang="en-US" sz="2400" i="1" baseline="30000" dirty="0" err="1">
                <a:latin typeface="Helvetica Light"/>
              </a:rPr>
              <a:t>ch</a:t>
            </a:r>
            <a:r>
              <a:rPr lang="en-US" sz="2400" dirty="0">
                <a:latin typeface="Helvetica Light"/>
              </a:rPr>
              <a:t> &gt; </a:t>
            </a:r>
            <a:r>
              <a:rPr lang="en-US" sz="2400" i="1" dirty="0" err="1">
                <a:latin typeface="Helvetica Light"/>
              </a:rPr>
              <a:t>c</a:t>
            </a:r>
            <a:r>
              <a:rPr lang="en-US" sz="2400" i="1" baseline="30000" dirty="0" err="1">
                <a:latin typeface="Helvetica Light"/>
              </a:rPr>
              <a:t>h</a:t>
            </a:r>
            <a:r>
              <a:rPr lang="en-US" sz="2400" dirty="0">
                <a:latin typeface="Helvetica Light"/>
              </a:rPr>
              <a:t> &gt;</a:t>
            </a:r>
            <a:r>
              <a:rPr lang="en-US" sz="2400" i="1" dirty="0">
                <a:latin typeface="Helvetica Light"/>
              </a:rPr>
              <a:t>c</a:t>
            </a:r>
            <a:r>
              <a:rPr lang="en-US" sz="2400" dirty="0">
                <a:latin typeface="Helvetica Light"/>
              </a:rPr>
              <a:t>.</a:t>
            </a:r>
            <a:endParaRPr lang="en-US" sz="2400" i="1" dirty="0">
              <a:latin typeface="Helvetica Light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</a:rPr>
              <a:t>The presence of multiple alleles increases the possible number of genotypes and phenotypes.</a:t>
            </a:r>
          </a:p>
          <a:p>
            <a:pPr>
              <a:spcAft>
                <a:spcPts val="1200"/>
              </a:spcAft>
            </a:pPr>
            <a:endParaRPr lang="en-US" sz="28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30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730250"/>
            <a:ext cx="8642350" cy="48482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/>
              <a:t> Different combinations of alleles result in the colors shown here.</a:t>
            </a:r>
          </a:p>
        </p:txBody>
      </p:sp>
      <p:sp>
        <p:nvSpPr>
          <p:cNvPr id="1203206" name="Rectangle 6"/>
          <p:cNvSpPr>
            <a:spLocks noChangeArrowheads="1"/>
          </p:cNvSpPr>
          <p:nvPr/>
        </p:nvSpPr>
        <p:spPr bwMode="auto">
          <a:xfrm>
            <a:off x="793750" y="5399088"/>
            <a:ext cx="4032250" cy="471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Full color:  CC, Cc</a:t>
            </a:r>
            <a:r>
              <a:rPr lang="en-US" altLang="en-US" sz="1800" i="1" baseline="30000">
                <a:latin typeface="Arial" charset="0"/>
              </a:rPr>
              <a:t>ch</a:t>
            </a:r>
            <a:r>
              <a:rPr lang="en-US" altLang="en-US" sz="1800">
                <a:latin typeface="Arial" charset="0"/>
              </a:rPr>
              <a:t>, Cc</a:t>
            </a:r>
            <a:r>
              <a:rPr lang="en-US" altLang="en-US" sz="1800" i="1" baseline="30000">
                <a:latin typeface="Arial" charset="0"/>
              </a:rPr>
              <a:t>h</a:t>
            </a:r>
            <a:r>
              <a:rPr lang="en-US" altLang="en-US" sz="1800">
                <a:latin typeface="Arial" charset="0"/>
              </a:rPr>
              <a:t>, or Cc</a:t>
            </a:r>
          </a:p>
        </p:txBody>
      </p:sp>
      <p:sp>
        <p:nvSpPr>
          <p:cNvPr id="1203207" name="Rectangle 7"/>
          <p:cNvSpPr>
            <a:spLocks noChangeArrowheads="1"/>
          </p:cNvSpPr>
          <p:nvPr/>
        </p:nvSpPr>
        <p:spPr bwMode="auto">
          <a:xfrm>
            <a:off x="793750" y="5402263"/>
            <a:ext cx="3957638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Chinchilla: c</a:t>
            </a:r>
            <a:r>
              <a:rPr lang="en-US" altLang="en-US" sz="1800" i="1" baseline="30000">
                <a:latin typeface="Arial" charset="0"/>
              </a:rPr>
              <a:t>ch</a:t>
            </a:r>
            <a:r>
              <a:rPr lang="en-US" altLang="en-US" sz="1800">
                <a:latin typeface="Arial" charset="0"/>
              </a:rPr>
              <a:t>c</a:t>
            </a:r>
            <a:r>
              <a:rPr lang="en-US" altLang="en-US" sz="1800" i="1" baseline="30000">
                <a:latin typeface="Arial" charset="0"/>
              </a:rPr>
              <a:t>h</a:t>
            </a:r>
            <a:r>
              <a:rPr lang="en-US" altLang="en-US" sz="1800">
                <a:latin typeface="Arial" charset="0"/>
              </a:rPr>
              <a:t>, c</a:t>
            </a:r>
            <a:r>
              <a:rPr lang="en-US" altLang="en-US" sz="1800" i="1" baseline="30000">
                <a:latin typeface="Arial" charset="0"/>
              </a:rPr>
              <a:t>ch</a:t>
            </a:r>
            <a:r>
              <a:rPr lang="en-US" altLang="en-US" sz="1800">
                <a:latin typeface="Arial" charset="0"/>
              </a:rPr>
              <a:t>c</a:t>
            </a:r>
            <a:r>
              <a:rPr lang="en-US" altLang="en-US" sz="1800" i="1" baseline="30000">
                <a:latin typeface="Arial" charset="0"/>
              </a:rPr>
              <a:t>ch</a:t>
            </a:r>
            <a:r>
              <a:rPr lang="en-US" altLang="en-US" sz="1800">
                <a:latin typeface="Arial" charset="0"/>
              </a:rPr>
              <a:t>, or c</a:t>
            </a:r>
            <a:r>
              <a:rPr lang="en-US" altLang="en-US" sz="1800" i="1" baseline="30000">
                <a:latin typeface="Arial" charset="0"/>
              </a:rPr>
              <a:t>ch</a:t>
            </a:r>
            <a:r>
              <a:rPr lang="en-US" altLang="en-US" sz="1800">
                <a:latin typeface="Arial" charset="0"/>
              </a:rPr>
              <a:t>c</a:t>
            </a:r>
          </a:p>
        </p:txBody>
      </p:sp>
      <p:sp>
        <p:nvSpPr>
          <p:cNvPr id="1203208" name="Rectangle 8"/>
          <p:cNvSpPr>
            <a:spLocks noChangeArrowheads="1"/>
          </p:cNvSpPr>
          <p:nvPr/>
        </p:nvSpPr>
        <p:spPr bwMode="auto">
          <a:xfrm>
            <a:off x="793750" y="5402263"/>
            <a:ext cx="3744913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Himalayan:  c</a:t>
            </a:r>
            <a:r>
              <a:rPr lang="en-US" altLang="en-US" sz="1800" i="1" baseline="30000">
                <a:latin typeface="Arial" charset="0"/>
              </a:rPr>
              <a:t>h</a:t>
            </a:r>
            <a:r>
              <a:rPr lang="en-US" altLang="en-US" sz="1800">
                <a:latin typeface="Arial" charset="0"/>
              </a:rPr>
              <a:t>c,  or c</a:t>
            </a:r>
            <a:r>
              <a:rPr lang="en-US" altLang="en-US" sz="1800" i="1" baseline="30000">
                <a:latin typeface="Arial" charset="0"/>
              </a:rPr>
              <a:t>h</a:t>
            </a:r>
            <a:r>
              <a:rPr lang="en-US" altLang="en-US" sz="1800">
                <a:latin typeface="Arial" charset="0"/>
              </a:rPr>
              <a:t>c</a:t>
            </a:r>
            <a:r>
              <a:rPr lang="en-US" altLang="en-US" sz="1800" i="1" baseline="30000">
                <a:latin typeface="Arial" charset="0"/>
              </a:rPr>
              <a:t>h</a:t>
            </a:r>
            <a:r>
              <a:rPr lang="en-US" altLang="en-US" sz="1800" baseline="30000">
                <a:latin typeface="Arial" charset="0"/>
              </a:rPr>
              <a:t>	</a:t>
            </a:r>
          </a:p>
        </p:txBody>
      </p:sp>
      <p:sp>
        <p:nvSpPr>
          <p:cNvPr id="1203209" name="Rectangle 9"/>
          <p:cNvSpPr>
            <a:spLocks noChangeArrowheads="1"/>
          </p:cNvSpPr>
          <p:nvPr/>
        </p:nvSpPr>
        <p:spPr bwMode="auto">
          <a:xfrm>
            <a:off x="793750" y="5402263"/>
            <a:ext cx="3497263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AIbino: cc</a:t>
            </a:r>
          </a:p>
        </p:txBody>
      </p:sp>
      <p:sp>
        <p:nvSpPr>
          <p:cNvPr id="1203210" name="Rectangle 10"/>
          <p:cNvSpPr>
            <a:spLocks noChangeArrowheads="1"/>
          </p:cNvSpPr>
          <p:nvPr/>
        </p:nvSpPr>
        <p:spPr bwMode="auto">
          <a:xfrm>
            <a:off x="5405438" y="1363663"/>
            <a:ext cx="2922587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dirty="0">
                <a:ea typeface="+mn-ea"/>
              </a:rPr>
              <a:t>KEY</a:t>
            </a:r>
          </a:p>
          <a:p>
            <a:pPr algn="l">
              <a:defRPr/>
            </a:pPr>
            <a:endParaRPr lang="en-US" dirty="0">
              <a:ea typeface="+mn-ea"/>
            </a:endParaRPr>
          </a:p>
          <a:p>
            <a:pPr algn="l">
              <a:defRPr/>
            </a:pPr>
            <a:r>
              <a:rPr lang="en-US" b="0" dirty="0">
                <a:ea typeface="+mn-ea"/>
              </a:rPr>
              <a:t>C =    full color; dominant </a:t>
            </a:r>
          </a:p>
          <a:p>
            <a:pPr algn="l">
              <a:defRPr/>
            </a:pPr>
            <a:r>
              <a:rPr lang="en-US" b="0" dirty="0">
                <a:ea typeface="+mn-ea"/>
              </a:rPr>
              <a:t>          to all other alleles</a:t>
            </a:r>
          </a:p>
          <a:p>
            <a:pPr algn="l">
              <a:defRPr/>
            </a:pPr>
            <a:endParaRPr lang="en-US" b="0" dirty="0">
              <a:ea typeface="+mn-ea"/>
            </a:endParaRPr>
          </a:p>
          <a:p>
            <a:pPr algn="l">
              <a:defRPr/>
            </a:pPr>
            <a:r>
              <a:rPr lang="en-US" b="0" dirty="0" err="1">
                <a:ea typeface="+mn-ea"/>
              </a:rPr>
              <a:t>c</a:t>
            </a:r>
            <a:r>
              <a:rPr lang="en-US" b="0" i="1" baseline="30000" dirty="0" err="1">
                <a:ea typeface="+mn-ea"/>
              </a:rPr>
              <a:t>ch</a:t>
            </a:r>
            <a:r>
              <a:rPr lang="en-US" b="0" baseline="30000" dirty="0">
                <a:ea typeface="+mn-ea"/>
              </a:rPr>
              <a:t> </a:t>
            </a:r>
            <a:r>
              <a:rPr lang="en-US" b="0" dirty="0">
                <a:ea typeface="+mn-ea"/>
              </a:rPr>
              <a:t>= chinchilla; partial</a:t>
            </a:r>
            <a:br>
              <a:rPr lang="en-US" b="0" dirty="0">
                <a:ea typeface="+mn-ea"/>
              </a:rPr>
            </a:br>
            <a:r>
              <a:rPr lang="en-US" b="0" dirty="0">
                <a:ea typeface="+mn-ea"/>
              </a:rPr>
              <a:t>         defect in pigmentation;</a:t>
            </a:r>
            <a:br>
              <a:rPr lang="en-US" b="0" dirty="0">
                <a:ea typeface="+mn-ea"/>
              </a:rPr>
            </a:br>
            <a:r>
              <a:rPr lang="en-US" b="0" dirty="0">
                <a:ea typeface="+mn-ea"/>
              </a:rPr>
              <a:t>         dominant to</a:t>
            </a:r>
            <a:br>
              <a:rPr lang="en-US" b="0" dirty="0">
                <a:ea typeface="+mn-ea"/>
              </a:rPr>
            </a:br>
            <a:r>
              <a:rPr lang="en-US" b="0" dirty="0">
                <a:ea typeface="+mn-ea"/>
              </a:rPr>
              <a:t>         </a:t>
            </a:r>
            <a:r>
              <a:rPr lang="en-US" b="0" dirty="0" err="1">
                <a:ea typeface="+mn-ea"/>
              </a:rPr>
              <a:t>c</a:t>
            </a:r>
            <a:r>
              <a:rPr lang="en-US" b="0" baseline="30000" dirty="0" err="1">
                <a:ea typeface="+mn-ea"/>
              </a:rPr>
              <a:t>h</a:t>
            </a:r>
            <a:r>
              <a:rPr lang="en-US" b="0" dirty="0">
                <a:ea typeface="+mn-ea"/>
              </a:rPr>
              <a:t> and c alleles</a:t>
            </a:r>
          </a:p>
          <a:p>
            <a:pPr algn="l">
              <a:defRPr/>
            </a:pPr>
            <a:endParaRPr lang="en-US" b="0" dirty="0">
              <a:ea typeface="+mn-ea"/>
            </a:endParaRPr>
          </a:p>
          <a:p>
            <a:pPr algn="l">
              <a:defRPr/>
            </a:pPr>
            <a:r>
              <a:rPr lang="en-US" b="0" dirty="0" err="1">
                <a:ea typeface="+mn-ea"/>
              </a:rPr>
              <a:t>c</a:t>
            </a:r>
            <a:r>
              <a:rPr lang="en-US" b="0" i="1" baseline="30000" dirty="0" err="1">
                <a:ea typeface="+mn-ea"/>
              </a:rPr>
              <a:t>h</a:t>
            </a:r>
            <a:r>
              <a:rPr lang="en-US" b="0" dirty="0">
                <a:ea typeface="+mn-ea"/>
              </a:rPr>
              <a:t> =  Himalayan; color in</a:t>
            </a:r>
            <a:br>
              <a:rPr lang="en-US" b="0" dirty="0">
                <a:ea typeface="+mn-ea"/>
              </a:rPr>
            </a:br>
            <a:r>
              <a:rPr lang="en-US" b="0" dirty="0">
                <a:ea typeface="+mn-ea"/>
              </a:rPr>
              <a:t>         certain parts of the</a:t>
            </a:r>
          </a:p>
          <a:p>
            <a:pPr algn="l">
              <a:defRPr/>
            </a:pPr>
            <a:r>
              <a:rPr lang="en-US" b="0" dirty="0">
                <a:ea typeface="+mn-ea"/>
              </a:rPr>
              <a:t>         body; dominant to</a:t>
            </a:r>
          </a:p>
          <a:p>
            <a:pPr algn="l">
              <a:defRPr/>
            </a:pPr>
            <a:r>
              <a:rPr lang="en-US" b="0" dirty="0">
                <a:ea typeface="+mn-ea"/>
              </a:rPr>
              <a:t>         c allele</a:t>
            </a:r>
          </a:p>
          <a:p>
            <a:pPr algn="l">
              <a:defRPr/>
            </a:pPr>
            <a:endParaRPr lang="en-US" b="0" dirty="0">
              <a:ea typeface="+mn-ea"/>
            </a:endParaRPr>
          </a:p>
          <a:p>
            <a:pPr algn="l">
              <a:defRPr/>
            </a:pPr>
            <a:r>
              <a:rPr lang="en-US" b="0" dirty="0">
                <a:ea typeface="+mn-ea"/>
              </a:rPr>
              <a:t>c =    albino; no color;</a:t>
            </a:r>
          </a:p>
          <a:p>
            <a:pPr algn="l">
              <a:defRPr/>
            </a:pPr>
            <a:r>
              <a:rPr lang="en-US" b="0" dirty="0">
                <a:ea typeface="+mn-ea"/>
              </a:rPr>
              <a:t>         recessive to all other</a:t>
            </a:r>
          </a:p>
          <a:p>
            <a:pPr algn="l">
              <a:defRPr/>
            </a:pPr>
            <a:r>
              <a:rPr lang="en-US" b="0" dirty="0">
                <a:ea typeface="+mn-ea"/>
              </a:rPr>
              <a:t>         alleles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pic>
        <p:nvPicPr>
          <p:cNvPr id="1203219" name="Picture 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046288"/>
            <a:ext cx="488950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3220" name="Picture 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046288"/>
            <a:ext cx="492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3221" name="Picture 2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046288"/>
            <a:ext cx="4886325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3229" name="Picture 29" descr="11-03-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055813"/>
            <a:ext cx="491648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865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022771" cy="5468403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Epistasis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b="1" dirty="0">
                <a:solidFill>
                  <a:srgbClr val="C00000"/>
                </a:solidFill>
                <a:latin typeface="Helvetica Light"/>
                <a:cs typeface="Helvetica Light"/>
              </a:rPr>
              <a:t>Epistasis</a:t>
            </a:r>
            <a:r>
              <a:rPr lang="en-US" sz="2400" b="1" dirty="0">
                <a:latin typeface="Helvetica Light"/>
                <a:cs typeface="Helvetica Light"/>
              </a:rPr>
              <a:t> </a:t>
            </a:r>
            <a:r>
              <a:rPr lang="en-US" sz="2400" dirty="0">
                <a:latin typeface="Helvetica Light"/>
                <a:cs typeface="Helvetica Light"/>
              </a:rPr>
              <a:t>is an interaction where of one allele hiding the effects of another allele or </a:t>
            </a:r>
            <a:r>
              <a:rPr lang="en-US" altLang="en-US" sz="2000" dirty="0"/>
              <a:t>phenotypic expression of one gene is influenced by another gene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</a:rPr>
              <a:t>Seen in the coat color of Labrador retrievers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Dominant allele </a:t>
            </a:r>
            <a:r>
              <a:rPr lang="en-US" sz="2000" i="1" dirty="0">
                <a:latin typeface="Helvetica Light"/>
              </a:rPr>
              <a:t>E</a:t>
            </a:r>
            <a:r>
              <a:rPr lang="en-US" sz="2000" dirty="0">
                <a:latin typeface="Helvetica Light"/>
              </a:rPr>
              <a:t> determines whether the coat will have dark pigment.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Allele </a:t>
            </a:r>
            <a:r>
              <a:rPr lang="en-US" sz="2000" i="1" dirty="0">
                <a:latin typeface="Helvetica Light"/>
              </a:rPr>
              <a:t>B </a:t>
            </a:r>
            <a:r>
              <a:rPr lang="en-US" sz="2000" dirty="0">
                <a:latin typeface="Helvetica Light"/>
              </a:rPr>
              <a:t>determines how dark the coat will be.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</a:rPr>
              <a:t>When a dog has recessive </a:t>
            </a:r>
            <a:r>
              <a:rPr lang="en-US" sz="2000" i="1" dirty="0" err="1">
                <a:latin typeface="Helvetica Light"/>
              </a:rPr>
              <a:t>ee</a:t>
            </a:r>
            <a:r>
              <a:rPr lang="en-US" sz="2000" dirty="0">
                <a:latin typeface="Helvetica Light"/>
              </a:rPr>
              <a:t> alleles, the coat will be yellow, because the </a:t>
            </a:r>
            <a:r>
              <a:rPr lang="en-US" sz="2000" i="1" dirty="0">
                <a:latin typeface="Helvetica Light"/>
              </a:rPr>
              <a:t>e </a:t>
            </a:r>
            <a:r>
              <a:rPr lang="en-US" sz="2000" dirty="0">
                <a:latin typeface="Helvetica Light"/>
              </a:rPr>
              <a:t>allele masks the effects of the </a:t>
            </a:r>
            <a:r>
              <a:rPr lang="en-US" sz="2000" i="1" dirty="0">
                <a:latin typeface="Helvetica Light"/>
              </a:rPr>
              <a:t>B </a:t>
            </a:r>
            <a:r>
              <a:rPr lang="en-US" sz="2000" dirty="0">
                <a:latin typeface="Helvetica Light"/>
              </a:rPr>
              <a:t>allele.</a:t>
            </a:r>
          </a:p>
          <a:p>
            <a:pPr marL="0" indent="0">
              <a:buNone/>
            </a:pPr>
            <a:endParaRPr lang="en-US" altLang="en-US" sz="22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864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PoL-Fig-08-12-0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47877"/>
            <a:ext cx="7142163" cy="644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83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8362" y="571106"/>
            <a:ext cx="3288534" cy="5330196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Sex Determination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One pair of chromosomes, </a:t>
            </a:r>
            <a:r>
              <a:rPr lang="en-US" sz="2400" b="1" dirty="0">
                <a:solidFill>
                  <a:srgbClr val="C00000"/>
                </a:solidFill>
                <a:latin typeface="Helvetica Light"/>
                <a:cs typeface="Helvetica Light"/>
              </a:rPr>
              <a:t>sex chromosomes</a:t>
            </a:r>
            <a:r>
              <a:rPr lang="en-US" sz="2400" dirty="0">
                <a:latin typeface="Helvetica Light"/>
                <a:cs typeface="Helvetica Light"/>
              </a:rPr>
              <a:t>, determine an individual’s gender.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</a:rPr>
              <a:t>XX: female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/>
              </a:rPr>
              <a:t>XY: male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Helvetica Light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Helvetica Light"/>
                <a:cs typeface="Helvetica" pitchFamily="34" charset="0"/>
              </a:rPr>
              <a:t>The other 22 pairs of chromosomes are called </a:t>
            </a:r>
            <a:r>
              <a:rPr lang="en-US" sz="2400" b="1" dirty="0">
                <a:solidFill>
                  <a:srgbClr val="C00000"/>
                </a:solidFill>
                <a:latin typeface="Helvetica Light"/>
                <a:cs typeface="Helvetica" pitchFamily="34" charset="0"/>
              </a:rPr>
              <a:t>autosomes</a:t>
            </a:r>
            <a:r>
              <a:rPr lang="en-US" sz="2400" dirty="0">
                <a:latin typeface="Helvetica Light"/>
                <a:cs typeface="Helvetica" pitchFamily="34" charset="0"/>
              </a:rPr>
              <a:t>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68" y="294306"/>
            <a:ext cx="2852045" cy="29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367874-D437-2A4B-ADBE-FFD51E6D534E}"/>
              </a:ext>
            </a:extLst>
          </p:cNvPr>
          <p:cNvCxnSpPr/>
          <p:nvPr/>
        </p:nvCxnSpPr>
        <p:spPr>
          <a:xfrm>
            <a:off x="3327094" y="5144877"/>
            <a:ext cx="2588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9D95A05-BC81-324B-A89C-335650735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481" y="3092984"/>
            <a:ext cx="2628717" cy="332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661563" cy="3825749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Sex-Linked Traits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Traits controlled by genes located on the X chromosome are </a:t>
            </a:r>
            <a:r>
              <a:rPr lang="en-US" sz="2400" b="1" dirty="0">
                <a:solidFill>
                  <a:srgbClr val="C00000"/>
                </a:solidFill>
                <a:latin typeface="Helvetica Light"/>
                <a:cs typeface="Helvetica Light"/>
              </a:rPr>
              <a:t>sex-linked traits</a:t>
            </a:r>
            <a:r>
              <a:rPr lang="en-US" sz="2400" dirty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</a:rPr>
              <a:t>Because males have only one copy of the X chromosome, they are more affected by recessive X-linked traits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16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8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99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661563" cy="3825749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Sex-Linked Traits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800" dirty="0">
                <a:latin typeface="Helvetica"/>
                <a:cs typeface="Helvetica"/>
              </a:rPr>
              <a:t>Red-green color blindness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Recessive, X-linked trait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</a:rPr>
              <a:t>Mothers are carriers.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2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35" y="2853782"/>
            <a:ext cx="2667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0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_blindness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29174"/>
            <a:ext cx="8240487" cy="52974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69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14131"/>
            <a:ext cx="7661563" cy="3825749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Sex-Linked Traits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100" dirty="0">
                <a:latin typeface="Helvetica"/>
                <a:cs typeface="Helvetica"/>
              </a:rPr>
              <a:t>Hemophilia</a:t>
            </a:r>
          </a:p>
          <a:p>
            <a:pPr>
              <a:spcAft>
                <a:spcPts val="600"/>
              </a:spcAft>
            </a:pPr>
            <a:r>
              <a:rPr lang="en-US" sz="2100" dirty="0">
                <a:latin typeface="Helvetica Light"/>
                <a:cs typeface="Helvetica Light"/>
              </a:rPr>
              <a:t>Recessive, X-linked trait that causes delayed clotting of blood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2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75" y="1842540"/>
            <a:ext cx="6603881" cy="499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8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mophilia-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20532"/>
            <a:ext cx="5889171" cy="66631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56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sz="2800" b="1" dirty="0">
                <a:latin typeface="Helvetica"/>
                <a:cs typeface="Helvetica"/>
              </a:rPr>
              <a:t>Essential Questions</a:t>
            </a:r>
          </a:p>
          <a:p>
            <a:r>
              <a:rPr lang="en-US" sz="2400" dirty="0">
                <a:latin typeface="Helvetica Light"/>
              </a:rPr>
              <a:t>What are the differences between various complex inheritance patterns?</a:t>
            </a:r>
          </a:p>
          <a:p>
            <a:r>
              <a:rPr lang="en-US" sz="2400" dirty="0">
                <a:latin typeface="Helvetica Light"/>
              </a:rPr>
              <a:t>How can sex-linked inheritance patterns be analyzed?</a:t>
            </a:r>
          </a:p>
          <a:p>
            <a:r>
              <a:rPr lang="en-US" sz="2400" dirty="0">
                <a:latin typeface="Helvetica Light"/>
              </a:rPr>
              <a:t>How can the environment influence the phenotype of an organism?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Complex Patterns of Inheritance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7876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661563" cy="3825749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Polygenic Traits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b="1" dirty="0">
                <a:solidFill>
                  <a:srgbClr val="B00000"/>
                </a:solidFill>
                <a:latin typeface="Helvetica Light"/>
                <a:cs typeface="Helvetica Light"/>
              </a:rPr>
              <a:t>Polygenic traits </a:t>
            </a:r>
            <a:r>
              <a:rPr lang="en-US" sz="2400" dirty="0">
                <a:latin typeface="Helvetica Light"/>
                <a:cs typeface="Helvetica Light"/>
              </a:rPr>
              <a:t>arise from the interaction of multiple pairs of genes.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latin typeface="Helvetica Light"/>
              </a:rPr>
              <a:t>Include such traits as skin color(</a:t>
            </a:r>
            <a:r>
              <a:rPr lang="en-US" sz="2400" dirty="0" err="1">
                <a:latin typeface="Helvetica Light"/>
              </a:rPr>
              <a:t>A,a</a:t>
            </a:r>
            <a:r>
              <a:rPr lang="en-US" sz="2400" dirty="0">
                <a:latin typeface="Helvetica Light"/>
              </a:rPr>
              <a:t>), height(</a:t>
            </a:r>
            <a:r>
              <a:rPr lang="en-US" sz="2400" dirty="0" err="1">
                <a:latin typeface="Helvetica Light"/>
              </a:rPr>
              <a:t>B,b</a:t>
            </a:r>
            <a:r>
              <a:rPr lang="en-US" sz="2400" dirty="0">
                <a:latin typeface="Helvetica Light"/>
              </a:rPr>
              <a:t>), and eye color (</a:t>
            </a:r>
            <a:r>
              <a:rPr lang="en-US" sz="2400" dirty="0" err="1">
                <a:latin typeface="Helvetica Light"/>
              </a:rPr>
              <a:t>C,c</a:t>
            </a:r>
            <a:r>
              <a:rPr lang="en-US" sz="2400" dirty="0">
                <a:latin typeface="Helvetica Light"/>
              </a:rPr>
              <a:t>).</a:t>
            </a:r>
            <a:endParaRPr lang="en-US" sz="20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6" name="Picture 13" descr="ch 11 im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4" y="3118507"/>
            <a:ext cx="7968407" cy="35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2998620" y="1683901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Helvetica Light"/>
              </a:rPr>
              <a:t>incomplete dominance</a:t>
            </a:r>
          </a:p>
          <a:p>
            <a:r>
              <a:rPr lang="en-US" sz="2400" dirty="0" err="1">
                <a:latin typeface="Helvetica Light"/>
              </a:rPr>
              <a:t>codominance</a:t>
            </a:r>
            <a:endParaRPr lang="en-US" sz="2400" dirty="0">
              <a:latin typeface="Helvetica Light"/>
            </a:endParaRPr>
          </a:p>
          <a:p>
            <a:r>
              <a:rPr lang="en-US" sz="2400" dirty="0">
                <a:latin typeface="Helvetica Light"/>
              </a:rPr>
              <a:t>multiple alleles</a:t>
            </a:r>
          </a:p>
          <a:p>
            <a:r>
              <a:rPr lang="en-US" sz="2400" dirty="0">
                <a:latin typeface="Helvetica Light"/>
              </a:rPr>
              <a:t>epistasis</a:t>
            </a:r>
          </a:p>
          <a:p>
            <a:r>
              <a:rPr lang="en-US" sz="2400" dirty="0">
                <a:latin typeface="Helvetica Light"/>
              </a:rPr>
              <a:t>sex chromosome</a:t>
            </a:r>
          </a:p>
          <a:p>
            <a:r>
              <a:rPr lang="en-US" sz="2400" dirty="0">
                <a:latin typeface="Helvetica Light"/>
              </a:rPr>
              <a:t>autosome</a:t>
            </a:r>
          </a:p>
          <a:p>
            <a:r>
              <a:rPr lang="en-US" sz="2400" dirty="0">
                <a:latin typeface="Helvetica Light"/>
              </a:rPr>
              <a:t>sex-linked trait</a:t>
            </a:r>
          </a:p>
          <a:p>
            <a:r>
              <a:rPr lang="en-US" sz="2400" dirty="0">
                <a:latin typeface="Helvetica Light"/>
              </a:rPr>
              <a:t>polygenic trait</a:t>
            </a:r>
          </a:p>
          <a:p>
            <a:pPr marL="0" indent="0">
              <a:buNone/>
            </a:pPr>
            <a:endParaRPr lang="en-US" sz="2000" dirty="0">
              <a:latin typeface="Helvetica Light"/>
            </a:endParaRPr>
          </a:p>
          <a:p>
            <a:pPr marL="0" indent="0"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400"/>
              </a:spcAft>
              <a:buFont typeface="Arial"/>
              <a:buNone/>
            </a:pPr>
            <a:r>
              <a:rPr lang="en-US" sz="2800" b="1" dirty="0">
                <a:latin typeface="Helvetica"/>
                <a:cs typeface="Helvetica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1814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3825749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Incomplete Dominance</a:t>
            </a:r>
          </a:p>
          <a:p>
            <a:pPr>
              <a:spcAft>
                <a:spcPts val="600"/>
              </a:spcAft>
            </a:pPr>
            <a:r>
              <a:rPr lang="en-US" sz="2100" dirty="0">
                <a:latin typeface="Helvetica Light"/>
                <a:cs typeface="Helvetica Light"/>
              </a:rPr>
              <a:t>In some organisms, heterozygous individuals will display the dominant phenotype.</a:t>
            </a:r>
          </a:p>
          <a:p>
            <a:pPr>
              <a:spcAft>
                <a:spcPts val="600"/>
              </a:spcAft>
            </a:pPr>
            <a:r>
              <a:rPr lang="en-US" sz="2100" dirty="0">
                <a:latin typeface="Helvetica Light"/>
                <a:cs typeface="Helvetica Light"/>
              </a:rPr>
              <a:t>With </a:t>
            </a:r>
            <a:r>
              <a:rPr lang="en-US" sz="2100" b="1" dirty="0">
                <a:solidFill>
                  <a:srgbClr val="C00000"/>
                </a:solidFill>
                <a:latin typeface="Helvetica Light"/>
                <a:cs typeface="Helvetica Light"/>
              </a:rPr>
              <a:t>incomplete dominance</a:t>
            </a:r>
            <a:r>
              <a:rPr lang="en-US" sz="2100" dirty="0">
                <a:latin typeface="Helvetica Light"/>
                <a:cs typeface="Helvetica Light"/>
              </a:rPr>
              <a:t>, the heterozygous phenotype is an intermediate phenotype between the two homozygous phenotypes.</a:t>
            </a:r>
            <a:endParaRPr lang="en-US" sz="21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8" name="Picture 20" descr="sb4065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3" b="3386"/>
          <a:stretch>
            <a:fillRect/>
          </a:stretch>
        </p:blipFill>
        <p:spPr bwMode="auto">
          <a:xfrm>
            <a:off x="4065261" y="3069780"/>
            <a:ext cx="4817032" cy="377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7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98178"/>
            <a:ext cx="8229600" cy="5043860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err="1">
                <a:latin typeface="Helvetica"/>
                <a:cs typeface="Helvetica"/>
              </a:rPr>
              <a:t>Codominance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In </a:t>
            </a:r>
            <a:r>
              <a:rPr lang="en-US" sz="2400" b="1" dirty="0">
                <a:solidFill>
                  <a:srgbClr val="C00000"/>
                </a:solidFill>
                <a:latin typeface="Helvetica Light"/>
                <a:cs typeface="Helvetica Light"/>
              </a:rPr>
              <a:t>codominance</a:t>
            </a:r>
            <a:r>
              <a:rPr lang="en-US" sz="2400" dirty="0">
                <a:latin typeface="Helvetica Light"/>
                <a:cs typeface="Helvetica Light"/>
              </a:rPr>
              <a:t>, both the dominant and recessive allele are expressed in heterozygous individuals.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</a:rPr>
              <a:t>In certain varieties of chicken, the allele for black feathers is codominant with the allele for white feathers.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</a:rPr>
              <a:t>Heterozygous Pandas are showing with both black and white fur. The black and white colors do not blend to form a new color, but appear separately.</a:t>
            </a: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CDFF82-35E7-5442-BAFB-FAE563A7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10" y="3781778"/>
            <a:ext cx="3544712" cy="26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4544" y="910625"/>
            <a:ext cx="8490857" cy="5588145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err="1">
                <a:latin typeface="Helvetica"/>
                <a:cs typeface="Helvetica"/>
              </a:rPr>
              <a:t>Codominance</a:t>
            </a:r>
            <a:endParaRPr lang="en-US" sz="2400" b="1" dirty="0">
              <a:latin typeface="Helvetica"/>
              <a:cs typeface="Helvetica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400" dirty="0">
                <a:latin typeface="Helvetica"/>
                <a:cs typeface="Helvetica"/>
              </a:rPr>
              <a:t>Sickle-cell disease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 Light"/>
              </a:rPr>
              <a:t>Changes in hemoglobin cause red blood cells to become sickle shaped.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</a:rPr>
              <a:t>People who are heterozygous for the trait have both normal and sickle-shaped cells.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Sickle-cell disease and malaria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" pitchFamily="34" charset="0"/>
              </a:rPr>
              <a:t>Those who are heterozygous for the sickle cell trait also have a higher resistance to malaria.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" pitchFamily="34" charset="0"/>
              </a:rPr>
              <a:t>The death rate due to malaria is lower where sickle-cell trait is higher, meaning more people live to pass it on to their offspring.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179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ick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142" y="274637"/>
            <a:ext cx="3614057" cy="3614057"/>
          </a:xfrm>
          <a:noFill/>
        </p:spPr>
      </p:pic>
      <p:pic>
        <p:nvPicPr>
          <p:cNvPr id="6" name="Picture 4" descr="sick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928258"/>
            <a:ext cx="5239656" cy="3929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63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3643745" cy="528624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Multiple Alleles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Blood groups in humans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" pitchFamily="34" charset="0"/>
              </a:rPr>
              <a:t>Some forms of inheritance are determined by more than two alleles, referred to as </a:t>
            </a:r>
            <a:r>
              <a:rPr lang="en-US" sz="2000" b="1" dirty="0">
                <a:solidFill>
                  <a:srgbClr val="B00000"/>
                </a:solidFill>
                <a:latin typeface="Helvetica Light"/>
                <a:cs typeface="Helvetica" pitchFamily="34" charset="0"/>
              </a:rPr>
              <a:t>multiple alleles</a:t>
            </a:r>
            <a:r>
              <a:rPr lang="en-US" sz="2000" dirty="0">
                <a:latin typeface="Helvetica Light"/>
                <a:cs typeface="Helvetica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" pitchFamily="34" charset="0"/>
              </a:rPr>
              <a:t>The ABO blood group has three forms of alleles, sometimes called AB markers.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" pitchFamily="34" charset="0"/>
              </a:rPr>
              <a:t>Some are homozygous ii producing no antigen or blood type O</a:t>
            </a:r>
          </a:p>
          <a:p>
            <a:pPr>
              <a:spcAft>
                <a:spcPts val="1200"/>
              </a:spcAft>
            </a:pPr>
            <a:endParaRPr lang="en-US" sz="1600" dirty="0">
              <a:latin typeface="Helvetica Light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6" name="Picture 14" descr="ch 11 im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65797"/>
            <a:ext cx="3982316" cy="52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8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ood  typ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079" y="423295"/>
            <a:ext cx="7836550" cy="6269241"/>
          </a:xfrm>
          <a:noFill/>
        </p:spPr>
      </p:pic>
    </p:spTree>
    <p:extLst>
      <p:ext uri="{BB962C8B-B14F-4D97-AF65-F5344CB8AC3E}">
        <p14:creationId xmlns:p14="http://schemas.microsoft.com/office/powerpoint/2010/main" val="1544931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25061</TotalTime>
  <Words>687</Words>
  <Application>Microsoft Macintosh PowerPoint</Application>
  <PresentationFormat>On-screen Show (4:3)</PresentationFormat>
  <Paragraphs>131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Helvetica</vt:lpstr>
      <vt:lpstr>Helvetica Light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Yadira A. Salazar</cp:lastModifiedBy>
  <cp:revision>115</cp:revision>
  <cp:lastPrinted>2017-02-13T15:19:28Z</cp:lastPrinted>
  <dcterms:created xsi:type="dcterms:W3CDTF">2013-07-09T14:24:31Z</dcterms:created>
  <dcterms:modified xsi:type="dcterms:W3CDTF">2019-02-07T16:48:45Z</dcterms:modified>
</cp:coreProperties>
</file>