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4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5/31/2016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TWTO4uIrPws" TargetMode="External"/><Relationship Id="rId2" Type="http://schemas.openxmlformats.org/officeDocument/2006/relationships/hyperlink" Target="https://www.youtube.com/watch?v=EPYQgwA15A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xIplNs4754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Sports Injuries</a:t>
            </a:r>
            <a:endParaRPr lang="en-US" dirty="0"/>
          </a:p>
        </p:txBody>
      </p:sp>
      <p:sp>
        <p:nvSpPr>
          <p:cNvPr id="3" name="Subtitle 2"/>
          <p:cNvSpPr>
            <a:spLocks noGrp="1"/>
          </p:cNvSpPr>
          <p:nvPr>
            <p:ph type="subTitle" idx="1"/>
          </p:nvPr>
        </p:nvSpPr>
        <p:spPr/>
        <p:txBody>
          <a:bodyPr>
            <a:normAutofit/>
          </a:bodyPr>
          <a:lstStyle/>
          <a:p>
            <a:r>
              <a:rPr lang="en-US" sz="2800" dirty="0" smtClean="0"/>
              <a:t>Chapter 6</a:t>
            </a:r>
            <a:endParaRPr lang="en-US" sz="2800" dirty="0"/>
          </a:p>
        </p:txBody>
      </p:sp>
    </p:spTree>
    <p:extLst>
      <p:ext uri="{BB962C8B-B14F-4D97-AF65-F5344CB8AC3E}">
        <p14:creationId xmlns:p14="http://schemas.microsoft.com/office/powerpoint/2010/main" val="287435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Strains </a:t>
            </a:r>
            <a:endParaRPr lang="en-US" sz="4400" dirty="0"/>
          </a:p>
        </p:txBody>
      </p:sp>
      <p:sp>
        <p:nvSpPr>
          <p:cNvPr id="4" name="TextBox 3"/>
          <p:cNvSpPr txBox="1"/>
          <p:nvPr/>
        </p:nvSpPr>
        <p:spPr>
          <a:xfrm>
            <a:off x="329514" y="1804086"/>
            <a:ext cx="11697729" cy="147732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Description: A </a:t>
            </a:r>
            <a:r>
              <a:rPr lang="en-US" sz="2400" dirty="0"/>
              <a:t>strain is a stretching or tearing of muscle or tendon. A tendon is a fibrous cord of tissue that connects </a:t>
            </a:r>
            <a:r>
              <a:rPr lang="en-US" sz="2400" b="1" u="sng" dirty="0"/>
              <a:t>muscles to bones</a:t>
            </a:r>
            <a:r>
              <a:rPr lang="en-US" sz="2400" dirty="0"/>
              <a:t>. Strains often occur in the lower back and in the hamstring muscle in the back of your thigh</a:t>
            </a:r>
            <a:r>
              <a:rPr lang="en-US" sz="2400" dirty="0" smtClean="0"/>
              <a:t>.</a:t>
            </a:r>
          </a:p>
          <a:p>
            <a:endParaRPr lang="en-US" dirty="0"/>
          </a:p>
        </p:txBody>
      </p:sp>
      <p:pic>
        <p:nvPicPr>
          <p:cNvPr id="5" name="Picture 4"/>
          <p:cNvPicPr>
            <a:picLocks noChangeAspect="1"/>
          </p:cNvPicPr>
          <p:nvPr/>
        </p:nvPicPr>
        <p:blipFill>
          <a:blip r:embed="rId2"/>
          <a:stretch>
            <a:fillRect/>
          </a:stretch>
        </p:blipFill>
        <p:spPr>
          <a:xfrm>
            <a:off x="144162" y="3377861"/>
            <a:ext cx="3492843" cy="3383692"/>
          </a:xfrm>
          <a:prstGeom prst="rect">
            <a:avLst/>
          </a:prstGeom>
        </p:spPr>
      </p:pic>
      <p:pic>
        <p:nvPicPr>
          <p:cNvPr id="6" name="Picture 5"/>
          <p:cNvPicPr>
            <a:picLocks noChangeAspect="1"/>
          </p:cNvPicPr>
          <p:nvPr/>
        </p:nvPicPr>
        <p:blipFill>
          <a:blip r:embed="rId3"/>
          <a:stretch>
            <a:fillRect/>
          </a:stretch>
        </p:blipFill>
        <p:spPr>
          <a:xfrm>
            <a:off x="9835978" y="2724392"/>
            <a:ext cx="2257168" cy="4133609"/>
          </a:xfrm>
          <a:prstGeom prst="rect">
            <a:avLst/>
          </a:prstGeom>
        </p:spPr>
      </p:pic>
      <p:sp>
        <p:nvSpPr>
          <p:cNvPr id="7" name="TextBox 6"/>
          <p:cNvSpPr txBox="1"/>
          <p:nvPr/>
        </p:nvSpPr>
        <p:spPr>
          <a:xfrm>
            <a:off x="3970638" y="3457995"/>
            <a:ext cx="5198075"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Signs and symptoms will vary, depending on the severity of the </a:t>
            </a:r>
            <a:r>
              <a:rPr lang="en-US" sz="2400" dirty="0" smtClean="0"/>
              <a:t>injury</a:t>
            </a:r>
            <a:r>
              <a:rPr lang="en-US" sz="2400" dirty="0"/>
              <a:t>:</a:t>
            </a:r>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Pain</a:t>
            </a:r>
            <a:endParaRPr lang="en-US" sz="2400" dirty="0"/>
          </a:p>
          <a:p>
            <a:pPr marL="285750" indent="-285750">
              <a:buFont typeface="Arial" panose="020B0604020202020204" pitchFamily="34" charset="0"/>
              <a:buChar char="•"/>
            </a:pPr>
            <a:r>
              <a:rPr lang="en-US" sz="2400" dirty="0"/>
              <a:t>Swelling</a:t>
            </a:r>
          </a:p>
          <a:p>
            <a:pPr marL="285750" indent="-285750">
              <a:buFont typeface="Arial" panose="020B0604020202020204" pitchFamily="34" charset="0"/>
              <a:buChar char="•"/>
            </a:pPr>
            <a:r>
              <a:rPr lang="en-US" sz="2400" dirty="0"/>
              <a:t>Muscle spasms</a:t>
            </a:r>
          </a:p>
          <a:p>
            <a:pPr marL="285750" indent="-285750">
              <a:buFont typeface="Arial" panose="020B0604020202020204" pitchFamily="34" charset="0"/>
              <a:buChar char="•"/>
            </a:pPr>
            <a:r>
              <a:rPr lang="en-US" sz="2400" dirty="0"/>
              <a:t>Limited ability to move the affected muscle</a:t>
            </a:r>
          </a:p>
        </p:txBody>
      </p:sp>
    </p:spTree>
    <p:extLst>
      <p:ext uri="{BB962C8B-B14F-4D97-AF65-F5344CB8AC3E}">
        <p14:creationId xmlns:p14="http://schemas.microsoft.com/office/powerpoint/2010/main" val="79564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Strains</a:t>
            </a:r>
            <a:endParaRPr lang="en-US" dirty="0"/>
          </a:p>
        </p:txBody>
      </p:sp>
      <p:sp>
        <p:nvSpPr>
          <p:cNvPr id="4" name="Content Placeholder 3"/>
          <p:cNvSpPr>
            <a:spLocks noGrp="1"/>
          </p:cNvSpPr>
          <p:nvPr>
            <p:ph idx="1"/>
          </p:nvPr>
        </p:nvSpPr>
        <p:spPr>
          <a:xfrm>
            <a:off x="123568" y="1746423"/>
            <a:ext cx="11977815" cy="5111578"/>
          </a:xfrm>
        </p:spPr>
        <p:txBody>
          <a:bodyPr>
            <a:noAutofit/>
          </a:bodyPr>
          <a:lstStyle/>
          <a:p>
            <a:pPr marL="0" indent="0">
              <a:buNone/>
            </a:pPr>
            <a:r>
              <a:rPr lang="en-US" sz="2400" dirty="0" smtClean="0"/>
              <a:t>Etiology: </a:t>
            </a:r>
          </a:p>
          <a:p>
            <a:pPr marL="0" indent="0">
              <a:buNone/>
            </a:pPr>
            <a:r>
              <a:rPr lang="en-US" sz="2400" dirty="0" smtClean="0"/>
              <a:t>There </a:t>
            </a:r>
            <a:r>
              <a:rPr lang="en-US" sz="2400" dirty="0"/>
              <a:t>are two types of strains: acute and chronic. </a:t>
            </a:r>
            <a:endParaRPr lang="en-US" sz="2400" dirty="0" smtClean="0"/>
          </a:p>
          <a:p>
            <a:r>
              <a:rPr lang="en-US" sz="2400" dirty="0" smtClean="0"/>
              <a:t>An </a:t>
            </a:r>
            <a:r>
              <a:rPr lang="en-US" sz="2400" dirty="0"/>
              <a:t>acute strain occurs when a muscle becomes strained or pulled — or may even tear — when it stretches unusually far or abruptly. </a:t>
            </a:r>
            <a:endParaRPr lang="en-US" sz="2400" dirty="0" smtClean="0"/>
          </a:p>
          <a:p>
            <a:r>
              <a:rPr lang="en-US" sz="2400" dirty="0" smtClean="0"/>
              <a:t>Acute </a:t>
            </a:r>
            <a:r>
              <a:rPr lang="en-US" sz="2400" dirty="0"/>
              <a:t>strains often occur in the following ways</a:t>
            </a:r>
            <a:r>
              <a:rPr lang="en-US" sz="2400" dirty="0" smtClean="0"/>
              <a:t>:</a:t>
            </a:r>
            <a:endParaRPr lang="en-US" sz="2400" dirty="0"/>
          </a:p>
          <a:p>
            <a:r>
              <a:rPr lang="en-US" sz="2400" dirty="0"/>
              <a:t>Slipping on </a:t>
            </a:r>
            <a:r>
              <a:rPr lang="en-US" sz="2400" dirty="0" smtClean="0"/>
              <a:t>ice, Running</a:t>
            </a:r>
            <a:r>
              <a:rPr lang="en-US" sz="2400" dirty="0"/>
              <a:t>, jumping or </a:t>
            </a:r>
            <a:r>
              <a:rPr lang="en-US" sz="2400" dirty="0" smtClean="0"/>
              <a:t>throwing, Lifting </a:t>
            </a:r>
            <a:r>
              <a:rPr lang="en-US" sz="2400" dirty="0"/>
              <a:t>a heavy object or lifting in an awkward </a:t>
            </a:r>
            <a:r>
              <a:rPr lang="en-US" sz="2400" dirty="0" smtClean="0"/>
              <a:t>position</a:t>
            </a:r>
          </a:p>
          <a:p>
            <a:endParaRPr lang="en-US" sz="2400" dirty="0"/>
          </a:p>
          <a:p>
            <a:r>
              <a:rPr lang="en-US" sz="2400" dirty="0"/>
              <a:t>A chronic strain results from prolonged, repetitive movement of a muscle. This may occur on the job or during sports, such as</a:t>
            </a:r>
            <a:r>
              <a:rPr lang="en-US" sz="2400" dirty="0" smtClean="0"/>
              <a:t>:</a:t>
            </a:r>
            <a:endParaRPr lang="en-US" sz="2400" dirty="0"/>
          </a:p>
          <a:p>
            <a:r>
              <a:rPr lang="en-US" sz="2400" dirty="0" smtClean="0"/>
              <a:t>Gymnastics, Tennis, Rowing, Golf</a:t>
            </a:r>
            <a:endParaRPr lang="en-US" sz="2400" dirty="0"/>
          </a:p>
        </p:txBody>
      </p:sp>
    </p:spTree>
    <p:extLst>
      <p:ext uri="{BB962C8B-B14F-4D97-AF65-F5344CB8AC3E}">
        <p14:creationId xmlns:p14="http://schemas.microsoft.com/office/powerpoint/2010/main" val="428018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006" y="0"/>
            <a:ext cx="10131425" cy="1456267"/>
          </a:xfrm>
        </p:spPr>
        <p:txBody>
          <a:bodyPr/>
          <a:lstStyle/>
          <a:p>
            <a:r>
              <a:rPr lang="en-US" dirty="0" smtClean="0"/>
              <a:t>Strains</a:t>
            </a:r>
            <a:endParaRPr lang="en-US" dirty="0"/>
          </a:p>
        </p:txBody>
      </p:sp>
      <p:sp>
        <p:nvSpPr>
          <p:cNvPr id="3" name="Content Placeholder 2"/>
          <p:cNvSpPr>
            <a:spLocks noGrp="1"/>
          </p:cNvSpPr>
          <p:nvPr>
            <p:ph idx="1"/>
          </p:nvPr>
        </p:nvSpPr>
        <p:spPr>
          <a:xfrm>
            <a:off x="1" y="1227438"/>
            <a:ext cx="12191999" cy="5630562"/>
          </a:xfrm>
        </p:spPr>
        <p:txBody>
          <a:bodyPr>
            <a:normAutofit fontScale="92500" lnSpcReduction="10000"/>
          </a:bodyPr>
          <a:lstStyle/>
          <a:p>
            <a:r>
              <a:rPr lang="en-US" sz="2400" dirty="0" smtClean="0"/>
              <a:t>Treatment:</a:t>
            </a:r>
          </a:p>
          <a:p>
            <a:r>
              <a:rPr lang="en-US" sz="2400" dirty="0"/>
              <a:t> 1. Control Swelling and Prevent Further Injury With PRICE</a:t>
            </a:r>
          </a:p>
          <a:p>
            <a:r>
              <a:rPr lang="en-US" sz="2800" b="1" dirty="0"/>
              <a:t>P</a:t>
            </a:r>
            <a:r>
              <a:rPr lang="en-US" sz="2400" dirty="0"/>
              <a:t>rotect by applying an elastic bandage, sling, or splint.</a:t>
            </a:r>
          </a:p>
          <a:p>
            <a:r>
              <a:rPr lang="en-US" sz="2800" b="1" dirty="0"/>
              <a:t>R</a:t>
            </a:r>
            <a:r>
              <a:rPr lang="en-US" sz="2400" dirty="0"/>
              <a:t>est the muscle for at least a day.</a:t>
            </a:r>
          </a:p>
          <a:p>
            <a:r>
              <a:rPr lang="en-US" sz="2800" b="1" dirty="0"/>
              <a:t>I</a:t>
            </a:r>
            <a:r>
              <a:rPr lang="en-US" sz="2400" dirty="0"/>
              <a:t>ce immediately, and continue to ice for 10 to 15 minutes every hour, for 2-3 days.</a:t>
            </a:r>
          </a:p>
          <a:p>
            <a:r>
              <a:rPr lang="en-US" sz="2800" b="1" dirty="0"/>
              <a:t>C</a:t>
            </a:r>
            <a:r>
              <a:rPr lang="en-US" sz="2400" dirty="0"/>
              <a:t>ompress by gently wrapping with an Ace or other elastic bandage. (Don't wrap tightly.)</a:t>
            </a:r>
          </a:p>
          <a:p>
            <a:r>
              <a:rPr lang="en-US" sz="2800" b="1" dirty="0"/>
              <a:t>E</a:t>
            </a:r>
            <a:r>
              <a:rPr lang="en-US" sz="2400" dirty="0"/>
              <a:t>levate injured area above the person's heart level, if possible, for at least 24 </a:t>
            </a:r>
            <a:r>
              <a:rPr lang="en-US" sz="2400" dirty="0" smtClean="0"/>
              <a:t>hours, and start physical therapy to help restore strength and flexibility.</a:t>
            </a:r>
            <a:endParaRPr lang="en-US" sz="2400" dirty="0"/>
          </a:p>
          <a:p>
            <a:r>
              <a:rPr lang="en-US" sz="2400" dirty="0"/>
              <a:t>2. Manage Pain and Inflammation</a:t>
            </a:r>
          </a:p>
          <a:p>
            <a:r>
              <a:rPr lang="en-US" sz="2400" dirty="0"/>
              <a:t>Take an over-the-counter pain </a:t>
            </a:r>
            <a:r>
              <a:rPr lang="en-US" sz="2400" dirty="0" smtClean="0"/>
              <a:t>medication(analgesics) </a:t>
            </a:r>
            <a:r>
              <a:rPr lang="en-US" sz="2400" dirty="0"/>
              <a:t>like aspirin or ibuprofen (Advil, Motrin). </a:t>
            </a:r>
          </a:p>
          <a:p>
            <a:r>
              <a:rPr lang="en-US" sz="2400" dirty="0"/>
              <a:t>3. Follow Up</a:t>
            </a:r>
          </a:p>
          <a:p>
            <a:r>
              <a:rPr lang="en-US" sz="2400" dirty="0"/>
              <a:t>Elevate and ice the area </a:t>
            </a:r>
            <a:r>
              <a:rPr lang="en-US" sz="2400" dirty="0" smtClean="0"/>
              <a:t>( above the heart) every </a:t>
            </a:r>
            <a:r>
              <a:rPr lang="en-US" sz="2400" dirty="0"/>
              <a:t>3 to 4 hours after the first day.</a:t>
            </a:r>
          </a:p>
        </p:txBody>
      </p:sp>
    </p:spTree>
    <p:extLst>
      <p:ext uri="{BB962C8B-B14F-4D97-AF65-F5344CB8AC3E}">
        <p14:creationId xmlns:p14="http://schemas.microsoft.com/office/powerpoint/2010/main" val="222310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Strains</a:t>
            </a:r>
            <a:endParaRPr lang="en-US" dirty="0"/>
          </a:p>
        </p:txBody>
      </p:sp>
      <p:sp>
        <p:nvSpPr>
          <p:cNvPr id="3" name="Content Placeholder 2"/>
          <p:cNvSpPr>
            <a:spLocks noGrp="1"/>
          </p:cNvSpPr>
          <p:nvPr>
            <p:ph idx="1"/>
          </p:nvPr>
        </p:nvSpPr>
        <p:spPr>
          <a:xfrm>
            <a:off x="0" y="1672281"/>
            <a:ext cx="12191999" cy="5185719"/>
          </a:xfrm>
        </p:spPr>
        <p:txBody>
          <a:bodyPr>
            <a:normAutofit/>
          </a:bodyPr>
          <a:lstStyle/>
          <a:p>
            <a:r>
              <a:rPr lang="en-US" sz="2400" dirty="0" smtClean="0"/>
              <a:t>Prevention: </a:t>
            </a:r>
          </a:p>
          <a:p>
            <a:r>
              <a:rPr lang="en-US" sz="2400" dirty="0"/>
              <a:t>Poor </a:t>
            </a:r>
            <a:r>
              <a:rPr lang="en-US" sz="2400" dirty="0" smtClean="0"/>
              <a:t>conditioning: </a:t>
            </a:r>
            <a:r>
              <a:rPr lang="en-US" sz="2400" dirty="0"/>
              <a:t>Lack of conditioning can leave your muscles weak and more likely to sustain injury.</a:t>
            </a:r>
          </a:p>
          <a:p>
            <a:r>
              <a:rPr lang="en-US" sz="2400" dirty="0" smtClean="0"/>
              <a:t>Fatigue: </a:t>
            </a:r>
            <a:r>
              <a:rPr lang="en-US" sz="2400" dirty="0"/>
              <a:t>Tired muscles are less likely to provide good support for your joints. When you're tired, you're also more likely to succumb to forces that could stress a joint or overextend a muscle.</a:t>
            </a:r>
          </a:p>
          <a:p>
            <a:r>
              <a:rPr lang="en-US" sz="2400" dirty="0"/>
              <a:t>Improper </a:t>
            </a:r>
            <a:r>
              <a:rPr lang="en-US" sz="2400" dirty="0" smtClean="0"/>
              <a:t>warm-up: </a:t>
            </a:r>
            <a:r>
              <a:rPr lang="en-US" sz="2400" dirty="0"/>
              <a:t>Properly warming up before vigorous physical activity loosens your muscles and increases joint range of motion, making the muscles less tight and less prone to trauma and tears.</a:t>
            </a:r>
          </a:p>
          <a:p>
            <a:r>
              <a:rPr lang="en-US" sz="2400" dirty="0"/>
              <a:t>Environmental </a:t>
            </a:r>
            <a:r>
              <a:rPr lang="en-US" sz="2400" dirty="0" smtClean="0"/>
              <a:t>conditions: </a:t>
            </a:r>
            <a:r>
              <a:rPr lang="en-US" sz="2400" dirty="0"/>
              <a:t>Slippery or uneven surfaces can make you more prone to injury.</a:t>
            </a:r>
          </a:p>
          <a:p>
            <a:r>
              <a:rPr lang="en-US" sz="2400" dirty="0"/>
              <a:t>Poor </a:t>
            </a:r>
            <a:r>
              <a:rPr lang="en-US" sz="2400" dirty="0" smtClean="0"/>
              <a:t>equipment: </a:t>
            </a:r>
            <a:r>
              <a:rPr lang="en-US" sz="2400" dirty="0"/>
              <a:t>Ill-fitting or poorly maintained footwear or other sporting equipment can contribute to your risk of a sprain or strain.</a:t>
            </a:r>
          </a:p>
        </p:txBody>
      </p:sp>
      <p:sp>
        <p:nvSpPr>
          <p:cNvPr id="4" name="Rectangle 3"/>
          <p:cNvSpPr/>
          <p:nvPr/>
        </p:nvSpPr>
        <p:spPr>
          <a:xfrm>
            <a:off x="4461753" y="771609"/>
            <a:ext cx="5097293" cy="369332"/>
          </a:xfrm>
          <a:prstGeom prst="rect">
            <a:avLst/>
          </a:prstGeom>
        </p:spPr>
        <p:txBody>
          <a:bodyPr wrap="none">
            <a:spAutoFit/>
          </a:bodyPr>
          <a:lstStyle/>
          <a:p>
            <a:r>
              <a:rPr lang="en-US" dirty="0">
                <a:hlinkClick r:id="rId2"/>
              </a:rPr>
              <a:t>https://www.youtube.com/watch?v=EPYQgwA15Aw</a:t>
            </a:r>
            <a:endParaRPr lang="en-US" dirty="0"/>
          </a:p>
        </p:txBody>
      </p:sp>
      <p:sp>
        <p:nvSpPr>
          <p:cNvPr id="5" name="TextBox 4"/>
          <p:cNvSpPr txBox="1"/>
          <p:nvPr/>
        </p:nvSpPr>
        <p:spPr>
          <a:xfrm>
            <a:off x="4461753" y="1425145"/>
            <a:ext cx="5000367" cy="369332"/>
          </a:xfrm>
          <a:prstGeom prst="rect">
            <a:avLst/>
          </a:prstGeom>
          <a:noFill/>
        </p:spPr>
        <p:txBody>
          <a:bodyPr wrap="square" rtlCol="0">
            <a:spAutoFit/>
          </a:bodyPr>
          <a:lstStyle/>
          <a:p>
            <a:r>
              <a:rPr lang="en-US" dirty="0">
                <a:hlinkClick r:id="rId3"/>
              </a:rPr>
              <a:t>https://www.youtube.com/watch?v=TWTO4uIrPws</a:t>
            </a:r>
            <a:endParaRPr lang="en-US" dirty="0"/>
          </a:p>
        </p:txBody>
      </p:sp>
    </p:spTree>
    <p:extLst>
      <p:ext uri="{BB962C8B-B14F-4D97-AF65-F5344CB8AC3E}">
        <p14:creationId xmlns:p14="http://schemas.microsoft.com/office/powerpoint/2010/main" val="939976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39" y="230659"/>
            <a:ext cx="10131425" cy="1456267"/>
          </a:xfrm>
        </p:spPr>
        <p:txBody>
          <a:bodyPr/>
          <a:lstStyle/>
          <a:p>
            <a:r>
              <a:rPr lang="en-US" dirty="0" smtClean="0"/>
              <a:t>Sprain</a:t>
            </a:r>
            <a:endParaRPr lang="en-US" dirty="0"/>
          </a:p>
        </p:txBody>
      </p:sp>
      <p:sp>
        <p:nvSpPr>
          <p:cNvPr id="3" name="Content Placeholder 2"/>
          <p:cNvSpPr>
            <a:spLocks noGrp="1"/>
          </p:cNvSpPr>
          <p:nvPr>
            <p:ph idx="1"/>
          </p:nvPr>
        </p:nvSpPr>
        <p:spPr>
          <a:xfrm>
            <a:off x="65904" y="1524231"/>
            <a:ext cx="12126096" cy="4612960"/>
          </a:xfrm>
        </p:spPr>
        <p:txBody>
          <a:bodyPr>
            <a:normAutofit lnSpcReduction="10000"/>
          </a:bodyPr>
          <a:lstStyle/>
          <a:p>
            <a:r>
              <a:rPr lang="en-US" sz="2400" dirty="0" smtClean="0"/>
              <a:t>Description: Is traumatic Injury to a </a:t>
            </a:r>
            <a:r>
              <a:rPr lang="en-US" sz="2400" b="1" dirty="0" smtClean="0"/>
              <a:t>JOINT</a:t>
            </a:r>
            <a:r>
              <a:rPr lang="en-US" sz="2400" dirty="0" smtClean="0"/>
              <a:t> with partial or complete tearing if the </a:t>
            </a:r>
            <a:r>
              <a:rPr lang="en-US" sz="2400" b="1" u="sng" dirty="0" smtClean="0"/>
              <a:t>ligament</a:t>
            </a:r>
            <a:r>
              <a:rPr lang="en-US" sz="2400" dirty="0" smtClean="0"/>
              <a:t> (tissue connecting joints together </a:t>
            </a:r>
            <a:r>
              <a:rPr lang="en-US" sz="2400" b="1" u="sng" dirty="0" smtClean="0"/>
              <a:t>bone to bone</a:t>
            </a:r>
            <a:r>
              <a:rPr lang="en-US" sz="2400" dirty="0" smtClean="0"/>
              <a:t>).</a:t>
            </a:r>
          </a:p>
          <a:p>
            <a:r>
              <a:rPr lang="en-US" sz="2400" dirty="0" smtClean="0"/>
              <a:t>Etiology: Sports activities usually lead to sprains. The ankle joint is a common example and can be so painful, the joint cannot be used. The degree of ligament tearing, involvement of </a:t>
            </a:r>
            <a:r>
              <a:rPr lang="en-US" sz="2400" dirty="0" err="1" smtClean="0"/>
              <a:t>of</a:t>
            </a:r>
            <a:r>
              <a:rPr lang="en-US" sz="2400" dirty="0" smtClean="0"/>
              <a:t> associated tendons, muscles, and blood vessels determines the degree of injury.</a:t>
            </a:r>
          </a:p>
          <a:p>
            <a:r>
              <a:rPr lang="en-US" sz="2400" dirty="0" smtClean="0"/>
              <a:t>Severe sprains can exhibit complete tearing of the ligaments</a:t>
            </a:r>
          </a:p>
          <a:p>
            <a:endParaRPr lang="en-US" sz="2400" dirty="0"/>
          </a:p>
          <a:p>
            <a:endParaRPr lang="en-US" sz="2400" dirty="0" smtClean="0"/>
          </a:p>
          <a:p>
            <a:endParaRPr lang="en-US" sz="2400" dirty="0"/>
          </a:p>
          <a:p>
            <a:pPr marL="0" indent="0">
              <a:buNone/>
            </a:pPr>
            <a:r>
              <a:rPr lang="en-US" sz="2400" dirty="0" smtClean="0"/>
              <a:t>.</a:t>
            </a:r>
          </a:p>
          <a:p>
            <a:endParaRPr lang="en-US" sz="2400" dirty="0"/>
          </a:p>
        </p:txBody>
      </p:sp>
      <p:pic>
        <p:nvPicPr>
          <p:cNvPr id="4" name="Picture 3"/>
          <p:cNvPicPr>
            <a:picLocks noChangeAspect="1"/>
          </p:cNvPicPr>
          <p:nvPr/>
        </p:nvPicPr>
        <p:blipFill>
          <a:blip r:embed="rId2"/>
          <a:stretch>
            <a:fillRect/>
          </a:stretch>
        </p:blipFill>
        <p:spPr>
          <a:xfrm>
            <a:off x="0" y="3865175"/>
            <a:ext cx="4596714" cy="2992825"/>
          </a:xfrm>
          <a:prstGeom prst="rect">
            <a:avLst/>
          </a:prstGeom>
        </p:spPr>
      </p:pic>
      <p:pic>
        <p:nvPicPr>
          <p:cNvPr id="5" name="Picture 4"/>
          <p:cNvPicPr>
            <a:picLocks noChangeAspect="1"/>
          </p:cNvPicPr>
          <p:nvPr/>
        </p:nvPicPr>
        <p:blipFill>
          <a:blip r:embed="rId3"/>
          <a:stretch>
            <a:fillRect/>
          </a:stretch>
        </p:blipFill>
        <p:spPr>
          <a:xfrm>
            <a:off x="8410832" y="3429314"/>
            <a:ext cx="3781168" cy="3428686"/>
          </a:xfrm>
          <a:prstGeom prst="rect">
            <a:avLst/>
          </a:prstGeom>
        </p:spPr>
      </p:pic>
    </p:spTree>
    <p:extLst>
      <p:ext uri="{BB962C8B-B14F-4D97-AF65-F5344CB8AC3E}">
        <p14:creationId xmlns:p14="http://schemas.microsoft.com/office/powerpoint/2010/main" val="2115025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Sprains</a:t>
            </a:r>
            <a:endParaRPr lang="en-US" dirty="0"/>
          </a:p>
        </p:txBody>
      </p:sp>
      <p:sp>
        <p:nvSpPr>
          <p:cNvPr id="3" name="Content Placeholder 2"/>
          <p:cNvSpPr>
            <a:spLocks noGrp="1"/>
          </p:cNvSpPr>
          <p:nvPr>
            <p:ph idx="1"/>
          </p:nvPr>
        </p:nvSpPr>
        <p:spPr>
          <a:xfrm>
            <a:off x="0" y="1880399"/>
            <a:ext cx="12191999" cy="5218669"/>
          </a:xfrm>
        </p:spPr>
        <p:txBody>
          <a:bodyPr>
            <a:normAutofit lnSpcReduction="10000"/>
          </a:bodyPr>
          <a:lstStyle/>
          <a:p>
            <a:r>
              <a:rPr lang="en-US" sz="2400" b="1" dirty="0" smtClean="0"/>
              <a:t>Symptoms: </a:t>
            </a:r>
            <a:r>
              <a:rPr lang="en-US" sz="2400" dirty="0" smtClean="0"/>
              <a:t>Varying degrees of swelling, pain, heat, redness to purple or dark blue discoloration from blood vessel </a:t>
            </a:r>
            <a:r>
              <a:rPr lang="en-US" sz="2400" dirty="0" smtClean="0"/>
              <a:t>hemorrhage.</a:t>
            </a:r>
          </a:p>
          <a:p>
            <a:r>
              <a:rPr lang="en-US" sz="2400" dirty="0"/>
              <a:t>Limited ability to move the affected joint</a:t>
            </a:r>
          </a:p>
          <a:p>
            <a:r>
              <a:rPr lang="en-US" sz="2400" dirty="0"/>
              <a:t>At the time of injury, you may hear or feel a "pop" in your </a:t>
            </a:r>
            <a:r>
              <a:rPr lang="en-US" sz="2400" dirty="0" smtClean="0"/>
              <a:t>joint.</a:t>
            </a:r>
          </a:p>
          <a:p>
            <a:r>
              <a:rPr lang="en-US" sz="2400" dirty="0"/>
              <a:t>A sprain occurs when you overextend or tear a ligament while severely stressing a joint. Sprains often occur in the following circumstances:</a:t>
            </a:r>
          </a:p>
          <a:p>
            <a:endParaRPr lang="en-US" sz="2400" dirty="0"/>
          </a:p>
          <a:p>
            <a:r>
              <a:rPr lang="en-US" sz="2400" dirty="0"/>
              <a:t>Ankle — Walking or exercising on an uneven surface</a:t>
            </a:r>
          </a:p>
          <a:p>
            <a:r>
              <a:rPr lang="en-US" sz="2400" dirty="0"/>
              <a:t>Knee — Pivoting during an athletic activity</a:t>
            </a:r>
          </a:p>
          <a:p>
            <a:r>
              <a:rPr lang="en-US" sz="2400" dirty="0"/>
              <a:t>Wrist — Landing on an outstretched hand during a fall</a:t>
            </a:r>
          </a:p>
          <a:p>
            <a:r>
              <a:rPr lang="en-US" sz="2400" dirty="0"/>
              <a:t>Thumb — Skiing injury or overextension when playing racquet sports, such as tennis</a:t>
            </a:r>
            <a:endParaRPr lang="en-US" sz="2400" dirty="0" smtClean="0"/>
          </a:p>
          <a:p>
            <a:endParaRPr lang="en-US" sz="2400" dirty="0" smtClean="0"/>
          </a:p>
        </p:txBody>
      </p:sp>
    </p:spTree>
    <p:extLst>
      <p:ext uri="{BB962C8B-B14F-4D97-AF65-F5344CB8AC3E}">
        <p14:creationId xmlns:p14="http://schemas.microsoft.com/office/powerpoint/2010/main" val="3531466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Sprains</a:t>
            </a:r>
            <a:endParaRPr lang="en-US" dirty="0"/>
          </a:p>
        </p:txBody>
      </p:sp>
      <p:sp>
        <p:nvSpPr>
          <p:cNvPr id="3" name="Content Placeholder 2"/>
          <p:cNvSpPr>
            <a:spLocks noGrp="1"/>
          </p:cNvSpPr>
          <p:nvPr>
            <p:ph idx="1"/>
          </p:nvPr>
        </p:nvSpPr>
        <p:spPr>
          <a:xfrm>
            <a:off x="74141" y="1902941"/>
            <a:ext cx="12117859" cy="4955059"/>
          </a:xfrm>
        </p:spPr>
        <p:txBody>
          <a:bodyPr/>
          <a:lstStyle/>
          <a:p>
            <a:r>
              <a:rPr lang="en-US" sz="2400" b="1" dirty="0"/>
              <a:t>Diagnosis: </a:t>
            </a:r>
            <a:r>
              <a:rPr lang="en-US" sz="2400" dirty="0" smtClean="0"/>
              <a:t>Physical examinations is often all that is needed for diagnosis although X-rays might be taken to rule out a fracture. In extreme cases, MRI and arthroscopy (minimally invasive surgery that can be an examination as well) can be used.</a:t>
            </a:r>
          </a:p>
          <a:p>
            <a:endParaRPr lang="en-US" sz="2400" dirty="0" smtClean="0"/>
          </a:p>
          <a:p>
            <a:r>
              <a:rPr lang="en-US" sz="2400" b="1" dirty="0" smtClean="0"/>
              <a:t>Treatment: </a:t>
            </a:r>
            <a:r>
              <a:rPr lang="en-US" sz="2400" dirty="0" smtClean="0"/>
              <a:t>Depends on the severity of the sprain. Mild sprains can be implemented by the concept of RICE, rest, ice, compression, and elevation. As the sprain heals, and pain resolves, light exercise and gradual walking is recommended to strengthen the ligaments.</a:t>
            </a:r>
          </a:p>
          <a:p>
            <a:endParaRPr lang="en-US" sz="2400" dirty="0" smtClean="0"/>
          </a:p>
          <a:p>
            <a:r>
              <a:rPr lang="en-US" sz="2400" b="1" dirty="0" smtClean="0"/>
              <a:t>Prevention: </a:t>
            </a:r>
            <a:r>
              <a:rPr lang="en-US" sz="2400" dirty="0" smtClean="0"/>
              <a:t>Regular exercise, stretching, and strengthening the joints to maintain good physical condition are the best preventions for sprains. </a:t>
            </a:r>
            <a:endParaRPr lang="en-US" sz="2400" dirty="0"/>
          </a:p>
          <a:p>
            <a:endParaRPr lang="en-US" dirty="0"/>
          </a:p>
        </p:txBody>
      </p:sp>
      <p:sp>
        <p:nvSpPr>
          <p:cNvPr id="4" name="TextBox 3"/>
          <p:cNvSpPr txBox="1"/>
          <p:nvPr/>
        </p:nvSpPr>
        <p:spPr>
          <a:xfrm>
            <a:off x="5288693" y="1144829"/>
            <a:ext cx="5181600" cy="369332"/>
          </a:xfrm>
          <a:prstGeom prst="rect">
            <a:avLst/>
          </a:prstGeom>
          <a:noFill/>
        </p:spPr>
        <p:txBody>
          <a:bodyPr wrap="square" rtlCol="0">
            <a:spAutoFit/>
          </a:bodyPr>
          <a:lstStyle/>
          <a:p>
            <a:r>
              <a:rPr lang="en-US" dirty="0">
                <a:hlinkClick r:id="rId2"/>
              </a:rPr>
              <a:t>https://www.youtube.com/watch?v=xIplNs4754Q</a:t>
            </a:r>
            <a:endParaRPr lang="en-US" dirty="0"/>
          </a:p>
        </p:txBody>
      </p:sp>
    </p:spTree>
    <p:extLst>
      <p:ext uri="{BB962C8B-B14F-4D97-AF65-F5344CB8AC3E}">
        <p14:creationId xmlns:p14="http://schemas.microsoft.com/office/powerpoint/2010/main" val="1172345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976</TotalTime>
  <Words>783</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Sports Injuries</vt:lpstr>
      <vt:lpstr>Strains </vt:lpstr>
      <vt:lpstr>Strains</vt:lpstr>
      <vt:lpstr>Strains</vt:lpstr>
      <vt:lpstr>Strains</vt:lpstr>
      <vt:lpstr>Sprain</vt:lpstr>
      <vt:lpstr>Sprains</vt:lpstr>
      <vt:lpstr>Sprains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Injuries</dc:title>
  <dc:creator>yadira salazar</dc:creator>
  <cp:lastModifiedBy>yadira salazar</cp:lastModifiedBy>
  <cp:revision>21</cp:revision>
  <dcterms:created xsi:type="dcterms:W3CDTF">2016-05-27T04:41:13Z</dcterms:created>
  <dcterms:modified xsi:type="dcterms:W3CDTF">2016-05-31T19:39:54Z</dcterms:modified>
</cp:coreProperties>
</file>