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7" r:id="rId17"/>
    <p:sldId id="280" r:id="rId18"/>
    <p:sldId id="281" r:id="rId19"/>
    <p:sldId id="282" r:id="rId20"/>
    <p:sldId id="2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C7999B9-CF18-4792-A06F-7F8AF21C8885}" type="datetimeFigureOut">
              <a:rPr lang="en-US" smtClean="0"/>
              <a:t>2/2/2018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1003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999B9-CF18-4792-A06F-7F8AF21C8885}"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144825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7999B9-CF18-4792-A06F-7F8AF21C8885}" type="datetimeFigureOut">
              <a:rPr lang="en-US" smtClean="0"/>
              <a:t>2/2/2018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70539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7999B9-CF18-4792-A06F-7F8AF21C8885}" type="datetimeFigureOut">
              <a:rPr lang="en-US" smtClean="0"/>
              <a:t>2/2/2018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717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C7999B9-CF18-4792-A06F-7F8AF21C8885}" type="datetimeFigureOut">
              <a:rPr lang="en-US" smtClean="0"/>
              <a:t>2/2/2018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40770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7999B9-CF18-4792-A06F-7F8AF21C8885}"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15625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7999B9-CF18-4792-A06F-7F8AF21C8885}"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19088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999B9-CF18-4792-A06F-7F8AF21C8885}"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8495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C7999B9-CF18-4792-A06F-7F8AF21C8885}" type="datetimeFigureOut">
              <a:rPr lang="en-US" smtClean="0"/>
              <a:t>2/2/2018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95858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999B9-CF18-4792-A06F-7F8AF21C8885}"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5798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C7999B9-CF18-4792-A06F-7F8AF21C8885}" type="datetimeFigureOut">
              <a:rPr lang="en-US" smtClean="0"/>
              <a:t>2/2/2018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58975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7999B9-CF18-4792-A06F-7F8AF21C8885}"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28046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999B9-CF18-4792-A06F-7F8AF21C8885}"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14877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7999B9-CF18-4792-A06F-7F8AF21C8885}"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9684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999B9-CF18-4792-A06F-7F8AF21C8885}"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07811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999B9-CF18-4792-A06F-7F8AF21C8885}"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130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999B9-CF18-4792-A06F-7F8AF21C8885}"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70020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7999B9-CF18-4792-A06F-7F8AF21C8885}" type="datetimeFigureOut">
              <a:rPr lang="en-US" smtClean="0"/>
              <a:t>2/2/2018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0899FC-B83B-4377-8F4E-9B5EDCF9E6EB}" type="slidenum">
              <a:rPr lang="en-US" smtClean="0"/>
              <a:t>‹#›</a:t>
            </a:fld>
            <a:endParaRPr lang="en-US"/>
          </a:p>
        </p:txBody>
      </p:sp>
    </p:spTree>
    <p:extLst>
      <p:ext uri="{BB962C8B-B14F-4D97-AF65-F5344CB8AC3E}">
        <p14:creationId xmlns:p14="http://schemas.microsoft.com/office/powerpoint/2010/main" val="38592422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46Xh7OFkk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t7GwsiXbev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27PATuCznI8" TargetMode="External"/><Relationship Id="rId2" Type="http://schemas.openxmlformats.org/officeDocument/2006/relationships/hyperlink" Target="https://www.youtube.com/watch?v=6inEXNsZOKI&amp;t=4s" TargetMode="External"/><Relationship Id="rId1" Type="http://schemas.openxmlformats.org/officeDocument/2006/relationships/slideLayout" Target="../slideLayouts/slideLayout2.xml"/><Relationship Id="rId4" Type="http://schemas.openxmlformats.org/officeDocument/2006/relationships/hyperlink" Target="https://www.youtube.com/watch?v=dYokNSAnbOY&amp;oref=https://www.youtube.com/&amp;has_verified=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4"/>
            <a:ext cx="8610600" cy="1293028"/>
          </a:xfrm>
        </p:spPr>
        <p:txBody>
          <a:bodyPr/>
          <a:lstStyle/>
          <a:p>
            <a:r>
              <a:rPr lang="en-US" dirty="0"/>
              <a:t>Causes of cancer</a:t>
            </a:r>
          </a:p>
        </p:txBody>
      </p:sp>
      <p:sp>
        <p:nvSpPr>
          <p:cNvPr id="3" name="Content Placeholder 2"/>
          <p:cNvSpPr>
            <a:spLocks noGrp="1"/>
          </p:cNvSpPr>
          <p:nvPr>
            <p:ph idx="1"/>
          </p:nvPr>
        </p:nvSpPr>
        <p:spPr>
          <a:xfrm>
            <a:off x="347729" y="2057402"/>
            <a:ext cx="11616743" cy="4407792"/>
          </a:xfrm>
        </p:spPr>
        <p:txBody>
          <a:bodyPr>
            <a:noAutofit/>
          </a:bodyPr>
          <a:lstStyle/>
          <a:p>
            <a:r>
              <a:rPr lang="en-US" sz="2800" dirty="0"/>
              <a:t>Actual cause of cancer is unknown, and is usually due to a variety of circumstances, suggesting that there is more than one factor involved in its development. </a:t>
            </a:r>
          </a:p>
          <a:p>
            <a:endParaRPr lang="en-US" sz="2800" dirty="0"/>
          </a:p>
          <a:p>
            <a:r>
              <a:rPr lang="en-US" sz="2800" dirty="0"/>
              <a:t>One thing that stays consistent is the development of cancer: genetic alterations allowing the cells to grow independently and uncontrollably.  </a:t>
            </a:r>
          </a:p>
          <a:p>
            <a:endParaRPr lang="en-US" sz="2800" dirty="0"/>
          </a:p>
          <a:p>
            <a:r>
              <a:rPr lang="en-US" sz="2800" dirty="0"/>
              <a:t>It is theorized that that the human immune system catches and destroys abnormal cells as soon as they occur.</a:t>
            </a:r>
          </a:p>
        </p:txBody>
      </p:sp>
    </p:spTree>
    <p:extLst>
      <p:ext uri="{BB962C8B-B14F-4D97-AF65-F5344CB8AC3E}">
        <p14:creationId xmlns:p14="http://schemas.microsoft.com/office/powerpoint/2010/main" val="406642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a:t>
            </a:r>
          </a:p>
        </p:txBody>
      </p:sp>
      <p:sp>
        <p:nvSpPr>
          <p:cNvPr id="3" name="Content Placeholder 2"/>
          <p:cNvSpPr>
            <a:spLocks noGrp="1"/>
          </p:cNvSpPr>
          <p:nvPr>
            <p:ph idx="1"/>
          </p:nvPr>
        </p:nvSpPr>
        <p:spPr>
          <a:xfrm>
            <a:off x="154546" y="1854558"/>
            <a:ext cx="11947258" cy="5003442"/>
          </a:xfrm>
        </p:spPr>
        <p:txBody>
          <a:bodyPr>
            <a:noAutofit/>
          </a:bodyPr>
          <a:lstStyle/>
          <a:p>
            <a:r>
              <a:rPr lang="en-US" sz="2800" dirty="0"/>
              <a:t>Ultraviolet (UV) radiation, X- radiation, radioactive materials, are all known carcinogens. </a:t>
            </a:r>
          </a:p>
          <a:p>
            <a:endParaRPr lang="en-US" sz="2800" dirty="0"/>
          </a:p>
          <a:p>
            <a:r>
              <a:rPr lang="en-US" sz="2800" dirty="0"/>
              <a:t>Over 2 million cases of skin cancer are diagnosed each year from farmers, sun bathers, fisherman, construction workers, mariners, and anyone with exposure to UV rays.</a:t>
            </a:r>
          </a:p>
          <a:p>
            <a:endParaRPr lang="en-US" sz="2800" dirty="0"/>
          </a:p>
          <a:p>
            <a:r>
              <a:rPr lang="en-US" sz="2800" dirty="0"/>
              <a:t>Melanomas occur more frequently due to extreme, blistering burns at a young age. Fair skinned people are at greater risk due to low amounts of melanin. (black people don’t get skin cancer) ;D </a:t>
            </a:r>
          </a:p>
        </p:txBody>
      </p:sp>
    </p:spTree>
    <p:extLst>
      <p:ext uri="{BB962C8B-B14F-4D97-AF65-F5344CB8AC3E}">
        <p14:creationId xmlns:p14="http://schemas.microsoft.com/office/powerpoint/2010/main" val="304501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955" y="386482"/>
            <a:ext cx="8610600" cy="1293028"/>
          </a:xfrm>
        </p:spPr>
        <p:txBody>
          <a:bodyPr/>
          <a:lstStyle/>
          <a:p>
            <a:r>
              <a:rPr lang="en-US" dirty="0"/>
              <a:t>Radiation</a:t>
            </a:r>
          </a:p>
        </p:txBody>
      </p:sp>
      <p:sp>
        <p:nvSpPr>
          <p:cNvPr id="3" name="Content Placeholder 2"/>
          <p:cNvSpPr>
            <a:spLocks noGrp="1"/>
          </p:cNvSpPr>
          <p:nvPr>
            <p:ph idx="1"/>
          </p:nvPr>
        </p:nvSpPr>
        <p:spPr>
          <a:xfrm>
            <a:off x="83976" y="1679510"/>
            <a:ext cx="12108023" cy="5085184"/>
          </a:xfrm>
        </p:spPr>
        <p:txBody>
          <a:bodyPr>
            <a:normAutofit/>
          </a:bodyPr>
          <a:lstStyle/>
          <a:p>
            <a:r>
              <a:rPr lang="en-US" sz="2800" dirty="0"/>
              <a:t>High dosage of radiation may be used as treatment for some cancers, but has a risk of developing secondary tumors.</a:t>
            </a:r>
          </a:p>
          <a:p>
            <a:endParaRPr lang="en-US" sz="2800" dirty="0"/>
          </a:p>
          <a:p>
            <a:r>
              <a:rPr lang="en-US" sz="2800" dirty="0"/>
              <a:t>These tumors take between 20 to 25 years to actually develop so the benefits of radiation therapy outweigh its risk.</a:t>
            </a:r>
          </a:p>
          <a:p>
            <a:endParaRPr lang="en-US" sz="2800" dirty="0"/>
          </a:p>
          <a:p>
            <a:r>
              <a:rPr lang="en-US" sz="2800" dirty="0"/>
              <a:t>Radioactive materials release Alpha, Beta, and Gamma rays making them potential carcinogens. </a:t>
            </a:r>
          </a:p>
          <a:p>
            <a:endParaRPr lang="en-US" sz="2800" dirty="0"/>
          </a:p>
          <a:p>
            <a:r>
              <a:rPr lang="en-US" sz="2800" dirty="0"/>
              <a:t>Wearing protective clothing when exposed to these materials can decrease the risk of cancer.</a:t>
            </a:r>
          </a:p>
          <a:p>
            <a:endParaRPr lang="en-US" dirty="0"/>
          </a:p>
        </p:txBody>
      </p:sp>
    </p:spTree>
    <p:extLst>
      <p:ext uri="{BB962C8B-B14F-4D97-AF65-F5344CB8AC3E}">
        <p14:creationId xmlns:p14="http://schemas.microsoft.com/office/powerpoint/2010/main" val="361334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a:t>
            </a:r>
          </a:p>
        </p:txBody>
      </p:sp>
      <p:sp>
        <p:nvSpPr>
          <p:cNvPr id="3" name="Content Placeholder 2"/>
          <p:cNvSpPr>
            <a:spLocks noGrp="1"/>
          </p:cNvSpPr>
          <p:nvPr>
            <p:ph idx="1"/>
          </p:nvPr>
        </p:nvSpPr>
        <p:spPr>
          <a:xfrm>
            <a:off x="334851" y="2057401"/>
            <a:ext cx="11526591" cy="4266125"/>
          </a:xfrm>
        </p:spPr>
        <p:txBody>
          <a:bodyPr>
            <a:noAutofit/>
          </a:bodyPr>
          <a:lstStyle/>
          <a:p>
            <a:r>
              <a:rPr lang="en-US" sz="2800" dirty="0"/>
              <a:t>Have been proven to cause cancer in laboratory animals, but no clear cut views in humans. For example:</a:t>
            </a:r>
          </a:p>
          <a:p>
            <a:endParaRPr lang="en-US" sz="2800" dirty="0"/>
          </a:p>
          <a:p>
            <a:r>
              <a:rPr lang="en-US" sz="2800" dirty="0"/>
              <a:t>The Epstein-Barr virus causes infectious Mononucleosis.</a:t>
            </a:r>
          </a:p>
          <a:p>
            <a:endParaRPr lang="en-US" sz="2800" dirty="0"/>
          </a:p>
          <a:p>
            <a:r>
              <a:rPr lang="en-US" sz="2800" dirty="0"/>
              <a:t>Hepatitis B virus has been linked to liver cancer.</a:t>
            </a:r>
          </a:p>
          <a:p>
            <a:endParaRPr lang="en-US" sz="2800" dirty="0"/>
          </a:p>
          <a:p>
            <a:r>
              <a:rPr lang="en-US" sz="2800" dirty="0"/>
              <a:t>Individuals with cervical cancer also tend to have the herpes simplex virus.</a:t>
            </a:r>
          </a:p>
        </p:txBody>
      </p:sp>
    </p:spTree>
    <p:extLst>
      <p:ext uri="{BB962C8B-B14F-4D97-AF65-F5344CB8AC3E}">
        <p14:creationId xmlns:p14="http://schemas.microsoft.com/office/powerpoint/2010/main" val="331028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predisposition</a:t>
            </a:r>
          </a:p>
        </p:txBody>
      </p:sp>
      <p:sp>
        <p:nvSpPr>
          <p:cNvPr id="3" name="Content Placeholder 2"/>
          <p:cNvSpPr>
            <a:spLocks noGrp="1"/>
          </p:cNvSpPr>
          <p:nvPr>
            <p:ph idx="1"/>
          </p:nvPr>
        </p:nvSpPr>
        <p:spPr>
          <a:xfrm>
            <a:off x="489397" y="2253802"/>
            <a:ext cx="11269014" cy="4082603"/>
          </a:xfrm>
        </p:spPr>
        <p:txBody>
          <a:bodyPr>
            <a:noAutofit/>
          </a:bodyPr>
          <a:lstStyle/>
          <a:p>
            <a:r>
              <a:rPr lang="en-US" sz="2800" dirty="0"/>
              <a:t>Discoveries of certain cancer suppressor genes, and most recently a breast cancer gene, has aided research efforts, but has not given us a complete understanding of correlation to genetics and cancer.</a:t>
            </a:r>
          </a:p>
          <a:p>
            <a:endParaRPr lang="en-US" sz="2800" dirty="0"/>
          </a:p>
          <a:p>
            <a:r>
              <a:rPr lang="en-US" sz="2800" dirty="0"/>
              <a:t>It is known that breast and colon cancer have a higher incidence in certain families. </a:t>
            </a:r>
          </a:p>
          <a:p>
            <a:endParaRPr lang="en-US" sz="2800" dirty="0"/>
          </a:p>
          <a:p>
            <a:r>
              <a:rPr lang="en-US" sz="2800" dirty="0"/>
              <a:t>Relatives that have these genes can pass them to other family members.</a:t>
            </a:r>
          </a:p>
        </p:txBody>
      </p:sp>
    </p:spTree>
    <p:extLst>
      <p:ext uri="{BB962C8B-B14F-4D97-AF65-F5344CB8AC3E}">
        <p14:creationId xmlns:p14="http://schemas.microsoft.com/office/powerpoint/2010/main" val="70589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risk behavior</a:t>
            </a:r>
          </a:p>
        </p:txBody>
      </p:sp>
      <p:sp>
        <p:nvSpPr>
          <p:cNvPr id="3" name="Content Placeholder 2"/>
          <p:cNvSpPr>
            <a:spLocks noGrp="1"/>
          </p:cNvSpPr>
          <p:nvPr>
            <p:ph idx="1"/>
          </p:nvPr>
        </p:nvSpPr>
        <p:spPr/>
        <p:txBody>
          <a:bodyPr>
            <a:normAutofit/>
          </a:bodyPr>
          <a:lstStyle/>
          <a:p>
            <a:r>
              <a:rPr lang="en-US" sz="2800" dirty="0"/>
              <a:t>Smoking and tobacco products</a:t>
            </a:r>
          </a:p>
          <a:p>
            <a:endParaRPr lang="en-US" sz="2800" dirty="0"/>
          </a:p>
          <a:p>
            <a:r>
              <a:rPr lang="en-US" sz="2800" dirty="0"/>
              <a:t>Diet</a:t>
            </a:r>
          </a:p>
          <a:p>
            <a:endParaRPr lang="en-US" sz="2800" dirty="0"/>
          </a:p>
          <a:p>
            <a:r>
              <a:rPr lang="en-US" sz="2800" dirty="0"/>
              <a:t>Alcohol use</a:t>
            </a:r>
          </a:p>
          <a:p>
            <a:endParaRPr lang="en-US" sz="2800" dirty="0"/>
          </a:p>
          <a:p>
            <a:r>
              <a:rPr lang="en-US" sz="2800" dirty="0"/>
              <a:t>Sexual Behavior</a:t>
            </a:r>
          </a:p>
        </p:txBody>
      </p:sp>
    </p:spTree>
    <p:extLst>
      <p:ext uri="{BB962C8B-B14F-4D97-AF65-F5344CB8AC3E}">
        <p14:creationId xmlns:p14="http://schemas.microsoft.com/office/powerpoint/2010/main" val="311066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Smoking and tobacco products</a:t>
            </a:r>
            <a:br>
              <a:rPr lang="en-US" dirty="0"/>
            </a:br>
            <a:endParaRPr lang="en-US" dirty="0"/>
          </a:p>
        </p:txBody>
      </p:sp>
      <p:sp>
        <p:nvSpPr>
          <p:cNvPr id="3" name="Content Placeholder 2"/>
          <p:cNvSpPr>
            <a:spLocks noGrp="1"/>
          </p:cNvSpPr>
          <p:nvPr>
            <p:ph idx="1"/>
          </p:nvPr>
        </p:nvSpPr>
        <p:spPr>
          <a:xfrm>
            <a:off x="531845" y="2194560"/>
            <a:ext cx="10974355" cy="4486158"/>
          </a:xfrm>
        </p:spPr>
        <p:txBody>
          <a:bodyPr>
            <a:normAutofit/>
          </a:bodyPr>
          <a:lstStyle/>
          <a:p>
            <a:r>
              <a:rPr lang="en-US" sz="2800" dirty="0"/>
              <a:t>Cigarette smoke is a carcinogen. It kills approximately 443,000 people yearly according to the ACS (American Cancer Society, 2011)</a:t>
            </a:r>
          </a:p>
          <a:p>
            <a:endParaRPr lang="en-US" sz="2800" dirty="0"/>
          </a:p>
          <a:p>
            <a:r>
              <a:rPr lang="en-US" sz="2800" dirty="0"/>
              <a:t>According to ACS, </a:t>
            </a:r>
            <a:r>
              <a:rPr lang="en-US" sz="2800" u="sng" dirty="0"/>
              <a:t>cigarettes kill more people </a:t>
            </a:r>
            <a:r>
              <a:rPr lang="en-US" sz="2800" dirty="0"/>
              <a:t>than </a:t>
            </a:r>
            <a:r>
              <a:rPr lang="en-US" sz="2800" u="sng" dirty="0">
                <a:solidFill>
                  <a:schemeClr val="accent3">
                    <a:lumMod val="60000"/>
                    <a:lumOff val="40000"/>
                  </a:schemeClr>
                </a:solidFill>
              </a:rPr>
              <a:t>car accidents, alcohol, AIDS, murders, illegal drugs, and suicides </a:t>
            </a:r>
            <a:r>
              <a:rPr lang="en-US" sz="2800" b="1" u="sng" dirty="0">
                <a:solidFill>
                  <a:schemeClr val="accent3">
                    <a:lumMod val="60000"/>
                    <a:lumOff val="40000"/>
                  </a:schemeClr>
                </a:solidFill>
              </a:rPr>
              <a:t>combined</a:t>
            </a:r>
            <a:r>
              <a:rPr lang="en-US" sz="2800" u="sng" dirty="0">
                <a:solidFill>
                  <a:schemeClr val="accent3">
                    <a:lumMod val="60000"/>
                    <a:lumOff val="40000"/>
                  </a:schemeClr>
                </a:solidFill>
              </a:rPr>
              <a:t>. </a:t>
            </a:r>
          </a:p>
          <a:p>
            <a:endParaRPr lang="en-US" sz="2800" dirty="0"/>
          </a:p>
          <a:p>
            <a:r>
              <a:rPr lang="en-US" sz="2800" dirty="0"/>
              <a:t>Smoking also doubles the incidence of cancer in the bladder and pancreas.</a:t>
            </a:r>
          </a:p>
          <a:p>
            <a:endParaRPr lang="en-US" dirty="0"/>
          </a:p>
          <a:p>
            <a:endParaRPr lang="en-US" dirty="0"/>
          </a:p>
        </p:txBody>
      </p:sp>
    </p:spTree>
    <p:extLst>
      <p:ext uri="{BB962C8B-B14F-4D97-AF65-F5344CB8AC3E}">
        <p14:creationId xmlns:p14="http://schemas.microsoft.com/office/powerpoint/2010/main" val="1481650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C65A1FD-5C3D-426A-9BE7-4A2275C71DC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22" name="Rectangle 21">
            <a:extLst>
              <a:ext uri="{FF2B5EF4-FFF2-40B4-BE49-F238E27FC236}">
                <a16:creationId xmlns:a16="http://schemas.microsoft.com/office/drawing/2014/main" id="{7521DD34-C6F2-4402-9A01-962807DB65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D406007-479D-49AA-B1BB-E77CAD2804B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000"/>
          <a:stretch/>
        </p:blipFill>
        <p:spPr>
          <a:xfrm>
            <a:off x="0" y="0"/>
            <a:ext cx="6096000" cy="1441450"/>
          </a:xfrm>
          <a:prstGeom prst="rect">
            <a:avLst/>
          </a:prstGeom>
        </p:spPr>
      </p:pic>
      <p:pic>
        <p:nvPicPr>
          <p:cNvPr id="15" name="Content Placeholder 5">
            <a:extLst>
              <a:ext uri="{FF2B5EF4-FFF2-40B4-BE49-F238E27FC236}">
                <a16:creationId xmlns:a16="http://schemas.microsoft.com/office/drawing/2014/main" id="{D75FE4F7-63B5-4FFE-BA48-C9D19D3BCDA8}"/>
              </a:ext>
            </a:extLst>
          </p:cNvPr>
          <p:cNvPicPr>
            <a:picLocks noChangeAspect="1"/>
          </p:cNvPicPr>
          <p:nvPr/>
        </p:nvPicPr>
        <p:blipFill rotWithShape="1">
          <a:blip r:embed="rId3">
            <a:extLst>
              <a:ext uri="{28A0092B-C50C-407E-A947-70E740481C1C}">
                <a14:useLocalDpi xmlns:a14="http://schemas.microsoft.com/office/drawing/2010/main" val="0"/>
              </a:ext>
            </a:extLst>
          </a:blip>
          <a:srcRect l="46778" r="6250" b="1"/>
          <a:stretch/>
        </p:blipFill>
        <p:spPr>
          <a:xfrm>
            <a:off x="5971371" y="10"/>
            <a:ext cx="3716540" cy="4470390"/>
          </a:xfrm>
          <a:prstGeom prst="rect">
            <a:avLst/>
          </a:prstGeom>
        </p:spPr>
      </p:pic>
      <p:pic>
        <p:nvPicPr>
          <p:cNvPr id="8" name="Content Placeholder 7">
            <a:extLst>
              <a:ext uri="{FF2B5EF4-FFF2-40B4-BE49-F238E27FC236}">
                <a16:creationId xmlns:a16="http://schemas.microsoft.com/office/drawing/2014/main" id="{8B68DE91-50F6-4F70-8ECC-128D053A774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5087" r="2" b="7530"/>
          <a:stretch/>
        </p:blipFill>
        <p:spPr>
          <a:xfrm>
            <a:off x="120390" y="2058814"/>
            <a:ext cx="5855220" cy="2878068"/>
          </a:xfrm>
          <a:prstGeom prst="rect">
            <a:avLst/>
          </a:prstGeom>
        </p:spPr>
      </p:pic>
      <p:pic>
        <p:nvPicPr>
          <p:cNvPr id="10" name="Picture 9">
            <a:extLst>
              <a:ext uri="{FF2B5EF4-FFF2-40B4-BE49-F238E27FC236}">
                <a16:creationId xmlns:a16="http://schemas.microsoft.com/office/drawing/2014/main" id="{8A868C0C-4AB0-497D-9295-EAC53B23E4F9}"/>
              </a:ext>
            </a:extLst>
          </p:cNvPr>
          <p:cNvPicPr>
            <a:picLocks noChangeAspect="1"/>
          </p:cNvPicPr>
          <p:nvPr/>
        </p:nvPicPr>
        <p:blipFill rotWithShape="1">
          <a:blip r:embed="rId5">
            <a:extLst>
              <a:ext uri="{28A0092B-C50C-407E-A947-70E740481C1C}">
                <a14:useLocalDpi xmlns:a14="http://schemas.microsoft.com/office/drawing/2010/main" val="0"/>
              </a:ext>
            </a:extLst>
          </a:blip>
          <a:srcRect l="6326" r="2059" b="4"/>
          <a:stretch/>
        </p:blipFill>
        <p:spPr>
          <a:xfrm>
            <a:off x="8473776" y="2927834"/>
            <a:ext cx="3718224" cy="3916356"/>
          </a:xfrm>
          <a:prstGeom prst="rect">
            <a:avLst/>
          </a:prstGeom>
        </p:spPr>
      </p:pic>
      <p:pic>
        <p:nvPicPr>
          <p:cNvPr id="12" name="Picture 11">
            <a:extLst>
              <a:ext uri="{FF2B5EF4-FFF2-40B4-BE49-F238E27FC236}">
                <a16:creationId xmlns:a16="http://schemas.microsoft.com/office/drawing/2014/main" id="{D7844DB8-045F-4ED5-902C-8D9D48573B0F}"/>
              </a:ext>
            </a:extLst>
          </p:cNvPr>
          <p:cNvPicPr>
            <a:picLocks noChangeAspect="1"/>
          </p:cNvPicPr>
          <p:nvPr/>
        </p:nvPicPr>
        <p:blipFill rotWithShape="1">
          <a:blip r:embed="rId6">
            <a:extLst>
              <a:ext uri="{28A0092B-C50C-407E-A947-70E740481C1C}">
                <a14:useLocalDpi xmlns:a14="http://schemas.microsoft.com/office/drawing/2010/main" val="0"/>
              </a:ext>
            </a:extLst>
          </a:blip>
          <a:srcRect r="7" b="22681"/>
          <a:stretch/>
        </p:blipFill>
        <p:spPr>
          <a:xfrm>
            <a:off x="994994" y="4480739"/>
            <a:ext cx="4350962" cy="2363451"/>
          </a:xfrm>
          <a:prstGeom prst="rect">
            <a:avLst/>
          </a:prstGeom>
        </p:spPr>
      </p:pic>
      <p:sp>
        <p:nvSpPr>
          <p:cNvPr id="2" name="Title 1">
            <a:extLst>
              <a:ext uri="{FF2B5EF4-FFF2-40B4-BE49-F238E27FC236}">
                <a16:creationId xmlns:a16="http://schemas.microsoft.com/office/drawing/2014/main" id="{DCF905AC-4BD0-4413-BF0A-CA24C0207ABB}"/>
              </a:ext>
            </a:extLst>
          </p:cNvPr>
          <p:cNvSpPr>
            <a:spLocks noGrp="1"/>
          </p:cNvSpPr>
          <p:nvPr>
            <p:ph type="title"/>
          </p:nvPr>
        </p:nvSpPr>
        <p:spPr>
          <a:xfrm>
            <a:off x="445399" y="765786"/>
            <a:ext cx="5450152" cy="1293028"/>
          </a:xfrm>
        </p:spPr>
        <p:txBody>
          <a:bodyPr vert="horz" lIns="91440" tIns="45720" rIns="91440" bIns="45720" rtlCol="0" anchor="ctr">
            <a:normAutofit/>
          </a:bodyPr>
          <a:lstStyle/>
          <a:p>
            <a:r>
              <a:rPr lang="en-US" sz="3200" dirty="0"/>
              <a:t>Lung and oral Cancer from tobacco</a:t>
            </a:r>
          </a:p>
        </p:txBody>
      </p:sp>
    </p:spTree>
    <p:extLst>
      <p:ext uri="{BB962C8B-B14F-4D97-AF65-F5344CB8AC3E}">
        <p14:creationId xmlns:p14="http://schemas.microsoft.com/office/powerpoint/2010/main" val="2979811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305" y="68782"/>
            <a:ext cx="8610600" cy="1293028"/>
          </a:xfrm>
        </p:spPr>
        <p:txBody>
          <a:bodyPr>
            <a:normAutofit fontScale="90000"/>
          </a:bodyPr>
          <a:lstStyle/>
          <a:p>
            <a:r>
              <a:rPr lang="en-US"/>
              <a:t>Smoking and tobacco products</a:t>
            </a:r>
            <a:br>
              <a:rPr lang="en-US"/>
            </a:br>
            <a:endParaRPr lang="en-US" dirty="0"/>
          </a:p>
        </p:txBody>
      </p:sp>
      <p:sp>
        <p:nvSpPr>
          <p:cNvPr id="3" name="Content Placeholder 2"/>
          <p:cNvSpPr>
            <a:spLocks noGrp="1"/>
          </p:cNvSpPr>
          <p:nvPr>
            <p:ph idx="1"/>
          </p:nvPr>
        </p:nvSpPr>
        <p:spPr>
          <a:xfrm>
            <a:off x="253109" y="1132513"/>
            <a:ext cx="11818818" cy="5444455"/>
          </a:xfrm>
        </p:spPr>
        <p:txBody>
          <a:bodyPr>
            <a:noAutofit/>
          </a:bodyPr>
          <a:lstStyle/>
          <a:p>
            <a:r>
              <a:rPr lang="en-US" sz="2800"/>
              <a:t>Chemicals in cigarette smoke affect all organs in the body because the chemical are absorbed from the lungs to the bloodstream circulating to all the organs. </a:t>
            </a:r>
          </a:p>
          <a:p>
            <a:r>
              <a:rPr lang="en-US" sz="2800"/>
              <a:t>These chemicals are found in increased concentrations in the urine of smokers.</a:t>
            </a:r>
          </a:p>
          <a:p>
            <a:endParaRPr lang="en-US" sz="2800"/>
          </a:p>
          <a:p>
            <a:r>
              <a:rPr lang="en-US" sz="2800"/>
              <a:t>Secondhand smoke is also detrimental, leading to 46,000 heart disease deaths, and 3,400 lung cancer deaths. Cigarette smoking currently costs the U.S. $139 billion per year in health care costs and related losses.</a:t>
            </a:r>
          </a:p>
          <a:p>
            <a:endParaRPr lang="en-US" sz="2800"/>
          </a:p>
          <a:p>
            <a:r>
              <a:rPr lang="en-US" sz="2800"/>
              <a:t>Oral cancer occurs in tobacco chewers than non tobacco users. (Common in baseball)</a:t>
            </a:r>
            <a:endParaRPr lang="en-US" sz="2800" dirty="0"/>
          </a:p>
        </p:txBody>
      </p:sp>
    </p:spTree>
    <p:extLst>
      <p:ext uri="{BB962C8B-B14F-4D97-AF65-F5344CB8AC3E}">
        <p14:creationId xmlns:p14="http://schemas.microsoft.com/office/powerpoint/2010/main" val="171250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384" y="-163958"/>
            <a:ext cx="8610600" cy="1293028"/>
          </a:xfrm>
        </p:spPr>
        <p:txBody>
          <a:bodyPr/>
          <a:lstStyle/>
          <a:p>
            <a:r>
              <a:rPr lang="en-US" dirty="0"/>
              <a:t>Diet</a:t>
            </a:r>
          </a:p>
        </p:txBody>
      </p:sp>
      <p:sp>
        <p:nvSpPr>
          <p:cNvPr id="3" name="Content Placeholder 2"/>
          <p:cNvSpPr>
            <a:spLocks noGrp="1"/>
          </p:cNvSpPr>
          <p:nvPr>
            <p:ph idx="1"/>
          </p:nvPr>
        </p:nvSpPr>
        <p:spPr>
          <a:xfrm>
            <a:off x="102637" y="702689"/>
            <a:ext cx="11719248" cy="5315556"/>
          </a:xfrm>
        </p:spPr>
        <p:txBody>
          <a:bodyPr>
            <a:noAutofit/>
          </a:bodyPr>
          <a:lstStyle/>
          <a:p>
            <a:r>
              <a:rPr lang="en-US" sz="2800" dirty="0"/>
              <a:t>There is a consistent relationship in the increase in weight in women and the risk of cancer, but no relationship between the two in men. </a:t>
            </a:r>
          </a:p>
          <a:p>
            <a:endParaRPr lang="en-US" sz="2800" dirty="0"/>
          </a:p>
          <a:p>
            <a:r>
              <a:rPr lang="en-US" sz="2800" dirty="0"/>
              <a:t>Obesity and high consumption of dietary fat is a consistent risk factor for endometrial, breast, and colon cancer.</a:t>
            </a:r>
          </a:p>
          <a:p>
            <a:endParaRPr lang="en-US" sz="2800" dirty="0"/>
          </a:p>
          <a:p>
            <a:r>
              <a:rPr lang="en-US" sz="2800" dirty="0"/>
              <a:t>Food additives like saccharin (Artificial sugar) have been found to cause cancer in the bladder in rats but no correlation has been found in humans.</a:t>
            </a:r>
          </a:p>
          <a:p>
            <a:endParaRPr lang="en-US" sz="2800" dirty="0"/>
          </a:p>
          <a:p>
            <a:r>
              <a:rPr lang="en-US" sz="2800" dirty="0"/>
              <a:t>Nitrates are preservatives used in meats and have shown to produce stomach cancer in animals. (Japan- high rates of gastric cancer)</a:t>
            </a:r>
          </a:p>
        </p:txBody>
      </p:sp>
    </p:spTree>
    <p:extLst>
      <p:ext uri="{BB962C8B-B14F-4D97-AF65-F5344CB8AC3E}">
        <p14:creationId xmlns:p14="http://schemas.microsoft.com/office/powerpoint/2010/main" val="425259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t>
            </a:r>
          </a:p>
        </p:txBody>
      </p:sp>
      <p:sp>
        <p:nvSpPr>
          <p:cNvPr id="3" name="Content Placeholder 2"/>
          <p:cNvSpPr>
            <a:spLocks noGrp="1"/>
          </p:cNvSpPr>
          <p:nvPr>
            <p:ph idx="1"/>
          </p:nvPr>
        </p:nvSpPr>
        <p:spPr>
          <a:xfrm>
            <a:off x="373224" y="1716834"/>
            <a:ext cx="11457992" cy="4898570"/>
          </a:xfrm>
        </p:spPr>
        <p:txBody>
          <a:bodyPr>
            <a:normAutofit/>
          </a:bodyPr>
          <a:lstStyle/>
          <a:p>
            <a:endParaRPr lang="en-US" sz="2800" dirty="0"/>
          </a:p>
          <a:p>
            <a:r>
              <a:rPr lang="en-US" sz="2800" dirty="0"/>
              <a:t>Colon cancer rates are lower in countries that have lower consumption in dietary fat, and higher consumption in fiber and the U.S. </a:t>
            </a:r>
          </a:p>
          <a:p>
            <a:endParaRPr lang="en-US" sz="2800" dirty="0"/>
          </a:p>
          <a:p>
            <a:r>
              <a:rPr lang="en-US" sz="2800" dirty="0"/>
              <a:t>The Western plains area of the U.S. is high in Selenium (mineral) found in meats has the lowest colon cancer rates, supporting concepts of correlation between selenium level and colon cancer.</a:t>
            </a:r>
          </a:p>
        </p:txBody>
      </p:sp>
    </p:spTree>
    <p:extLst>
      <p:ext uri="{BB962C8B-B14F-4D97-AF65-F5344CB8AC3E}">
        <p14:creationId xmlns:p14="http://schemas.microsoft.com/office/powerpoint/2010/main" val="30746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cancer</a:t>
            </a:r>
          </a:p>
        </p:txBody>
      </p:sp>
      <p:sp>
        <p:nvSpPr>
          <p:cNvPr id="3" name="Content Placeholder 2"/>
          <p:cNvSpPr>
            <a:spLocks noGrp="1"/>
          </p:cNvSpPr>
          <p:nvPr>
            <p:ph idx="1"/>
          </p:nvPr>
        </p:nvSpPr>
        <p:spPr/>
        <p:txBody>
          <a:bodyPr>
            <a:noAutofit/>
          </a:bodyPr>
          <a:lstStyle/>
          <a:p>
            <a:r>
              <a:rPr lang="en-US" sz="2800" dirty="0"/>
              <a:t>In some respects, cancer might be present on some failure of the immune system in the individual. </a:t>
            </a:r>
          </a:p>
          <a:p>
            <a:endParaRPr lang="en-US" sz="2800" dirty="0"/>
          </a:p>
          <a:p>
            <a:r>
              <a:rPr lang="en-US" sz="2800" dirty="0"/>
              <a:t>Prevention and cure of cancer will depend on finding the initiating agents causing genetic alterations in the cell or the event that causes the altered cells to become malignant.</a:t>
            </a:r>
          </a:p>
          <a:p>
            <a:endParaRPr lang="en-US" sz="2800" dirty="0"/>
          </a:p>
          <a:p>
            <a:r>
              <a:rPr lang="en-US" sz="2800" dirty="0"/>
              <a:t>We currently have hundreds of carcinogenic compounds that have been identified. </a:t>
            </a:r>
          </a:p>
        </p:txBody>
      </p:sp>
    </p:spTree>
    <p:extLst>
      <p:ext uri="{BB962C8B-B14F-4D97-AF65-F5344CB8AC3E}">
        <p14:creationId xmlns:p14="http://schemas.microsoft.com/office/powerpoint/2010/main" val="253987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use </a:t>
            </a:r>
          </a:p>
        </p:txBody>
      </p:sp>
      <p:sp>
        <p:nvSpPr>
          <p:cNvPr id="3" name="Content Placeholder 2"/>
          <p:cNvSpPr>
            <a:spLocks noGrp="1"/>
          </p:cNvSpPr>
          <p:nvPr>
            <p:ph idx="1"/>
          </p:nvPr>
        </p:nvSpPr>
        <p:spPr>
          <a:xfrm>
            <a:off x="67112" y="2332140"/>
            <a:ext cx="11971090" cy="3061981"/>
          </a:xfrm>
        </p:spPr>
        <p:txBody>
          <a:bodyPr>
            <a:normAutofit lnSpcReduction="10000"/>
          </a:bodyPr>
          <a:lstStyle/>
          <a:p>
            <a:endParaRPr lang="en-US" dirty="0"/>
          </a:p>
          <a:p>
            <a:r>
              <a:rPr lang="en-US" sz="2800" dirty="0"/>
              <a:t>Cancer of the mouth, throat, and esophagus, occurs more often in people who smoke and drink alcohol excessively. </a:t>
            </a:r>
          </a:p>
          <a:p>
            <a:endParaRPr lang="en-US" sz="2800" dirty="0"/>
          </a:p>
          <a:p>
            <a:r>
              <a:rPr lang="en-US" sz="2800" dirty="0"/>
              <a:t>Alcohol is not a proven carcinogen at the moment but, recent studies have shown higher incidence of breast cancer in women who drink even in moderate amounts (3 drinks a week)</a:t>
            </a:r>
          </a:p>
        </p:txBody>
      </p:sp>
    </p:spTree>
    <p:extLst>
      <p:ext uri="{BB962C8B-B14F-4D97-AF65-F5344CB8AC3E}">
        <p14:creationId xmlns:p14="http://schemas.microsoft.com/office/powerpoint/2010/main" val="242768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behavior</a:t>
            </a:r>
          </a:p>
        </p:txBody>
      </p:sp>
      <p:sp>
        <p:nvSpPr>
          <p:cNvPr id="3" name="Content Placeholder 2"/>
          <p:cNvSpPr>
            <a:spLocks noGrp="1"/>
          </p:cNvSpPr>
          <p:nvPr>
            <p:ph idx="1"/>
          </p:nvPr>
        </p:nvSpPr>
        <p:spPr>
          <a:xfrm>
            <a:off x="298579" y="1856792"/>
            <a:ext cx="11607281" cy="4861249"/>
          </a:xfrm>
        </p:spPr>
        <p:txBody>
          <a:bodyPr>
            <a:noAutofit/>
          </a:bodyPr>
          <a:lstStyle/>
          <a:p>
            <a:r>
              <a:rPr lang="en-US" sz="2800" dirty="0"/>
              <a:t>The risk of cervical cancer is related to the age of first sexual intercourse and the number of sexual partners.</a:t>
            </a:r>
          </a:p>
          <a:p>
            <a:endParaRPr lang="en-US" sz="2800" dirty="0"/>
          </a:p>
          <a:p>
            <a:r>
              <a:rPr lang="en-US" sz="2800" dirty="0"/>
              <a:t>The younger the female, and larger the amount of sex partners, the greater the risk. (Amount of sex partners from both sexes causes the risk)</a:t>
            </a:r>
          </a:p>
          <a:p>
            <a:endParaRPr lang="en-US" sz="2800" dirty="0"/>
          </a:p>
          <a:p>
            <a:r>
              <a:rPr lang="en-US" sz="2800" dirty="0"/>
              <a:t>Medical studies confirm that Human Papilloma Virus (HPV) is associated with most cervical cancers and it is easily transmitted between partners.</a:t>
            </a:r>
          </a:p>
        </p:txBody>
      </p:sp>
    </p:spTree>
    <p:extLst>
      <p:ext uri="{BB962C8B-B14F-4D97-AF65-F5344CB8AC3E}">
        <p14:creationId xmlns:p14="http://schemas.microsoft.com/office/powerpoint/2010/main" val="91699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behavior</a:t>
            </a:r>
          </a:p>
        </p:txBody>
      </p:sp>
      <p:sp>
        <p:nvSpPr>
          <p:cNvPr id="3" name="Content Placeholder 2"/>
          <p:cNvSpPr>
            <a:spLocks noGrp="1"/>
          </p:cNvSpPr>
          <p:nvPr>
            <p:ph idx="1"/>
          </p:nvPr>
        </p:nvSpPr>
        <p:spPr>
          <a:xfrm>
            <a:off x="289249" y="1660850"/>
            <a:ext cx="11216951" cy="4557836"/>
          </a:xfrm>
        </p:spPr>
        <p:txBody>
          <a:bodyPr>
            <a:noAutofit/>
          </a:bodyPr>
          <a:lstStyle/>
          <a:p>
            <a:r>
              <a:rPr lang="en-US" sz="2800" dirty="0"/>
              <a:t>Incidence of cervical cancer is two times greater In black women than white, and is found more commonly in lower socioeconomic groups.</a:t>
            </a:r>
          </a:p>
          <a:p>
            <a:endParaRPr lang="en-US" sz="2800" dirty="0"/>
          </a:p>
          <a:p>
            <a:r>
              <a:rPr lang="en-US" sz="2800" dirty="0"/>
              <a:t>Women who marry men that have had relations with a woman that has cervical cancer, are at greater risk of developing cervical cancer.</a:t>
            </a:r>
          </a:p>
          <a:p>
            <a:endParaRPr lang="en-US" sz="2800" dirty="0"/>
          </a:p>
          <a:p>
            <a:r>
              <a:rPr lang="en-US" sz="2800" dirty="0"/>
              <a:t>Pregnancy and childbirth appear to be protective mechanisms for cancer of the ovaries, endometrium, and breast for women. </a:t>
            </a:r>
          </a:p>
        </p:txBody>
      </p:sp>
    </p:spTree>
    <p:extLst>
      <p:ext uri="{BB962C8B-B14F-4D97-AF65-F5344CB8AC3E}">
        <p14:creationId xmlns:p14="http://schemas.microsoft.com/office/powerpoint/2010/main" val="384071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behavior </a:t>
            </a:r>
          </a:p>
        </p:txBody>
      </p:sp>
      <p:sp>
        <p:nvSpPr>
          <p:cNvPr id="3" name="Content Placeholder 2"/>
          <p:cNvSpPr>
            <a:spLocks noGrp="1"/>
          </p:cNvSpPr>
          <p:nvPr>
            <p:ph idx="1"/>
          </p:nvPr>
        </p:nvSpPr>
        <p:spPr/>
        <p:txBody>
          <a:bodyPr>
            <a:normAutofit lnSpcReduction="10000"/>
          </a:bodyPr>
          <a:lstStyle/>
          <a:p>
            <a:endParaRPr lang="en-US" dirty="0"/>
          </a:p>
          <a:p>
            <a:endParaRPr lang="en-US" sz="2800" dirty="0"/>
          </a:p>
          <a:p>
            <a:r>
              <a:rPr lang="en-US" sz="2800" dirty="0"/>
              <a:t>Females that start menstrual cycles at a later age, have early menopause, bear first child at an early age, or experience all or some of these behaviors are at decreased risk for breast cancer.</a:t>
            </a:r>
          </a:p>
          <a:p>
            <a:endParaRPr lang="en-US" sz="2800" dirty="0"/>
          </a:p>
          <a:p>
            <a:endParaRPr lang="en-US" sz="2800" dirty="0"/>
          </a:p>
          <a:p>
            <a:pPr algn="ctr"/>
            <a:r>
              <a:rPr lang="en-US" sz="2800" b="1" u="sng" dirty="0"/>
              <a:t>Stop here for quiz #3</a:t>
            </a:r>
          </a:p>
        </p:txBody>
      </p:sp>
    </p:spTree>
    <p:extLst>
      <p:ext uri="{BB962C8B-B14F-4D97-AF65-F5344CB8AC3E}">
        <p14:creationId xmlns:p14="http://schemas.microsoft.com/office/powerpoint/2010/main" val="128874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cancer</a:t>
            </a:r>
          </a:p>
        </p:txBody>
      </p:sp>
      <p:sp>
        <p:nvSpPr>
          <p:cNvPr id="3" name="Content Placeholder 2"/>
          <p:cNvSpPr>
            <a:spLocks noGrp="1"/>
          </p:cNvSpPr>
          <p:nvPr>
            <p:ph idx="1"/>
          </p:nvPr>
        </p:nvSpPr>
        <p:spPr/>
        <p:txBody>
          <a:bodyPr>
            <a:normAutofit/>
          </a:bodyPr>
          <a:lstStyle/>
          <a:p>
            <a:endParaRPr lang="en-US" sz="2800" dirty="0"/>
          </a:p>
          <a:p>
            <a:r>
              <a:rPr lang="en-US" sz="2800" dirty="0" err="1"/>
              <a:t>Carcinogenisis</a:t>
            </a:r>
            <a:r>
              <a:rPr lang="en-US" sz="2800" dirty="0"/>
              <a:t> (cancer development) might take several years to develop, start and stop, or even reverse.</a:t>
            </a:r>
          </a:p>
          <a:p>
            <a:endParaRPr lang="en-US" sz="2800" dirty="0"/>
          </a:p>
          <a:p>
            <a:r>
              <a:rPr lang="en-US" sz="2800" dirty="0"/>
              <a:t>Usually there is continued progression of cellular changes from hyperplasia, to dysplasia to metaplasia, to neoplasia.</a:t>
            </a:r>
          </a:p>
          <a:p>
            <a:endParaRPr lang="en-US" sz="2800" dirty="0"/>
          </a:p>
          <a:p>
            <a:r>
              <a:rPr lang="en-US" sz="2800" dirty="0">
                <a:hlinkClick r:id="rId2"/>
              </a:rPr>
              <a:t>http://www.youtube.com/watch?v=46Xh7OFkkCE</a:t>
            </a:r>
            <a:endParaRPr lang="en-US" sz="2800" dirty="0"/>
          </a:p>
        </p:txBody>
      </p:sp>
    </p:spTree>
    <p:extLst>
      <p:ext uri="{BB962C8B-B14F-4D97-AF65-F5344CB8AC3E}">
        <p14:creationId xmlns:p14="http://schemas.microsoft.com/office/powerpoint/2010/main" val="290876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62" y="385432"/>
            <a:ext cx="8610600" cy="1293028"/>
          </a:xfrm>
        </p:spPr>
        <p:txBody>
          <a:bodyPr/>
          <a:lstStyle/>
          <a:p>
            <a:r>
              <a:rPr lang="en-US" dirty="0"/>
              <a:t>Chemical carcinogens</a:t>
            </a:r>
          </a:p>
        </p:txBody>
      </p:sp>
      <p:sp>
        <p:nvSpPr>
          <p:cNvPr id="3" name="Content Placeholder 2"/>
          <p:cNvSpPr>
            <a:spLocks noGrp="1"/>
          </p:cNvSpPr>
          <p:nvPr>
            <p:ph idx="1"/>
          </p:nvPr>
        </p:nvSpPr>
        <p:spPr>
          <a:xfrm>
            <a:off x="82379" y="1787610"/>
            <a:ext cx="11969578" cy="4431075"/>
          </a:xfrm>
        </p:spPr>
        <p:txBody>
          <a:bodyPr>
            <a:noAutofit/>
          </a:bodyPr>
          <a:lstStyle/>
          <a:p>
            <a:r>
              <a:rPr lang="en-US" sz="2800" dirty="0"/>
              <a:t>The frequency of exposure, strength, and potency of a chemical are important factors in the development of cancer. </a:t>
            </a:r>
          </a:p>
          <a:p>
            <a:endParaRPr lang="en-US" sz="2800" dirty="0"/>
          </a:p>
          <a:p>
            <a:r>
              <a:rPr lang="en-US" sz="2800" dirty="0"/>
              <a:t>Chemicals that do not cause cancer by themselves might enhance cancer development when used in combination with other chemicals.</a:t>
            </a:r>
          </a:p>
          <a:p>
            <a:endParaRPr lang="en-US" sz="2800" dirty="0"/>
          </a:p>
          <a:p>
            <a:r>
              <a:rPr lang="en-US" sz="2800" dirty="0"/>
              <a:t>Ex: </a:t>
            </a:r>
            <a:r>
              <a:rPr lang="en-US" sz="2800" dirty="0" err="1"/>
              <a:t>Napthylamine</a:t>
            </a:r>
            <a:r>
              <a:rPr lang="en-US" sz="2800" dirty="0"/>
              <a:t> found in certain dyes causes bladder cancer, asbestos: previously used in roofing and insulation is identified as a carcinogen leading to lung cancer, and insecticides lead to skin and lung cancer.</a:t>
            </a:r>
          </a:p>
        </p:txBody>
      </p:sp>
    </p:spTree>
    <p:extLst>
      <p:ext uri="{BB962C8B-B14F-4D97-AF65-F5344CB8AC3E}">
        <p14:creationId xmlns:p14="http://schemas.microsoft.com/office/powerpoint/2010/main" val="412523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hormones</a:t>
            </a:r>
          </a:p>
        </p:txBody>
      </p:sp>
      <p:sp>
        <p:nvSpPr>
          <p:cNvPr id="3" name="Content Placeholder 2"/>
          <p:cNvSpPr>
            <a:spLocks noGrp="1"/>
          </p:cNvSpPr>
          <p:nvPr>
            <p:ph idx="1"/>
          </p:nvPr>
        </p:nvSpPr>
        <p:spPr>
          <a:xfrm>
            <a:off x="107091" y="1878228"/>
            <a:ext cx="12027243" cy="4835610"/>
          </a:xfrm>
        </p:spPr>
        <p:txBody>
          <a:bodyPr>
            <a:noAutofit/>
          </a:bodyPr>
          <a:lstStyle/>
          <a:p>
            <a:r>
              <a:rPr lang="en-US" sz="2800" dirty="0"/>
              <a:t>Can  increase the incidence of cancer, and at times hormones can be used as a form of cancer treatment.</a:t>
            </a:r>
          </a:p>
          <a:p>
            <a:endParaRPr lang="en-US" sz="2800" dirty="0"/>
          </a:p>
          <a:p>
            <a:r>
              <a:rPr lang="en-US" sz="2800" dirty="0"/>
              <a:t>Action of hormones related to cancer is unknown, Ex: benign moles don’t become malignant until sex hormones increase in puberty. </a:t>
            </a:r>
          </a:p>
          <a:p>
            <a:endParaRPr lang="en-US" sz="2800" dirty="0"/>
          </a:p>
          <a:p>
            <a:r>
              <a:rPr lang="en-US" sz="2800" dirty="0"/>
              <a:t>Negativity of hormones: diethylstilbestrol, a synthetic estrogen compound given to pregnant women during the 1940’s and 50’s lead to rare vaginal adenocarcinoma in female children and testicular abnormalities in male children.</a:t>
            </a:r>
          </a:p>
        </p:txBody>
      </p:sp>
    </p:spTree>
    <p:extLst>
      <p:ext uri="{BB962C8B-B14F-4D97-AF65-F5344CB8AC3E}">
        <p14:creationId xmlns:p14="http://schemas.microsoft.com/office/powerpoint/2010/main" val="99974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891" y="-33264"/>
            <a:ext cx="8610600" cy="1293028"/>
          </a:xfrm>
        </p:spPr>
        <p:txBody>
          <a:bodyPr/>
          <a:lstStyle/>
          <a:p>
            <a:r>
              <a:rPr lang="en-US" dirty="0"/>
              <a:t>hormones</a:t>
            </a:r>
          </a:p>
        </p:txBody>
      </p:sp>
      <p:sp>
        <p:nvSpPr>
          <p:cNvPr id="3" name="Content Placeholder 2"/>
          <p:cNvSpPr>
            <a:spLocks noGrp="1"/>
          </p:cNvSpPr>
          <p:nvPr>
            <p:ph idx="1"/>
          </p:nvPr>
        </p:nvSpPr>
        <p:spPr>
          <a:xfrm>
            <a:off x="107092" y="1161535"/>
            <a:ext cx="12084908" cy="5696465"/>
          </a:xfrm>
        </p:spPr>
        <p:txBody>
          <a:bodyPr>
            <a:noAutofit/>
          </a:bodyPr>
          <a:lstStyle/>
          <a:p>
            <a:r>
              <a:rPr lang="en-US" sz="2800" dirty="0"/>
              <a:t>Excessive production of estrogen in the female can lead to cancer of their breast and uterus.  Estrogen medication used to treat menopausal symptoms has shown to cause an increase in endometrial cancer.</a:t>
            </a:r>
          </a:p>
          <a:p>
            <a:endParaRPr lang="en-US" sz="2800" dirty="0"/>
          </a:p>
          <a:p>
            <a:r>
              <a:rPr lang="en-US" sz="2800" dirty="0"/>
              <a:t>Ovaries are sometimes removed after breast cancer in effort to decrease stimulation of other possible tumors.</a:t>
            </a:r>
          </a:p>
          <a:p>
            <a:endParaRPr lang="en-US" sz="2800" dirty="0"/>
          </a:p>
          <a:p>
            <a:r>
              <a:rPr lang="en-US" sz="2800" dirty="0"/>
              <a:t>The connection to birth control and cancer have been inconclusive. Birth control combine estrogen with progestin( synthetic progesterone: hormone released by ovaries to regulate menstrual cycle and maintain pregnancy) may decrease risk of ovarian and endometrial cancer.</a:t>
            </a:r>
          </a:p>
        </p:txBody>
      </p:sp>
    </p:spTree>
    <p:extLst>
      <p:ext uri="{BB962C8B-B14F-4D97-AF65-F5344CB8AC3E}">
        <p14:creationId xmlns:p14="http://schemas.microsoft.com/office/powerpoint/2010/main" val="40021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172" y="120429"/>
            <a:ext cx="8610600" cy="1293028"/>
          </a:xfrm>
        </p:spPr>
        <p:txBody>
          <a:bodyPr/>
          <a:lstStyle/>
          <a:p>
            <a:r>
              <a:rPr lang="en-US" dirty="0"/>
              <a:t>Hysterectomy</a:t>
            </a:r>
          </a:p>
        </p:txBody>
      </p:sp>
      <p:sp>
        <p:nvSpPr>
          <p:cNvPr id="3" name="Content Placeholder 2"/>
          <p:cNvSpPr>
            <a:spLocks noGrp="1"/>
          </p:cNvSpPr>
          <p:nvPr>
            <p:ph idx="1"/>
          </p:nvPr>
        </p:nvSpPr>
        <p:spPr>
          <a:xfrm>
            <a:off x="284320" y="1413457"/>
            <a:ext cx="11566649" cy="5220887"/>
          </a:xfrm>
        </p:spPr>
        <p:txBody>
          <a:bodyPr>
            <a:noAutofit/>
          </a:bodyPr>
          <a:lstStyle/>
          <a:p>
            <a:r>
              <a:rPr lang="en-US" sz="2800" dirty="0"/>
              <a:t> In a </a:t>
            </a:r>
            <a:r>
              <a:rPr lang="en-US" sz="2800" dirty="0" err="1"/>
              <a:t>supracervial</a:t>
            </a:r>
            <a:r>
              <a:rPr lang="en-US" sz="2800" dirty="0"/>
              <a:t> or subtotal hysterectomy, a surgeon removes only the upper part of the uterus, keeping the cervix in place.</a:t>
            </a:r>
          </a:p>
          <a:p>
            <a:r>
              <a:rPr lang="en-US" sz="2800" dirty="0"/>
              <a:t>    A total hysterectomy removes the whole uterus and cervix.</a:t>
            </a:r>
          </a:p>
          <a:p>
            <a:r>
              <a:rPr lang="en-US" sz="2800" dirty="0"/>
              <a:t>    In a radical hysterectomy, a surgeon removes the whole uterus, tissue on the sides of the uterus, the cervix, and the top part of the vagina. Radical hysterectomy is generally only done when cancer is present.</a:t>
            </a:r>
          </a:p>
          <a:p>
            <a:endParaRPr lang="en-US" sz="2800" dirty="0"/>
          </a:p>
          <a:p>
            <a:r>
              <a:rPr lang="en-US" sz="2800" dirty="0"/>
              <a:t>The ovaries may also be removed -- a procedure called oophorectomy -- or may be left in place.</a:t>
            </a:r>
          </a:p>
          <a:p>
            <a:endParaRPr lang="en-US" sz="2800" dirty="0"/>
          </a:p>
          <a:p>
            <a:r>
              <a:rPr lang="en-US" sz="2800" dirty="0">
                <a:hlinkClick r:id="rId2"/>
              </a:rPr>
              <a:t>https://www.youtube.com/watch?v=t7GwsiXbevk</a:t>
            </a:r>
            <a:endParaRPr lang="en-US" sz="2800" dirty="0"/>
          </a:p>
        </p:txBody>
      </p:sp>
    </p:spTree>
    <p:extLst>
      <p:ext uri="{BB962C8B-B14F-4D97-AF65-F5344CB8AC3E}">
        <p14:creationId xmlns:p14="http://schemas.microsoft.com/office/powerpoint/2010/main" val="317191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6" y="-131366"/>
            <a:ext cx="8610600" cy="1293028"/>
          </a:xfrm>
        </p:spPr>
        <p:txBody>
          <a:bodyPr/>
          <a:lstStyle/>
          <a:p>
            <a:r>
              <a:rPr lang="en-US" dirty="0"/>
              <a:t>Hormones </a:t>
            </a:r>
          </a:p>
        </p:txBody>
      </p:sp>
      <p:sp>
        <p:nvSpPr>
          <p:cNvPr id="3" name="Content Placeholder 2"/>
          <p:cNvSpPr>
            <a:spLocks noGrp="1"/>
          </p:cNvSpPr>
          <p:nvPr>
            <p:ph idx="1"/>
          </p:nvPr>
        </p:nvSpPr>
        <p:spPr>
          <a:xfrm>
            <a:off x="0" y="1427584"/>
            <a:ext cx="12192000" cy="5430416"/>
          </a:xfrm>
        </p:spPr>
        <p:txBody>
          <a:bodyPr>
            <a:normAutofit lnSpcReduction="10000"/>
          </a:bodyPr>
          <a:lstStyle/>
          <a:p>
            <a:r>
              <a:rPr lang="en-US" sz="2800" dirty="0"/>
              <a:t>Prostate cancer is stimulated by the male hormone testosterone but slowed or inhibited by estrogen treatment.</a:t>
            </a:r>
          </a:p>
          <a:p>
            <a:r>
              <a:rPr lang="en-US" sz="2800" dirty="0"/>
              <a:t>Estrogen medication will counteract the effects of testosterone. Decreasing testosterone production might also include orchiectomy- the removal of the testes, in effort to decrease or slow the growth of prostatic tumor or decrease stimulation of other tumors.</a:t>
            </a:r>
          </a:p>
          <a:p>
            <a:pPr lvl="0"/>
            <a:r>
              <a:rPr lang="en-US" sz="2800" dirty="0">
                <a:solidFill>
                  <a:prstClr val="white"/>
                </a:solidFill>
              </a:rPr>
              <a:t>.          Animation video of Orchiectomy:</a:t>
            </a:r>
          </a:p>
          <a:p>
            <a:pPr lvl="0"/>
            <a:r>
              <a:rPr lang="en-US" sz="2800" dirty="0">
                <a:solidFill>
                  <a:prstClr val="white"/>
                </a:solidFill>
                <a:hlinkClick r:id="rId2"/>
              </a:rPr>
              <a:t>https://www.youtube.com/watch?v=6inEXNsZOKI&amp;t=4s</a:t>
            </a:r>
            <a:endParaRPr lang="en-US" sz="2800" dirty="0">
              <a:solidFill>
                <a:prstClr val="white"/>
              </a:solidFill>
            </a:endParaRPr>
          </a:p>
          <a:p>
            <a:pPr lvl="0"/>
            <a:r>
              <a:rPr lang="en-US" sz="2800" dirty="0">
                <a:solidFill>
                  <a:prstClr val="white"/>
                </a:solidFill>
                <a:hlinkClick r:id="rId3"/>
              </a:rPr>
              <a:t>https://www.youtube.com/watch?v=27PATuCznI8</a:t>
            </a:r>
            <a:endParaRPr lang="en-US" sz="2800" dirty="0">
              <a:solidFill>
                <a:prstClr val="white"/>
              </a:solidFill>
            </a:endParaRPr>
          </a:p>
          <a:p>
            <a:pPr lvl="0"/>
            <a:r>
              <a:rPr lang="en-US" sz="2800" dirty="0">
                <a:solidFill>
                  <a:prstClr val="white"/>
                </a:solidFill>
              </a:rPr>
              <a:t>Graphic/ Actual Orchiectomy video:</a:t>
            </a:r>
          </a:p>
          <a:p>
            <a:pPr lvl="0"/>
            <a:r>
              <a:rPr lang="en-US" sz="2800" dirty="0">
                <a:solidFill>
                  <a:prstClr val="white"/>
                </a:solidFill>
                <a:hlinkClick r:id="rId4"/>
              </a:rPr>
              <a:t>https://www.youtube.com/watch?v=dYokNSAnbOY&amp;oref=https%3A%2F%2Fwww.youtube.com%2F&amp;has_verified=1</a:t>
            </a:r>
            <a:endParaRPr lang="en-US" sz="2800" dirty="0">
              <a:solidFill>
                <a:prstClr val="white"/>
              </a:solidFill>
            </a:endParaRPr>
          </a:p>
        </p:txBody>
      </p:sp>
    </p:spTree>
    <p:extLst>
      <p:ext uri="{BB962C8B-B14F-4D97-AF65-F5344CB8AC3E}">
        <p14:creationId xmlns:p14="http://schemas.microsoft.com/office/powerpoint/2010/main" val="53567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335" y="0"/>
            <a:ext cx="8610600" cy="1293028"/>
          </a:xfrm>
        </p:spPr>
        <p:txBody>
          <a:bodyPr/>
          <a:lstStyle/>
          <a:p>
            <a:r>
              <a:rPr lang="en-US" dirty="0"/>
              <a:t>Orchiectomy</a:t>
            </a:r>
          </a:p>
        </p:txBody>
      </p:sp>
      <p:sp>
        <p:nvSpPr>
          <p:cNvPr id="3" name="Content Placeholder 2"/>
          <p:cNvSpPr>
            <a:spLocks noGrp="1"/>
          </p:cNvSpPr>
          <p:nvPr>
            <p:ph idx="1"/>
          </p:nvPr>
        </p:nvSpPr>
        <p:spPr>
          <a:xfrm>
            <a:off x="278867" y="1380193"/>
            <a:ext cx="11171349" cy="5203065"/>
          </a:xfrm>
        </p:spPr>
        <p:txBody>
          <a:bodyPr>
            <a:noAutofit/>
          </a:bodyPr>
          <a:lstStyle/>
          <a:p>
            <a:pPr marL="0" indent="0">
              <a:buNone/>
            </a:pPr>
            <a:r>
              <a:rPr lang="en-US" sz="2800" dirty="0"/>
              <a:t>Orchiectomy causes sudden hormone changes in the body. Side effects from hormone changes may include:</a:t>
            </a:r>
          </a:p>
          <a:p>
            <a:endParaRPr lang="en-US" sz="2800" dirty="0"/>
          </a:p>
          <a:p>
            <a:r>
              <a:rPr lang="en-US" sz="2800" dirty="0"/>
              <a:t>    Sterility.</a:t>
            </a:r>
          </a:p>
          <a:p>
            <a:r>
              <a:rPr lang="en-US" sz="2800" dirty="0"/>
              <a:t>    Loss of sexual interest.</a:t>
            </a:r>
          </a:p>
          <a:p>
            <a:r>
              <a:rPr lang="en-US" sz="2800" dirty="0"/>
              <a:t>    Erection problems.</a:t>
            </a:r>
          </a:p>
          <a:p>
            <a:r>
              <a:rPr lang="en-US" sz="2800" dirty="0"/>
              <a:t>    Hot flashes.</a:t>
            </a:r>
          </a:p>
          <a:p>
            <a:r>
              <a:rPr lang="en-US" sz="2800" dirty="0"/>
              <a:t>    Larger breasts (gynecomastia).</a:t>
            </a:r>
          </a:p>
          <a:p>
            <a:r>
              <a:rPr lang="en-US" sz="2800" dirty="0"/>
              <a:t>    Weight gain.</a:t>
            </a:r>
          </a:p>
          <a:p>
            <a:r>
              <a:rPr lang="en-US" sz="2800" dirty="0"/>
              <a:t>    Loss of muscle mass.</a:t>
            </a:r>
          </a:p>
          <a:p>
            <a:r>
              <a:rPr lang="en-US" sz="2800" dirty="0"/>
              <a:t>    Thin or brittle bones (osteoporosis).</a:t>
            </a:r>
          </a:p>
        </p:txBody>
      </p:sp>
    </p:spTree>
    <p:extLst>
      <p:ext uri="{BB962C8B-B14F-4D97-AF65-F5344CB8AC3E}">
        <p14:creationId xmlns:p14="http://schemas.microsoft.com/office/powerpoint/2010/main" val="425730098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4502</TotalTime>
  <Words>1638</Words>
  <Application>Microsoft Office PowerPoint</Application>
  <PresentationFormat>Widescreen</PresentationFormat>
  <Paragraphs>151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Century Gothic</vt:lpstr>
      <vt:lpstr>Vapor Trail</vt:lpstr>
      <vt:lpstr>Causes of cancer</vt:lpstr>
      <vt:lpstr>Causes of cancer</vt:lpstr>
      <vt:lpstr>Causes of cancer</vt:lpstr>
      <vt:lpstr>Chemical carcinogens</vt:lpstr>
      <vt:lpstr>hormones</vt:lpstr>
      <vt:lpstr>hormones</vt:lpstr>
      <vt:lpstr>Hysterectomy</vt:lpstr>
      <vt:lpstr>Hormones </vt:lpstr>
      <vt:lpstr>Orchiectomy</vt:lpstr>
      <vt:lpstr>radiation</vt:lpstr>
      <vt:lpstr>Radiation</vt:lpstr>
      <vt:lpstr>viruses</vt:lpstr>
      <vt:lpstr>Genetic predisposition</vt:lpstr>
      <vt:lpstr>Personal risk behavior</vt:lpstr>
      <vt:lpstr>Smoking and tobacco products </vt:lpstr>
      <vt:lpstr>Lung and oral Cancer from tobacco</vt:lpstr>
      <vt:lpstr>Smoking and tobacco products </vt:lpstr>
      <vt:lpstr>Diet</vt:lpstr>
      <vt:lpstr>Diet</vt:lpstr>
      <vt:lpstr>Alcohol use </vt:lpstr>
      <vt:lpstr>Sexual behavior</vt:lpstr>
      <vt:lpstr>Sexual behavior</vt:lpstr>
      <vt:lpstr>Sexual behavior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cancer</dc:title>
  <dc:creator>yadira salazar</dc:creator>
  <cp:lastModifiedBy>Yadira A. Salazar</cp:lastModifiedBy>
  <cp:revision>16</cp:revision>
  <dcterms:created xsi:type="dcterms:W3CDTF">2017-01-09T22:05:37Z</dcterms:created>
  <dcterms:modified xsi:type="dcterms:W3CDTF">2018-02-03T07:01:14Z</dcterms:modified>
</cp:coreProperties>
</file>