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2" r:id="rId35"/>
    <p:sldId id="289" r:id="rId36"/>
    <p:sldId id="291" r:id="rId37"/>
    <p:sldId id="290"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6" d="100"/>
          <a:sy n="116" d="100"/>
        </p:scale>
        <p:origin x="390" y="8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C7999B9-CF18-4792-A06F-7F8AF21C8885}" type="datetimeFigureOut">
              <a:rPr lang="en-US" smtClean="0"/>
              <a:t>11/16/2015</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F80899FC-B83B-4377-8F4E-9B5EDCF9E6EB}" type="slidenum">
              <a:rPr lang="en-US" smtClean="0"/>
              <a:t>‹#›</a:t>
            </a:fld>
            <a:endParaRPr lang="en-US"/>
          </a:p>
        </p:txBody>
      </p:sp>
    </p:spTree>
    <p:extLst>
      <p:ext uri="{BB962C8B-B14F-4D97-AF65-F5344CB8AC3E}">
        <p14:creationId xmlns:p14="http://schemas.microsoft.com/office/powerpoint/2010/main" val="2275040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7999B9-CF18-4792-A06F-7F8AF21C8885}" type="datetimeFigureOut">
              <a:rPr lang="en-US" smtClean="0"/>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899FC-B83B-4377-8F4E-9B5EDCF9E6EB}" type="slidenum">
              <a:rPr lang="en-US" smtClean="0"/>
              <a:t>‹#›</a:t>
            </a:fld>
            <a:endParaRPr lang="en-US"/>
          </a:p>
        </p:txBody>
      </p:sp>
    </p:spTree>
    <p:extLst>
      <p:ext uri="{BB962C8B-B14F-4D97-AF65-F5344CB8AC3E}">
        <p14:creationId xmlns:p14="http://schemas.microsoft.com/office/powerpoint/2010/main" val="956731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C7999B9-CF18-4792-A06F-7F8AF21C8885}" type="datetimeFigureOut">
              <a:rPr lang="en-US" smtClean="0"/>
              <a:t>11/16/2015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80899FC-B83B-4377-8F4E-9B5EDCF9E6EB}" type="slidenum">
              <a:rPr lang="en-US" smtClean="0"/>
              <a:t>‹#›</a:t>
            </a:fld>
            <a:endParaRPr lang="en-US"/>
          </a:p>
        </p:txBody>
      </p:sp>
    </p:spTree>
    <p:extLst>
      <p:ext uri="{BB962C8B-B14F-4D97-AF65-F5344CB8AC3E}">
        <p14:creationId xmlns:p14="http://schemas.microsoft.com/office/powerpoint/2010/main" val="2007256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C7999B9-CF18-4792-A06F-7F8AF21C8885}" type="datetimeFigureOut">
              <a:rPr lang="en-US" smtClean="0"/>
              <a:t>11/16/2015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80899FC-B83B-4377-8F4E-9B5EDCF9E6EB}"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04252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C7999B9-CF18-4792-A06F-7F8AF21C8885}" type="datetimeFigureOut">
              <a:rPr lang="en-US" smtClean="0"/>
              <a:t>11/16/2015</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F80899FC-B83B-4377-8F4E-9B5EDCF9E6EB}" type="slidenum">
              <a:rPr lang="en-US" smtClean="0"/>
              <a:t>‹#›</a:t>
            </a:fld>
            <a:endParaRPr lang="en-US"/>
          </a:p>
        </p:txBody>
      </p:sp>
    </p:spTree>
    <p:extLst>
      <p:ext uri="{BB962C8B-B14F-4D97-AF65-F5344CB8AC3E}">
        <p14:creationId xmlns:p14="http://schemas.microsoft.com/office/powerpoint/2010/main" val="682058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C7999B9-CF18-4792-A06F-7F8AF21C8885}" type="datetimeFigureOut">
              <a:rPr lang="en-US" smtClean="0"/>
              <a:t>11/16/2015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0899FC-B83B-4377-8F4E-9B5EDCF9E6EB}" type="slidenum">
              <a:rPr lang="en-US" smtClean="0"/>
              <a:t>‹#›</a:t>
            </a:fld>
            <a:endParaRPr lang="en-US"/>
          </a:p>
        </p:txBody>
      </p:sp>
    </p:spTree>
    <p:extLst>
      <p:ext uri="{BB962C8B-B14F-4D97-AF65-F5344CB8AC3E}">
        <p14:creationId xmlns:p14="http://schemas.microsoft.com/office/powerpoint/2010/main" val="3041439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C7999B9-CF18-4792-A06F-7F8AF21C8885}" type="datetimeFigureOut">
              <a:rPr lang="en-US" smtClean="0"/>
              <a:t>11/16/2015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0899FC-B83B-4377-8F4E-9B5EDCF9E6EB}" type="slidenum">
              <a:rPr lang="en-US" smtClean="0"/>
              <a:t>‹#›</a:t>
            </a:fld>
            <a:endParaRPr lang="en-US"/>
          </a:p>
        </p:txBody>
      </p:sp>
    </p:spTree>
    <p:extLst>
      <p:ext uri="{BB962C8B-B14F-4D97-AF65-F5344CB8AC3E}">
        <p14:creationId xmlns:p14="http://schemas.microsoft.com/office/powerpoint/2010/main" val="3847244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7999B9-CF18-4792-A06F-7F8AF21C8885}" type="datetimeFigureOut">
              <a:rPr lang="en-US" smtClean="0"/>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899FC-B83B-4377-8F4E-9B5EDCF9E6EB}" type="slidenum">
              <a:rPr lang="en-US" smtClean="0"/>
              <a:t>‹#›</a:t>
            </a:fld>
            <a:endParaRPr lang="en-US"/>
          </a:p>
        </p:txBody>
      </p:sp>
    </p:spTree>
    <p:extLst>
      <p:ext uri="{BB962C8B-B14F-4D97-AF65-F5344CB8AC3E}">
        <p14:creationId xmlns:p14="http://schemas.microsoft.com/office/powerpoint/2010/main" val="2673741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5C7999B9-CF18-4792-A06F-7F8AF21C8885}" type="datetimeFigureOut">
              <a:rPr lang="en-US" smtClean="0"/>
              <a:t>11/16/2015</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F80899FC-B83B-4377-8F4E-9B5EDCF9E6EB}" type="slidenum">
              <a:rPr lang="en-US" smtClean="0"/>
              <a:t>‹#›</a:t>
            </a:fld>
            <a:endParaRPr lang="en-US"/>
          </a:p>
        </p:txBody>
      </p:sp>
    </p:spTree>
    <p:extLst>
      <p:ext uri="{BB962C8B-B14F-4D97-AF65-F5344CB8AC3E}">
        <p14:creationId xmlns:p14="http://schemas.microsoft.com/office/powerpoint/2010/main" val="295629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7999B9-CF18-4792-A06F-7F8AF21C8885}" type="datetimeFigureOut">
              <a:rPr lang="en-US" smtClean="0"/>
              <a:t>11/16/2015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899FC-B83B-4377-8F4E-9B5EDCF9E6EB}" type="slidenum">
              <a:rPr lang="en-US" smtClean="0"/>
              <a:t>‹#›</a:t>
            </a:fld>
            <a:endParaRPr lang="en-US"/>
          </a:p>
        </p:txBody>
      </p:sp>
    </p:spTree>
    <p:extLst>
      <p:ext uri="{BB962C8B-B14F-4D97-AF65-F5344CB8AC3E}">
        <p14:creationId xmlns:p14="http://schemas.microsoft.com/office/powerpoint/2010/main" val="1026681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C7999B9-CF18-4792-A06F-7F8AF21C8885}" type="datetimeFigureOut">
              <a:rPr lang="en-US" smtClean="0"/>
              <a:t>11/16/2015</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F80899FC-B83B-4377-8F4E-9B5EDCF9E6EB}" type="slidenum">
              <a:rPr lang="en-US" smtClean="0"/>
              <a:t>‹#›</a:t>
            </a:fld>
            <a:endParaRPr lang="en-US"/>
          </a:p>
        </p:txBody>
      </p:sp>
    </p:spTree>
    <p:extLst>
      <p:ext uri="{BB962C8B-B14F-4D97-AF65-F5344CB8AC3E}">
        <p14:creationId xmlns:p14="http://schemas.microsoft.com/office/powerpoint/2010/main" val="2237881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7999B9-CF18-4792-A06F-7F8AF21C8885}" type="datetimeFigureOut">
              <a:rPr lang="en-US" smtClean="0"/>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899FC-B83B-4377-8F4E-9B5EDCF9E6EB}" type="slidenum">
              <a:rPr lang="en-US" smtClean="0"/>
              <a:t>‹#›</a:t>
            </a:fld>
            <a:endParaRPr lang="en-US"/>
          </a:p>
        </p:txBody>
      </p:sp>
    </p:spTree>
    <p:extLst>
      <p:ext uri="{BB962C8B-B14F-4D97-AF65-F5344CB8AC3E}">
        <p14:creationId xmlns:p14="http://schemas.microsoft.com/office/powerpoint/2010/main" val="3211569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7999B9-CF18-4792-A06F-7F8AF21C8885}" type="datetimeFigureOut">
              <a:rPr lang="en-US" smtClean="0"/>
              <a:t>11/16/2015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0899FC-B83B-4377-8F4E-9B5EDCF9E6EB}" type="slidenum">
              <a:rPr lang="en-US" smtClean="0"/>
              <a:t>‹#›</a:t>
            </a:fld>
            <a:endParaRPr lang="en-US"/>
          </a:p>
        </p:txBody>
      </p:sp>
    </p:spTree>
    <p:extLst>
      <p:ext uri="{BB962C8B-B14F-4D97-AF65-F5344CB8AC3E}">
        <p14:creationId xmlns:p14="http://schemas.microsoft.com/office/powerpoint/2010/main" val="3688539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7999B9-CF18-4792-A06F-7F8AF21C8885}" type="datetimeFigureOut">
              <a:rPr lang="en-US" smtClean="0"/>
              <a:t>11/16/2015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0899FC-B83B-4377-8F4E-9B5EDCF9E6EB}" type="slidenum">
              <a:rPr lang="en-US" smtClean="0"/>
              <a:t>‹#›</a:t>
            </a:fld>
            <a:endParaRPr lang="en-US"/>
          </a:p>
        </p:txBody>
      </p:sp>
    </p:spTree>
    <p:extLst>
      <p:ext uri="{BB962C8B-B14F-4D97-AF65-F5344CB8AC3E}">
        <p14:creationId xmlns:p14="http://schemas.microsoft.com/office/powerpoint/2010/main" val="2979480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999B9-CF18-4792-A06F-7F8AF21C8885}" type="datetimeFigureOut">
              <a:rPr lang="en-US" smtClean="0"/>
              <a:t>11/16/2015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0899FC-B83B-4377-8F4E-9B5EDCF9E6EB}" type="slidenum">
              <a:rPr lang="en-US" smtClean="0"/>
              <a:t>‹#›</a:t>
            </a:fld>
            <a:endParaRPr lang="en-US"/>
          </a:p>
        </p:txBody>
      </p:sp>
    </p:spTree>
    <p:extLst>
      <p:ext uri="{BB962C8B-B14F-4D97-AF65-F5344CB8AC3E}">
        <p14:creationId xmlns:p14="http://schemas.microsoft.com/office/powerpoint/2010/main" val="344851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7999B9-CF18-4792-A06F-7F8AF21C8885}" type="datetimeFigureOut">
              <a:rPr lang="en-US" smtClean="0"/>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899FC-B83B-4377-8F4E-9B5EDCF9E6EB}" type="slidenum">
              <a:rPr lang="en-US" smtClean="0"/>
              <a:t>‹#›</a:t>
            </a:fld>
            <a:endParaRPr lang="en-US"/>
          </a:p>
        </p:txBody>
      </p:sp>
    </p:spTree>
    <p:extLst>
      <p:ext uri="{BB962C8B-B14F-4D97-AF65-F5344CB8AC3E}">
        <p14:creationId xmlns:p14="http://schemas.microsoft.com/office/powerpoint/2010/main" val="1600919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7999B9-CF18-4792-A06F-7F8AF21C8885}" type="datetimeFigureOut">
              <a:rPr lang="en-US" smtClean="0"/>
              <a:t>11/16/2015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899FC-B83B-4377-8F4E-9B5EDCF9E6EB}" type="slidenum">
              <a:rPr lang="en-US" smtClean="0"/>
              <a:t>‹#›</a:t>
            </a:fld>
            <a:endParaRPr lang="en-US"/>
          </a:p>
        </p:txBody>
      </p:sp>
    </p:spTree>
    <p:extLst>
      <p:ext uri="{BB962C8B-B14F-4D97-AF65-F5344CB8AC3E}">
        <p14:creationId xmlns:p14="http://schemas.microsoft.com/office/powerpoint/2010/main" val="380529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C7999B9-CF18-4792-A06F-7F8AF21C8885}" type="datetimeFigureOut">
              <a:rPr lang="en-US" smtClean="0"/>
              <a:t>11/16/2015</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80899FC-B83B-4377-8F4E-9B5EDCF9E6EB}" type="slidenum">
              <a:rPr lang="en-US" smtClean="0"/>
              <a:t>‹#›</a:t>
            </a:fld>
            <a:endParaRPr lang="en-US"/>
          </a:p>
        </p:txBody>
      </p:sp>
    </p:spTree>
    <p:extLst>
      <p:ext uri="{BB962C8B-B14F-4D97-AF65-F5344CB8AC3E}">
        <p14:creationId xmlns:p14="http://schemas.microsoft.com/office/powerpoint/2010/main" val="395086362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youtube.com/watch?v=6UXxmTFsNf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youtube.com/watch?v=aLPqzYMg42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nSp1l2AmqS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DbLexEGh4u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youtube.com/watch?v=46Xh7OFkkC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t7GwsiXbevk"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youtube.com/watch?v=27PATuCznI8&amp;list=PL9Z6E7OKwgMLAoFxwNznka4aLkK8zUb07"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Neoplasms</a:t>
            </a:r>
            <a:endParaRPr lang="en-US" dirty="0"/>
          </a:p>
        </p:txBody>
      </p:sp>
      <p:sp>
        <p:nvSpPr>
          <p:cNvPr id="3" name="Subtitle 2"/>
          <p:cNvSpPr>
            <a:spLocks noGrp="1"/>
          </p:cNvSpPr>
          <p:nvPr>
            <p:ph type="subTitle" idx="1"/>
          </p:nvPr>
        </p:nvSpPr>
        <p:spPr/>
        <p:txBody>
          <a:bodyPr/>
          <a:lstStyle/>
          <a:p>
            <a:r>
              <a:rPr lang="en-US" dirty="0" smtClean="0"/>
              <a:t>Chapter 3</a:t>
            </a:r>
            <a:endParaRPr lang="en-US" dirty="0"/>
          </a:p>
        </p:txBody>
      </p:sp>
    </p:spTree>
    <p:extLst>
      <p:ext uri="{BB962C8B-B14F-4D97-AF65-F5344CB8AC3E}">
        <p14:creationId xmlns:p14="http://schemas.microsoft.com/office/powerpoint/2010/main" val="2813127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2119" y="352481"/>
            <a:ext cx="8610600" cy="1293028"/>
          </a:xfrm>
        </p:spPr>
        <p:txBody>
          <a:bodyPr/>
          <a:lstStyle/>
          <a:p>
            <a:r>
              <a:rPr lang="en-US" dirty="0" smtClean="0"/>
              <a:t>Growth of benign and malignant neoplasms</a:t>
            </a:r>
            <a:endParaRPr lang="en-US" dirty="0"/>
          </a:p>
        </p:txBody>
      </p:sp>
      <p:sp>
        <p:nvSpPr>
          <p:cNvPr id="3" name="Content Placeholder 2"/>
          <p:cNvSpPr>
            <a:spLocks noGrp="1"/>
          </p:cNvSpPr>
          <p:nvPr>
            <p:ph idx="1"/>
          </p:nvPr>
        </p:nvSpPr>
        <p:spPr>
          <a:xfrm>
            <a:off x="428367" y="1787612"/>
            <a:ext cx="11061357" cy="4225128"/>
          </a:xfrm>
        </p:spPr>
        <p:txBody>
          <a:bodyPr>
            <a:noAutofit/>
          </a:bodyPr>
          <a:lstStyle/>
          <a:p>
            <a:r>
              <a:rPr lang="en-US" sz="2800" dirty="0" smtClean="0"/>
              <a:t>Normal cells grow and function for a purpose regulated by several factors.</a:t>
            </a:r>
          </a:p>
          <a:p>
            <a:pPr marL="457200" indent="-457200">
              <a:buFont typeface="+mj-lt"/>
              <a:buAutoNum type="arabicPeriod"/>
            </a:pPr>
            <a:r>
              <a:rPr lang="en-US" sz="2800" dirty="0" smtClean="0"/>
              <a:t>Built in genetic program regulates growth pattern.</a:t>
            </a:r>
          </a:p>
          <a:p>
            <a:pPr marL="457200" indent="-457200">
              <a:buFont typeface="+mj-lt"/>
              <a:buAutoNum type="arabicPeriod"/>
            </a:pPr>
            <a:r>
              <a:rPr lang="en-US" sz="2800" dirty="0" smtClean="0"/>
              <a:t>Normal cell growth is limited by contact  with other cells.</a:t>
            </a:r>
            <a:endParaRPr lang="en-US" sz="2800" dirty="0"/>
          </a:p>
          <a:p>
            <a:r>
              <a:rPr lang="en-US" sz="2800" dirty="0" smtClean="0"/>
              <a:t>When two normal cells come together they tend to stick together sending a signal called contact inhibition, telling cells to stop growing.</a:t>
            </a:r>
          </a:p>
          <a:p>
            <a:endParaRPr lang="en-US" sz="2800" dirty="0"/>
          </a:p>
          <a:p>
            <a:pPr marL="0" indent="0">
              <a:buNone/>
            </a:pPr>
            <a:r>
              <a:rPr lang="en-US" sz="2800" dirty="0" smtClean="0"/>
              <a:t>3. After Normal cell growth, cells start to perform specialized functions called differentiation.</a:t>
            </a:r>
            <a:endParaRPr lang="en-US" sz="2800" dirty="0"/>
          </a:p>
        </p:txBody>
      </p:sp>
    </p:spTree>
    <p:extLst>
      <p:ext uri="{BB962C8B-B14F-4D97-AF65-F5344CB8AC3E}">
        <p14:creationId xmlns:p14="http://schemas.microsoft.com/office/powerpoint/2010/main" val="4218663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Benign neoplasm growth</a:t>
            </a:r>
            <a:endParaRPr lang="en-US" dirty="0"/>
          </a:p>
        </p:txBody>
      </p:sp>
      <p:sp>
        <p:nvSpPr>
          <p:cNvPr id="3" name="Content Placeholder 2"/>
          <p:cNvSpPr>
            <a:spLocks noGrp="1"/>
          </p:cNvSpPr>
          <p:nvPr>
            <p:ph idx="1"/>
          </p:nvPr>
        </p:nvSpPr>
        <p:spPr>
          <a:xfrm>
            <a:off x="214184" y="1779373"/>
            <a:ext cx="11771870" cy="4439312"/>
          </a:xfrm>
        </p:spPr>
        <p:txBody>
          <a:bodyPr>
            <a:noAutofit/>
          </a:bodyPr>
          <a:lstStyle/>
          <a:p>
            <a:r>
              <a:rPr lang="en-US" sz="2800" dirty="0" smtClean="0"/>
              <a:t>Benign neoplasm tumors might have some normal structure and function, similar to their origin.</a:t>
            </a:r>
          </a:p>
          <a:p>
            <a:endParaRPr lang="en-US" sz="2800" dirty="0"/>
          </a:p>
          <a:p>
            <a:r>
              <a:rPr lang="en-US" sz="2800" dirty="0" smtClean="0"/>
              <a:t>They are encapsulated or covered with capsule like material, making removal or excision easier.</a:t>
            </a:r>
          </a:p>
          <a:p>
            <a:endParaRPr lang="en-US" sz="2800" dirty="0"/>
          </a:p>
          <a:p>
            <a:r>
              <a:rPr lang="en-US" sz="2800" dirty="0" smtClean="0"/>
              <a:t>Have limited growth potential and are slower growing that metastasized neoplasms.</a:t>
            </a:r>
          </a:p>
          <a:p>
            <a:endParaRPr lang="en-US" sz="2800" dirty="0"/>
          </a:p>
          <a:p>
            <a:r>
              <a:rPr lang="en-US" sz="2800" dirty="0" smtClean="0"/>
              <a:t> They are expansive (grow and enlarge in the area) but are not invasive or </a:t>
            </a:r>
            <a:r>
              <a:rPr lang="en-US" sz="2800" dirty="0" err="1" smtClean="0"/>
              <a:t>metastic</a:t>
            </a:r>
            <a:r>
              <a:rPr lang="en-US" sz="2800" dirty="0" smtClean="0"/>
              <a:t>.</a:t>
            </a:r>
            <a:endParaRPr lang="en-US" sz="2800" dirty="0"/>
          </a:p>
        </p:txBody>
      </p:sp>
    </p:spTree>
    <p:extLst>
      <p:ext uri="{BB962C8B-B14F-4D97-AF65-F5344CB8AC3E}">
        <p14:creationId xmlns:p14="http://schemas.microsoft.com/office/powerpoint/2010/main" val="806364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8108" y="187724"/>
            <a:ext cx="8610600" cy="1293028"/>
          </a:xfrm>
        </p:spPr>
        <p:txBody>
          <a:bodyPr/>
          <a:lstStyle/>
          <a:p>
            <a:r>
              <a:rPr lang="en-US" dirty="0"/>
              <a:t>Benign neoplasm growth</a:t>
            </a:r>
          </a:p>
        </p:txBody>
      </p:sp>
      <p:sp>
        <p:nvSpPr>
          <p:cNvPr id="3" name="Content Placeholder 2"/>
          <p:cNvSpPr>
            <a:spLocks noGrp="1"/>
          </p:cNvSpPr>
          <p:nvPr>
            <p:ph idx="1"/>
          </p:nvPr>
        </p:nvSpPr>
        <p:spPr>
          <a:xfrm>
            <a:off x="74141" y="1414848"/>
            <a:ext cx="12117859" cy="5443151"/>
          </a:xfrm>
        </p:spPr>
        <p:txBody>
          <a:bodyPr>
            <a:noAutofit/>
          </a:bodyPr>
          <a:lstStyle/>
          <a:p>
            <a:r>
              <a:rPr lang="en-US" sz="3200" dirty="0" smtClean="0"/>
              <a:t>Benign neoplasms not being metastatic does not mean they are harmless.</a:t>
            </a:r>
          </a:p>
          <a:p>
            <a:endParaRPr lang="en-US" sz="3200" dirty="0"/>
          </a:p>
          <a:p>
            <a:r>
              <a:rPr lang="en-US" sz="3200" dirty="0" smtClean="0"/>
              <a:t>The presence and growth of any tumor can obstruct passageways such as those in the digestive an respiratory tact, leading to difficulty eating or breathing.</a:t>
            </a:r>
          </a:p>
          <a:p>
            <a:endParaRPr lang="en-US" sz="3200" dirty="0"/>
          </a:p>
          <a:p>
            <a:r>
              <a:rPr lang="en-US" sz="3200" dirty="0" smtClean="0"/>
              <a:t>Tumors can also put pressure on nerves, causing pain and loss of sensation. Can also affect glands causing over and under secretion of hormones, and pressure on brain causing cell and tissue death.</a:t>
            </a:r>
            <a:endParaRPr lang="en-US" sz="3200" dirty="0"/>
          </a:p>
        </p:txBody>
      </p:sp>
    </p:spTree>
    <p:extLst>
      <p:ext uri="{BB962C8B-B14F-4D97-AF65-F5344CB8AC3E}">
        <p14:creationId xmlns:p14="http://schemas.microsoft.com/office/powerpoint/2010/main" val="3269620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344243"/>
            <a:ext cx="8610600" cy="1293028"/>
          </a:xfrm>
        </p:spPr>
        <p:txBody>
          <a:bodyPr/>
          <a:lstStyle/>
          <a:p>
            <a:r>
              <a:rPr lang="en-US" dirty="0" smtClean="0"/>
              <a:t>Malignant neoplasm growth</a:t>
            </a:r>
            <a:endParaRPr lang="en-US" dirty="0"/>
          </a:p>
        </p:txBody>
      </p:sp>
      <p:sp>
        <p:nvSpPr>
          <p:cNvPr id="3" name="Content Placeholder 2"/>
          <p:cNvSpPr>
            <a:spLocks noGrp="1"/>
          </p:cNvSpPr>
          <p:nvPr>
            <p:ph idx="1"/>
          </p:nvPr>
        </p:nvSpPr>
        <p:spPr>
          <a:xfrm>
            <a:off x="156518" y="1637271"/>
            <a:ext cx="11936627" cy="4161285"/>
          </a:xfrm>
        </p:spPr>
        <p:txBody>
          <a:bodyPr>
            <a:noAutofit/>
          </a:bodyPr>
          <a:lstStyle/>
          <a:p>
            <a:r>
              <a:rPr lang="en-US" sz="2800" dirty="0" smtClean="0"/>
              <a:t>Have a growth pattern that has no purpose and is uncontrollable.  Neoplastic cells grow autonomously or independent of growth factors. </a:t>
            </a:r>
          </a:p>
          <a:p>
            <a:endParaRPr lang="en-US" sz="2800" dirty="0"/>
          </a:p>
          <a:p>
            <a:r>
              <a:rPr lang="en-US" sz="2800" dirty="0" smtClean="0"/>
              <a:t>These cells to not follow cell regulation such as contact inhibition. </a:t>
            </a:r>
          </a:p>
          <a:p>
            <a:endParaRPr lang="en-US" sz="2800" dirty="0"/>
          </a:p>
          <a:p>
            <a:r>
              <a:rPr lang="en-US" sz="2800" dirty="0" smtClean="0"/>
              <a:t>Malignant neoplastic cells do not have the structure or function of the cells of their origin, and do not look alike as benign tumors do. </a:t>
            </a:r>
          </a:p>
          <a:p>
            <a:endParaRPr lang="en-US" sz="2800" dirty="0"/>
          </a:p>
          <a:p>
            <a:r>
              <a:rPr lang="en-US" sz="2800" dirty="0" smtClean="0"/>
              <a:t>Structure is not uniform but haphazard and inconsistent, are not differentiated and do not have specialized functions.</a:t>
            </a:r>
            <a:endParaRPr lang="en-US" sz="2800" dirty="0"/>
          </a:p>
        </p:txBody>
      </p:sp>
    </p:spTree>
    <p:extLst>
      <p:ext uri="{BB962C8B-B14F-4D97-AF65-F5344CB8AC3E}">
        <p14:creationId xmlns:p14="http://schemas.microsoft.com/office/powerpoint/2010/main" val="3458152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769" y="506465"/>
            <a:ext cx="8610600" cy="1293028"/>
          </a:xfrm>
        </p:spPr>
        <p:txBody>
          <a:bodyPr/>
          <a:lstStyle/>
          <a:p>
            <a:r>
              <a:rPr lang="en-US" dirty="0" smtClean="0"/>
              <a:t>Malignant neoplasm growth</a:t>
            </a:r>
            <a:endParaRPr lang="en-US" dirty="0"/>
          </a:p>
        </p:txBody>
      </p:sp>
      <p:sp>
        <p:nvSpPr>
          <p:cNvPr id="3" name="Content Placeholder 2"/>
          <p:cNvSpPr>
            <a:spLocks noGrp="1"/>
          </p:cNvSpPr>
          <p:nvPr>
            <p:ph idx="1"/>
          </p:nvPr>
        </p:nvSpPr>
        <p:spPr>
          <a:xfrm>
            <a:off x="375138" y="1957754"/>
            <a:ext cx="11465170" cy="4560276"/>
          </a:xfrm>
        </p:spPr>
        <p:txBody>
          <a:bodyPr/>
          <a:lstStyle/>
          <a:p>
            <a:r>
              <a:rPr lang="en-US" sz="2800" dirty="0" smtClean="0"/>
              <a:t>The surface area of malignant neoplasms are not encapsulated, Rather it is more crab like in appearance, with multiple claw like extensions invading surrounding tissue.</a:t>
            </a:r>
          </a:p>
          <a:p>
            <a:endParaRPr lang="en-US" sz="2800" dirty="0"/>
          </a:p>
          <a:p>
            <a:r>
              <a:rPr lang="en-US" sz="2800" dirty="0" smtClean="0"/>
              <a:t>Also malignant tumors metastasize to distant areas of the body, and are fast growing.</a:t>
            </a:r>
          </a:p>
          <a:p>
            <a:endParaRPr lang="en-US" sz="2800" dirty="0"/>
          </a:p>
          <a:p>
            <a:r>
              <a:rPr lang="en-US" sz="2800" dirty="0" smtClean="0"/>
              <a:t>Metabolism of cancerous cells are aimed to rapid reproduction and growth, outgrowing normal cells, leading to increase for the need of nutrients and oxygen.</a:t>
            </a:r>
          </a:p>
          <a:p>
            <a:endParaRPr lang="en-US" dirty="0"/>
          </a:p>
          <a:p>
            <a:endParaRPr lang="en-US" dirty="0"/>
          </a:p>
        </p:txBody>
      </p:sp>
    </p:spTree>
    <p:extLst>
      <p:ext uri="{BB962C8B-B14F-4D97-AF65-F5344CB8AC3E}">
        <p14:creationId xmlns:p14="http://schemas.microsoft.com/office/powerpoint/2010/main" val="1407699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01618"/>
            <a:ext cx="8610600" cy="1293028"/>
          </a:xfrm>
        </p:spPr>
        <p:txBody>
          <a:bodyPr/>
          <a:lstStyle/>
          <a:p>
            <a:r>
              <a:rPr lang="en-US" dirty="0"/>
              <a:t>Malignant neoplasm growth</a:t>
            </a:r>
          </a:p>
        </p:txBody>
      </p:sp>
      <p:sp>
        <p:nvSpPr>
          <p:cNvPr id="3" name="Content Placeholder 2"/>
          <p:cNvSpPr>
            <a:spLocks noGrp="1"/>
          </p:cNvSpPr>
          <p:nvPr>
            <p:ph idx="1"/>
          </p:nvPr>
        </p:nvSpPr>
        <p:spPr>
          <a:xfrm>
            <a:off x="489397" y="1494646"/>
            <a:ext cx="11127347" cy="4584878"/>
          </a:xfrm>
        </p:spPr>
        <p:txBody>
          <a:bodyPr>
            <a:noAutofit/>
          </a:bodyPr>
          <a:lstStyle/>
          <a:p>
            <a:r>
              <a:rPr lang="en-US" sz="2800" dirty="0" smtClean="0"/>
              <a:t>To meet the need of nutrients causes </a:t>
            </a:r>
            <a:r>
              <a:rPr lang="en-US" sz="2800" dirty="0" err="1" smtClean="0"/>
              <a:t>Angiogenisis</a:t>
            </a:r>
            <a:r>
              <a:rPr lang="en-US" sz="2800" dirty="0" smtClean="0"/>
              <a:t> (</a:t>
            </a:r>
            <a:r>
              <a:rPr lang="en-US" sz="2800" dirty="0" err="1" smtClean="0"/>
              <a:t>ango</a:t>
            </a:r>
            <a:r>
              <a:rPr lang="en-US" sz="2800" dirty="0" smtClean="0"/>
              <a:t>=vessel, </a:t>
            </a:r>
            <a:r>
              <a:rPr lang="en-US" sz="2800" dirty="0" err="1" smtClean="0"/>
              <a:t>genisis</a:t>
            </a:r>
            <a:r>
              <a:rPr lang="en-US" sz="2800" dirty="0" smtClean="0"/>
              <a:t>=growth or new growth of blood vessels)</a:t>
            </a:r>
          </a:p>
          <a:p>
            <a:endParaRPr lang="en-US" sz="2800" dirty="0" smtClean="0"/>
          </a:p>
          <a:p>
            <a:r>
              <a:rPr lang="en-US" sz="2800" dirty="0" smtClean="0"/>
              <a:t>This occurs to increase of blood flow, providing increased nutrients to the neoplasm allowing the continuation of rapid uncontrolled growth.</a:t>
            </a:r>
          </a:p>
          <a:p>
            <a:endParaRPr lang="en-US" sz="2800" dirty="0"/>
          </a:p>
          <a:p>
            <a:r>
              <a:rPr lang="en-US" sz="2800" dirty="0" smtClean="0"/>
              <a:t>At this point normal cells are deprived of needed nutrients, causing the individual to appear thin, frail and weak, a condition called cachexia.</a:t>
            </a:r>
          </a:p>
          <a:p>
            <a:r>
              <a:rPr lang="en-US" sz="2800" dirty="0">
                <a:hlinkClick r:id="rId2"/>
              </a:rPr>
              <a:t>http://</a:t>
            </a:r>
            <a:r>
              <a:rPr lang="en-US" sz="2800" dirty="0" smtClean="0">
                <a:hlinkClick r:id="rId2"/>
              </a:rPr>
              <a:t>www.youtube.com/watch?v=6UXxmTFsNf0</a:t>
            </a:r>
            <a:endParaRPr lang="en-US" sz="2800" dirty="0" smtClean="0"/>
          </a:p>
          <a:p>
            <a:pPr algn="ctr"/>
            <a:r>
              <a:rPr lang="en-US" sz="2800" dirty="0" smtClean="0"/>
              <a:t>Stop here for Quiz #1</a:t>
            </a:r>
            <a:endParaRPr lang="en-US" sz="2800" dirty="0"/>
          </a:p>
        </p:txBody>
      </p:sp>
    </p:spTree>
    <p:extLst>
      <p:ext uri="{BB962C8B-B14F-4D97-AF65-F5344CB8AC3E}">
        <p14:creationId xmlns:p14="http://schemas.microsoft.com/office/powerpoint/2010/main" val="2669607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Hyperplasias</a:t>
            </a:r>
            <a:r>
              <a:rPr lang="en-US" dirty="0" smtClean="0"/>
              <a:t> and Neoplasms</a:t>
            </a:r>
            <a:endParaRPr lang="en-US" dirty="0"/>
          </a:p>
        </p:txBody>
      </p:sp>
      <p:sp>
        <p:nvSpPr>
          <p:cNvPr id="3" name="Content Placeholder 2"/>
          <p:cNvSpPr>
            <a:spLocks noGrp="1"/>
          </p:cNvSpPr>
          <p:nvPr>
            <p:ph idx="1"/>
          </p:nvPr>
        </p:nvSpPr>
        <p:spPr>
          <a:xfrm>
            <a:off x="214184" y="1993558"/>
            <a:ext cx="11862486" cy="4506096"/>
          </a:xfrm>
        </p:spPr>
        <p:txBody>
          <a:bodyPr>
            <a:noAutofit/>
          </a:bodyPr>
          <a:lstStyle/>
          <a:p>
            <a:r>
              <a:rPr lang="en-US" sz="2800" dirty="0" smtClean="0"/>
              <a:t>Hyperplasia (hyper=too much, </a:t>
            </a:r>
            <a:r>
              <a:rPr lang="en-US" sz="2800" dirty="0" err="1" smtClean="0"/>
              <a:t>plasia</a:t>
            </a:r>
            <a:r>
              <a:rPr lang="en-US" sz="2800" dirty="0" smtClean="0"/>
              <a:t>=growth and neoplasms (neo=new, </a:t>
            </a:r>
            <a:r>
              <a:rPr lang="en-US" sz="2800" dirty="0" err="1" smtClean="0"/>
              <a:t>plasm</a:t>
            </a:r>
            <a:r>
              <a:rPr lang="en-US" sz="2800" dirty="0" smtClean="0"/>
              <a:t>=growth) are both overgrowths of cells that cause increase in the size of tissue.</a:t>
            </a:r>
          </a:p>
          <a:p>
            <a:endParaRPr lang="en-US" sz="2800" dirty="0"/>
          </a:p>
          <a:p>
            <a:r>
              <a:rPr lang="en-US" sz="2800" dirty="0" smtClean="0"/>
              <a:t>Both commonly produce masses that need to be identified because each treatment is drastically different. </a:t>
            </a:r>
          </a:p>
          <a:p>
            <a:endParaRPr lang="en-US" sz="2800" dirty="0"/>
          </a:p>
          <a:p>
            <a:r>
              <a:rPr lang="en-US" sz="2800" dirty="0" smtClean="0"/>
              <a:t>Neoplasms and </a:t>
            </a:r>
            <a:r>
              <a:rPr lang="en-US" sz="2800" dirty="0" err="1" smtClean="0"/>
              <a:t>hyperplasias</a:t>
            </a:r>
            <a:r>
              <a:rPr lang="en-US" sz="2800" dirty="0" smtClean="0"/>
              <a:t> differ in cause and extent of their growth.</a:t>
            </a:r>
            <a:endParaRPr lang="en-US" sz="2800" dirty="0"/>
          </a:p>
        </p:txBody>
      </p:sp>
    </p:spTree>
    <p:extLst>
      <p:ext uri="{BB962C8B-B14F-4D97-AF65-F5344CB8AC3E}">
        <p14:creationId xmlns:p14="http://schemas.microsoft.com/office/powerpoint/2010/main" val="3900624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0445" y="133308"/>
            <a:ext cx="8610600" cy="1293028"/>
          </a:xfrm>
        </p:spPr>
        <p:txBody>
          <a:bodyPr/>
          <a:lstStyle/>
          <a:p>
            <a:r>
              <a:rPr lang="en-US" dirty="0" err="1" smtClean="0"/>
              <a:t>hyperplasias</a:t>
            </a:r>
            <a:endParaRPr lang="en-US" dirty="0"/>
          </a:p>
        </p:txBody>
      </p:sp>
      <p:sp>
        <p:nvSpPr>
          <p:cNvPr id="3" name="Content Placeholder 2"/>
          <p:cNvSpPr>
            <a:spLocks noGrp="1"/>
          </p:cNvSpPr>
          <p:nvPr>
            <p:ph idx="1"/>
          </p:nvPr>
        </p:nvSpPr>
        <p:spPr>
          <a:xfrm>
            <a:off x="65903" y="1195676"/>
            <a:ext cx="12126097" cy="4669664"/>
          </a:xfrm>
        </p:spPr>
        <p:txBody>
          <a:bodyPr>
            <a:noAutofit/>
          </a:bodyPr>
          <a:lstStyle/>
          <a:p>
            <a:r>
              <a:rPr lang="en-US" sz="2800" dirty="0" smtClean="0"/>
              <a:t>Usually occur in response to stimulus, plus growth stops when stimulus stops.</a:t>
            </a:r>
          </a:p>
          <a:p>
            <a:endParaRPr lang="en-US" sz="2800" dirty="0"/>
          </a:p>
          <a:p>
            <a:r>
              <a:rPr lang="en-US" sz="2800" dirty="0" smtClean="0"/>
              <a:t>Ex: Skin callus on the foot; the stimulus is the irritation or rubbing of a shoe on that particular area.</a:t>
            </a:r>
          </a:p>
          <a:p>
            <a:endParaRPr lang="en-US" sz="2800" dirty="0"/>
          </a:p>
          <a:p>
            <a:r>
              <a:rPr lang="en-US" sz="2800" dirty="0" smtClean="0"/>
              <a:t>Hormone excess or deficiency can also cause hyperplasia, making the thyroid gland to become enlarged (Goiter). </a:t>
            </a:r>
          </a:p>
          <a:p>
            <a:endParaRPr lang="en-US" sz="2800" dirty="0"/>
          </a:p>
          <a:p>
            <a:r>
              <a:rPr lang="en-US" sz="2800" dirty="0" smtClean="0"/>
              <a:t>Chronic inflammation can also cause hyperplasia or adenoid hyperplasia, as well as prostatic hyperplasia in </a:t>
            </a:r>
            <a:r>
              <a:rPr lang="en-US" sz="2800" dirty="0"/>
              <a:t>o</a:t>
            </a:r>
            <a:r>
              <a:rPr lang="en-US" sz="2800" dirty="0" smtClean="0"/>
              <a:t>lder men.</a:t>
            </a:r>
          </a:p>
          <a:p>
            <a:endParaRPr lang="en-US" sz="2400" dirty="0"/>
          </a:p>
        </p:txBody>
      </p:sp>
      <p:sp>
        <p:nvSpPr>
          <p:cNvPr id="4" name="Rectangle 3"/>
          <p:cNvSpPr/>
          <p:nvPr/>
        </p:nvSpPr>
        <p:spPr>
          <a:xfrm>
            <a:off x="3206516" y="6367635"/>
            <a:ext cx="5844870" cy="369332"/>
          </a:xfrm>
          <a:prstGeom prst="rect">
            <a:avLst/>
          </a:prstGeom>
        </p:spPr>
        <p:txBody>
          <a:bodyPr wrap="none">
            <a:spAutoFit/>
          </a:bodyPr>
          <a:lstStyle/>
          <a:p>
            <a:r>
              <a:rPr lang="en-US" dirty="0">
                <a:hlinkClick r:id="rId2"/>
              </a:rPr>
              <a:t>http://www.youtube.com/watch?v=aLPqzYMg42Y</a:t>
            </a:r>
            <a:endParaRPr lang="en-US" dirty="0"/>
          </a:p>
        </p:txBody>
      </p:sp>
    </p:spTree>
    <p:extLst>
      <p:ext uri="{BB962C8B-B14F-4D97-AF65-F5344CB8AC3E}">
        <p14:creationId xmlns:p14="http://schemas.microsoft.com/office/powerpoint/2010/main" val="440829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407" y="270103"/>
            <a:ext cx="8610600" cy="1293028"/>
          </a:xfrm>
        </p:spPr>
        <p:txBody>
          <a:bodyPr/>
          <a:lstStyle/>
          <a:p>
            <a:r>
              <a:rPr lang="en-US" dirty="0" smtClean="0"/>
              <a:t>Development of malignant neoplasms</a:t>
            </a:r>
            <a:endParaRPr lang="en-US" dirty="0"/>
          </a:p>
        </p:txBody>
      </p:sp>
      <p:sp>
        <p:nvSpPr>
          <p:cNvPr id="3" name="Content Placeholder 2"/>
          <p:cNvSpPr>
            <a:spLocks noGrp="1"/>
          </p:cNvSpPr>
          <p:nvPr>
            <p:ph idx="1"/>
          </p:nvPr>
        </p:nvSpPr>
        <p:spPr>
          <a:xfrm>
            <a:off x="82378" y="1439563"/>
            <a:ext cx="12109622" cy="5109518"/>
          </a:xfrm>
        </p:spPr>
        <p:txBody>
          <a:bodyPr>
            <a:noAutofit/>
          </a:bodyPr>
          <a:lstStyle/>
          <a:p>
            <a:r>
              <a:rPr lang="en-US" sz="2800" dirty="0" smtClean="0"/>
              <a:t>Genetic alteration causes the development of malignant neoplasm, or cancer.</a:t>
            </a:r>
          </a:p>
          <a:p>
            <a:endParaRPr lang="en-US" sz="2800" dirty="0"/>
          </a:p>
          <a:p>
            <a:r>
              <a:rPr lang="en-US" sz="2800" dirty="0" smtClean="0"/>
              <a:t>Cells throughout the body can go through alterations or mutations but only few develop into cancer.</a:t>
            </a:r>
          </a:p>
          <a:p>
            <a:endParaRPr lang="en-US" sz="2800" dirty="0"/>
          </a:p>
          <a:p>
            <a:r>
              <a:rPr lang="en-US" sz="2800" dirty="0" smtClean="0"/>
              <a:t>The cell must undergo a series of changes to its DNA structure to acquire the altered growth pattern of cancer.</a:t>
            </a:r>
          </a:p>
          <a:p>
            <a:endParaRPr lang="en-US" sz="2800" dirty="0"/>
          </a:p>
          <a:p>
            <a:r>
              <a:rPr lang="en-US" sz="2800" dirty="0" smtClean="0"/>
              <a:t>Genetic mutations can occur from viruses, chemicals, radiation( UV, X-ray), or biological agents called carcinogen (</a:t>
            </a:r>
            <a:r>
              <a:rPr lang="en-US" sz="2800" dirty="0" err="1" smtClean="0"/>
              <a:t>carcino</a:t>
            </a:r>
            <a:r>
              <a:rPr lang="en-US" sz="2800" dirty="0" smtClean="0"/>
              <a:t>=cancer, gen=arising).</a:t>
            </a:r>
            <a:endParaRPr lang="en-US" sz="2800" dirty="0"/>
          </a:p>
        </p:txBody>
      </p:sp>
    </p:spTree>
    <p:extLst>
      <p:ext uri="{BB962C8B-B14F-4D97-AF65-F5344CB8AC3E}">
        <p14:creationId xmlns:p14="http://schemas.microsoft.com/office/powerpoint/2010/main" val="1839608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961" y="227888"/>
            <a:ext cx="8610600" cy="1293028"/>
          </a:xfrm>
        </p:spPr>
        <p:txBody>
          <a:bodyPr/>
          <a:lstStyle/>
          <a:p>
            <a:r>
              <a:rPr lang="en-US" dirty="0"/>
              <a:t>Development of malignant neoplasms</a:t>
            </a:r>
          </a:p>
        </p:txBody>
      </p:sp>
      <p:sp>
        <p:nvSpPr>
          <p:cNvPr id="3" name="Content Placeholder 2"/>
          <p:cNvSpPr>
            <a:spLocks noGrp="1"/>
          </p:cNvSpPr>
          <p:nvPr>
            <p:ph idx="1"/>
          </p:nvPr>
        </p:nvSpPr>
        <p:spPr>
          <a:xfrm>
            <a:off x="0" y="1455013"/>
            <a:ext cx="12192000" cy="5155852"/>
          </a:xfrm>
        </p:spPr>
        <p:txBody>
          <a:bodyPr>
            <a:noAutofit/>
          </a:bodyPr>
          <a:lstStyle/>
          <a:p>
            <a:r>
              <a:rPr lang="en-US" sz="2800" dirty="0" smtClean="0"/>
              <a:t>Continued exposure to carcinogens increase the abnormality of the cell. Abnormal cell can revert to normal cells, appear as benign tumors, or digress to malignant tumors.</a:t>
            </a:r>
          </a:p>
          <a:p>
            <a:endParaRPr lang="en-US" sz="2800" dirty="0"/>
          </a:p>
          <a:p>
            <a:r>
              <a:rPr lang="en-US" sz="2800" dirty="0" smtClean="0"/>
              <a:t>Immune system can help reverse or prevent development of cancer, as well as removing or stopping the carcinogen.</a:t>
            </a:r>
          </a:p>
          <a:p>
            <a:endParaRPr lang="en-US" sz="2800" dirty="0"/>
          </a:p>
          <a:p>
            <a:r>
              <a:rPr lang="en-US" sz="2800" dirty="0" smtClean="0"/>
              <a:t>If development is not stopped, abnormal cells will establish themselves to become cancerous and must grow faster to establish a site.</a:t>
            </a:r>
            <a:endParaRPr lang="en-US" sz="2800" dirty="0"/>
          </a:p>
          <a:p>
            <a:r>
              <a:rPr lang="en-US" sz="2800" dirty="0" smtClean="0"/>
              <a:t>Cancer cells will have to fight against normal body cells for nutrients and space. </a:t>
            </a:r>
            <a:endParaRPr lang="en-US" sz="2800" dirty="0"/>
          </a:p>
        </p:txBody>
      </p:sp>
    </p:spTree>
    <p:extLst>
      <p:ext uri="{BB962C8B-B14F-4D97-AF65-F5344CB8AC3E}">
        <p14:creationId xmlns:p14="http://schemas.microsoft.com/office/powerpoint/2010/main" val="3737527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426622"/>
            <a:ext cx="8610600" cy="1293028"/>
          </a:xfrm>
        </p:spPr>
        <p:txBody>
          <a:bodyPr/>
          <a:lstStyle/>
          <a:p>
            <a:r>
              <a:rPr lang="en-US" dirty="0" smtClean="0"/>
              <a:t>Terminology to neoplasms &amp; tumors</a:t>
            </a:r>
            <a:endParaRPr lang="en-US" dirty="0"/>
          </a:p>
        </p:txBody>
      </p:sp>
      <p:sp>
        <p:nvSpPr>
          <p:cNvPr id="3" name="Content Placeholder 2"/>
          <p:cNvSpPr>
            <a:spLocks noGrp="1"/>
          </p:cNvSpPr>
          <p:nvPr>
            <p:ph idx="1"/>
          </p:nvPr>
        </p:nvSpPr>
        <p:spPr>
          <a:xfrm>
            <a:off x="399245" y="1287540"/>
            <a:ext cx="11106955" cy="4842456"/>
          </a:xfrm>
        </p:spPr>
        <p:txBody>
          <a:bodyPr>
            <a:noAutofit/>
          </a:bodyPr>
          <a:lstStyle/>
          <a:p>
            <a:r>
              <a:rPr lang="en-US" sz="2800" dirty="0" smtClean="0"/>
              <a:t>Neoplasm (neo=</a:t>
            </a:r>
            <a:r>
              <a:rPr lang="en-US" sz="2800" dirty="0" err="1" smtClean="0"/>
              <a:t>new,plasm</a:t>
            </a:r>
            <a:r>
              <a:rPr lang="en-US" sz="2800" dirty="0" smtClean="0"/>
              <a:t>=growth)</a:t>
            </a:r>
          </a:p>
          <a:p>
            <a:endParaRPr lang="en-US" sz="2800" dirty="0"/>
          </a:p>
          <a:p>
            <a:r>
              <a:rPr lang="en-US" sz="2800" dirty="0" smtClean="0"/>
              <a:t>Tumors may be defined as swelling or as a neoplasm. Remember Not all neoplasms form tumors.</a:t>
            </a:r>
          </a:p>
          <a:p>
            <a:endParaRPr lang="en-US" sz="2800" dirty="0"/>
          </a:p>
          <a:p>
            <a:r>
              <a:rPr lang="en-US" sz="2800" dirty="0" smtClean="0"/>
              <a:t>Ex: Leukemia (</a:t>
            </a:r>
            <a:r>
              <a:rPr lang="en-US" sz="2800" dirty="0" err="1" smtClean="0"/>
              <a:t>Leuk</a:t>
            </a:r>
            <a:r>
              <a:rPr lang="en-US" sz="2800" dirty="0" smtClean="0"/>
              <a:t>=white, </a:t>
            </a:r>
            <a:r>
              <a:rPr lang="en-US" sz="2800" dirty="0" err="1" smtClean="0"/>
              <a:t>emia</a:t>
            </a:r>
            <a:r>
              <a:rPr lang="en-US" sz="2800" dirty="0" smtClean="0"/>
              <a:t>=blood) is a malignant disease of the bone marrow that causes an increase in white blood cells and might not form distinctive tumors.</a:t>
            </a:r>
          </a:p>
          <a:p>
            <a:endParaRPr lang="en-US" sz="2800" dirty="0"/>
          </a:p>
          <a:p>
            <a:r>
              <a:rPr lang="en-US" sz="2800" dirty="0" smtClean="0"/>
              <a:t>Likewise, not all tumors are neoplasms. Ex: Hematoma (</a:t>
            </a:r>
            <a:r>
              <a:rPr lang="en-US" sz="2800" dirty="0" err="1" smtClean="0"/>
              <a:t>hemat</a:t>
            </a:r>
            <a:r>
              <a:rPr lang="en-US" sz="2800" dirty="0" smtClean="0"/>
              <a:t>=blood, </a:t>
            </a:r>
            <a:r>
              <a:rPr lang="en-US" sz="2800" dirty="0" err="1" smtClean="0"/>
              <a:t>toma</a:t>
            </a:r>
            <a:r>
              <a:rPr lang="en-US" sz="2800" dirty="0" smtClean="0"/>
              <a:t>=tumor)  is a large tumor or selling filled with blood, commonly known as a bruise.</a:t>
            </a:r>
            <a:endParaRPr lang="en-US" sz="2800" dirty="0"/>
          </a:p>
        </p:txBody>
      </p:sp>
    </p:spTree>
    <p:extLst>
      <p:ext uri="{BB962C8B-B14F-4D97-AF65-F5344CB8AC3E}">
        <p14:creationId xmlns:p14="http://schemas.microsoft.com/office/powerpoint/2010/main" val="31029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9211" y="181545"/>
            <a:ext cx="8610600" cy="1293028"/>
          </a:xfrm>
        </p:spPr>
        <p:txBody>
          <a:bodyPr/>
          <a:lstStyle/>
          <a:p>
            <a:r>
              <a:rPr lang="en-US" dirty="0"/>
              <a:t>Development of malignant neoplasms</a:t>
            </a:r>
          </a:p>
        </p:txBody>
      </p:sp>
      <p:sp>
        <p:nvSpPr>
          <p:cNvPr id="3" name="Content Placeholder 2"/>
          <p:cNvSpPr>
            <a:spLocks noGrp="1"/>
          </p:cNvSpPr>
          <p:nvPr>
            <p:ph idx="1"/>
          </p:nvPr>
        </p:nvSpPr>
        <p:spPr>
          <a:xfrm>
            <a:off x="57665" y="1474573"/>
            <a:ext cx="12076670" cy="4332220"/>
          </a:xfrm>
        </p:spPr>
        <p:txBody>
          <a:bodyPr>
            <a:noAutofit/>
          </a:bodyPr>
          <a:lstStyle/>
          <a:p>
            <a:r>
              <a:rPr lang="en-US" sz="2800" dirty="0" smtClean="0"/>
              <a:t>As long as abnormal cells are not established, hey are considered </a:t>
            </a:r>
            <a:r>
              <a:rPr lang="en-US" sz="2800" dirty="0" err="1" smtClean="0"/>
              <a:t>preneoplastic</a:t>
            </a:r>
            <a:r>
              <a:rPr lang="en-US" sz="2800" dirty="0" smtClean="0"/>
              <a:t> or </a:t>
            </a:r>
            <a:r>
              <a:rPr lang="en-US" sz="2800" dirty="0" smtClean="0"/>
              <a:t>precancerous. Discovery at this point leads to the surgical removal of the cells.</a:t>
            </a:r>
          </a:p>
          <a:p>
            <a:endParaRPr lang="en-US" sz="2800" dirty="0"/>
          </a:p>
          <a:p>
            <a:r>
              <a:rPr lang="en-US" sz="2800" dirty="0" smtClean="0"/>
              <a:t>Unfortunately very few potential cancers are discovered at this stage.</a:t>
            </a:r>
          </a:p>
          <a:p>
            <a:endParaRPr lang="en-US" sz="2800" dirty="0"/>
          </a:p>
          <a:p>
            <a:r>
              <a:rPr lang="en-US" sz="2800" dirty="0" smtClean="0"/>
              <a:t>Squamous epithelial tissue often progresses through a slow series of changes including hyperplasia, abnormal hyperplasia called dysplasia, and finally, stage called carcinoma in situ (atypical cells sitting in epithelial layer of tissue</a:t>
            </a:r>
            <a:r>
              <a:rPr lang="en-US" sz="2800" dirty="0" smtClean="0"/>
              <a:t>).</a:t>
            </a:r>
          </a:p>
          <a:p>
            <a:pPr algn="ctr"/>
            <a:r>
              <a:rPr lang="en-US" sz="2800" dirty="0">
                <a:hlinkClick r:id="rId2"/>
              </a:rPr>
              <a:t>https://www.youtube.com/watch?v=nSp1l2AmqSU</a:t>
            </a:r>
            <a:endParaRPr lang="en-US" sz="2800" dirty="0"/>
          </a:p>
        </p:txBody>
      </p:sp>
    </p:spTree>
    <p:extLst>
      <p:ext uri="{BB962C8B-B14F-4D97-AF65-F5344CB8AC3E}">
        <p14:creationId xmlns:p14="http://schemas.microsoft.com/office/powerpoint/2010/main" val="3221087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6208" y="481038"/>
            <a:ext cx="8610600" cy="1293028"/>
          </a:xfrm>
        </p:spPr>
        <p:txBody>
          <a:bodyPr/>
          <a:lstStyle/>
          <a:p>
            <a:r>
              <a:rPr lang="en-US" dirty="0"/>
              <a:t>Development of malignant neoplasms</a:t>
            </a:r>
          </a:p>
        </p:txBody>
      </p:sp>
      <p:sp>
        <p:nvSpPr>
          <p:cNvPr id="3" name="Content Placeholder 2"/>
          <p:cNvSpPr>
            <a:spLocks noGrp="1"/>
          </p:cNvSpPr>
          <p:nvPr>
            <p:ph idx="1"/>
          </p:nvPr>
        </p:nvSpPr>
        <p:spPr>
          <a:xfrm>
            <a:off x="107092" y="2012964"/>
            <a:ext cx="12084908" cy="4989199"/>
          </a:xfrm>
        </p:spPr>
        <p:txBody>
          <a:bodyPr>
            <a:noAutofit/>
          </a:bodyPr>
          <a:lstStyle/>
          <a:p>
            <a:r>
              <a:rPr lang="en-US" sz="2800" dirty="0" smtClean="0"/>
              <a:t>Carcinoma in </a:t>
            </a:r>
            <a:r>
              <a:rPr lang="en-US" sz="2800" dirty="0" smtClean="0"/>
              <a:t>situ (Location) </a:t>
            </a:r>
            <a:r>
              <a:rPr lang="en-US" sz="2800" dirty="0" smtClean="0"/>
              <a:t>commonly occurs in the uterine cervix, larynx, and </a:t>
            </a:r>
            <a:r>
              <a:rPr lang="en-US" sz="2800" dirty="0"/>
              <a:t>mouth and </a:t>
            </a:r>
            <a:r>
              <a:rPr lang="en-US" sz="2800" dirty="0" smtClean="0"/>
              <a:t>are </a:t>
            </a:r>
            <a:r>
              <a:rPr lang="en-US" sz="2800" dirty="0"/>
              <a:t>cells </a:t>
            </a:r>
            <a:r>
              <a:rPr lang="en-US" sz="2800" dirty="0" smtClean="0"/>
              <a:t>that at </a:t>
            </a:r>
            <a:r>
              <a:rPr lang="en-US" sz="2800" dirty="0"/>
              <a:t>this stage have not broken through the basement membrane or surrounding tissue.</a:t>
            </a:r>
          </a:p>
          <a:p>
            <a:pPr marL="0" indent="0">
              <a:buNone/>
            </a:pPr>
            <a:endParaRPr lang="en-US" sz="2800" dirty="0"/>
          </a:p>
          <a:p>
            <a:r>
              <a:rPr lang="en-US" sz="2800" dirty="0" smtClean="0"/>
              <a:t>Cancer can be avoided at this stage by surgical removal of dysplasia, or in situ tumor. </a:t>
            </a:r>
          </a:p>
          <a:p>
            <a:pPr marL="0" indent="0">
              <a:buNone/>
            </a:pPr>
            <a:endParaRPr lang="en-US" sz="2800" dirty="0" smtClean="0"/>
          </a:p>
          <a:p>
            <a:r>
              <a:rPr lang="en-US" sz="2800" dirty="0" smtClean="0"/>
              <a:t> Final stage of cancer development is the invasion by the precancerous cells to the surrounding tissue, showing change from precancerous tissue to malignant neoplasm. </a:t>
            </a:r>
            <a:endParaRPr lang="en-US" sz="2800" dirty="0"/>
          </a:p>
        </p:txBody>
      </p:sp>
    </p:spTree>
    <p:extLst>
      <p:ext uri="{BB962C8B-B14F-4D97-AF65-F5344CB8AC3E}">
        <p14:creationId xmlns:p14="http://schemas.microsoft.com/office/powerpoint/2010/main" val="1093466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of malignant neoplasms</a:t>
            </a:r>
          </a:p>
        </p:txBody>
      </p:sp>
      <p:sp>
        <p:nvSpPr>
          <p:cNvPr id="3" name="Content Placeholder 2"/>
          <p:cNvSpPr>
            <a:spLocks noGrp="1"/>
          </p:cNvSpPr>
          <p:nvPr>
            <p:ph idx="1"/>
          </p:nvPr>
        </p:nvSpPr>
        <p:spPr/>
        <p:txBody>
          <a:bodyPr>
            <a:normAutofit/>
          </a:bodyPr>
          <a:lstStyle/>
          <a:p>
            <a:endParaRPr lang="en-US" sz="2400" dirty="0" smtClean="0"/>
          </a:p>
          <a:p>
            <a:r>
              <a:rPr lang="en-US" sz="2800" dirty="0" smtClean="0"/>
              <a:t>Once carcinogens break through the basement membrane (tissue separating epithelial tissue from connective), carcinogens will spread quickly.</a:t>
            </a:r>
          </a:p>
          <a:p>
            <a:endParaRPr lang="en-US" sz="2800" dirty="0"/>
          </a:p>
          <a:p>
            <a:r>
              <a:rPr lang="en-US" sz="2800" dirty="0" smtClean="0"/>
              <a:t>Invasion will not only occur in local tissue but through lymphatic system (Lymph fluid) and circulatory syst. (Blood)</a:t>
            </a:r>
            <a:endParaRPr lang="en-US" sz="2800" dirty="0"/>
          </a:p>
        </p:txBody>
      </p:sp>
    </p:spTree>
    <p:extLst>
      <p:ext uri="{BB962C8B-B14F-4D97-AF65-F5344CB8AC3E}">
        <p14:creationId xmlns:p14="http://schemas.microsoft.com/office/powerpoint/2010/main" val="3648142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3351" y="377194"/>
            <a:ext cx="8610600" cy="1293028"/>
          </a:xfrm>
        </p:spPr>
        <p:txBody>
          <a:bodyPr/>
          <a:lstStyle/>
          <a:p>
            <a:r>
              <a:rPr lang="en-US" dirty="0" smtClean="0"/>
              <a:t>Lymphatic system metastasis</a:t>
            </a:r>
            <a:endParaRPr lang="en-US" dirty="0"/>
          </a:p>
        </p:txBody>
      </p:sp>
      <p:sp>
        <p:nvSpPr>
          <p:cNvPr id="3" name="Content Placeholder 2"/>
          <p:cNvSpPr>
            <a:spLocks noGrp="1"/>
          </p:cNvSpPr>
          <p:nvPr>
            <p:ph idx="1"/>
          </p:nvPr>
        </p:nvSpPr>
        <p:spPr>
          <a:xfrm>
            <a:off x="57665" y="1472514"/>
            <a:ext cx="12035481" cy="4491680"/>
          </a:xfrm>
        </p:spPr>
        <p:txBody>
          <a:bodyPr>
            <a:noAutofit/>
          </a:bodyPr>
          <a:lstStyle/>
          <a:p>
            <a:r>
              <a:rPr lang="en-US" sz="2800" dirty="0" smtClean="0"/>
              <a:t>Carcinomas- epithelial tissue neoplasms- commonly spread through lymphatic system. Because lymph nodes can catch or filter cancer cells, lymph nodes are commonly removed surgically and examined for presence of cancer cells. </a:t>
            </a:r>
          </a:p>
          <a:p>
            <a:endParaRPr lang="en-US" sz="2800" dirty="0"/>
          </a:p>
          <a:p>
            <a:r>
              <a:rPr lang="en-US" sz="2800" dirty="0" smtClean="0"/>
              <a:t>As the cells continue to move through lymph nodes, they begin to fill the node causing it to be unable to filter anymore carcinogens. </a:t>
            </a:r>
          </a:p>
          <a:p>
            <a:endParaRPr lang="en-US" sz="2800" dirty="0"/>
          </a:p>
          <a:p>
            <a:r>
              <a:rPr lang="en-US" sz="2800" dirty="0" smtClean="0"/>
              <a:t>When this occurs neoplastic cells can now begin to enter the bloodstream. </a:t>
            </a:r>
            <a:endParaRPr lang="en-US" sz="2800" dirty="0" smtClean="0"/>
          </a:p>
          <a:p>
            <a:pPr algn="ctr"/>
            <a:r>
              <a:rPr lang="en-US" sz="2800" dirty="0">
                <a:hlinkClick r:id="rId2"/>
              </a:rPr>
              <a:t>https://www.youtube.com/watch?v=DbLexEGh4uU</a:t>
            </a:r>
            <a:endParaRPr lang="en-US" sz="2800" dirty="0"/>
          </a:p>
        </p:txBody>
      </p:sp>
    </p:spTree>
    <p:extLst>
      <p:ext uri="{BB962C8B-B14F-4D97-AF65-F5344CB8AC3E}">
        <p14:creationId xmlns:p14="http://schemas.microsoft.com/office/powerpoint/2010/main" val="1873791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Lymphatic system metastasis</a:t>
            </a:r>
          </a:p>
        </p:txBody>
      </p:sp>
      <p:sp>
        <p:nvSpPr>
          <p:cNvPr id="3" name="Content Placeholder 2"/>
          <p:cNvSpPr>
            <a:spLocks noGrp="1"/>
          </p:cNvSpPr>
          <p:nvPr>
            <p:ph idx="1"/>
          </p:nvPr>
        </p:nvSpPr>
        <p:spPr/>
        <p:txBody>
          <a:bodyPr>
            <a:normAutofit/>
          </a:bodyPr>
          <a:lstStyle/>
          <a:p>
            <a:endParaRPr lang="en-US" sz="2800" dirty="0" smtClean="0"/>
          </a:p>
          <a:p>
            <a:r>
              <a:rPr lang="en-US" sz="2800" dirty="0" smtClean="0"/>
              <a:t>Absence of lymph node involvement is favorable because it means surgical cure is possible.</a:t>
            </a:r>
          </a:p>
          <a:p>
            <a:endParaRPr lang="en-US" sz="2800" dirty="0"/>
          </a:p>
          <a:p>
            <a:r>
              <a:rPr lang="en-US" sz="2800" dirty="0" smtClean="0"/>
              <a:t>The higher the number lymph nodes involved the lower the chance of survival.</a:t>
            </a:r>
            <a:endParaRPr lang="en-US" sz="2800" dirty="0"/>
          </a:p>
        </p:txBody>
      </p:sp>
    </p:spTree>
    <p:extLst>
      <p:ext uri="{BB962C8B-B14F-4D97-AF65-F5344CB8AC3E}">
        <p14:creationId xmlns:p14="http://schemas.microsoft.com/office/powerpoint/2010/main" val="1462222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Bloodstream metastasis</a:t>
            </a:r>
            <a:endParaRPr lang="en-US" dirty="0"/>
          </a:p>
        </p:txBody>
      </p:sp>
      <p:sp>
        <p:nvSpPr>
          <p:cNvPr id="3" name="Content Placeholder 2"/>
          <p:cNvSpPr>
            <a:spLocks noGrp="1"/>
          </p:cNvSpPr>
          <p:nvPr>
            <p:ph idx="1"/>
          </p:nvPr>
        </p:nvSpPr>
        <p:spPr/>
        <p:txBody>
          <a:bodyPr>
            <a:normAutofit/>
          </a:bodyPr>
          <a:lstStyle/>
          <a:p>
            <a:r>
              <a:rPr lang="en-US" sz="2800" dirty="0" smtClean="0"/>
              <a:t>Sarcomas do not use the lymphatic system as often as carcinomas because carcinomas shed neoplastic cells directly into the blood to distribute throughout the body.</a:t>
            </a:r>
          </a:p>
          <a:p>
            <a:pPr marL="0" indent="0">
              <a:buNone/>
            </a:pPr>
            <a:endParaRPr lang="en-US" sz="2800" dirty="0" smtClean="0"/>
          </a:p>
          <a:p>
            <a:pPr marL="0" indent="0">
              <a:buNone/>
            </a:pPr>
            <a:endParaRPr lang="en-US" sz="2800" dirty="0"/>
          </a:p>
          <a:p>
            <a:r>
              <a:rPr lang="en-US" sz="2800" dirty="0" smtClean="0"/>
              <a:t>Common sites of bloodstream metastasis are the liver, lungs, and brain</a:t>
            </a:r>
            <a:r>
              <a:rPr lang="en-US" sz="2800" dirty="0" smtClean="0"/>
              <a:t>.</a:t>
            </a:r>
          </a:p>
          <a:p>
            <a:endParaRPr lang="en-US" sz="2800" dirty="0"/>
          </a:p>
        </p:txBody>
      </p:sp>
    </p:spTree>
    <p:extLst>
      <p:ext uri="{BB962C8B-B14F-4D97-AF65-F5344CB8AC3E}">
        <p14:creationId xmlns:p14="http://schemas.microsoft.com/office/powerpoint/2010/main" val="3310870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4614" y="284838"/>
            <a:ext cx="8610600" cy="1293028"/>
          </a:xfrm>
        </p:spPr>
        <p:txBody>
          <a:bodyPr/>
          <a:lstStyle/>
          <a:p>
            <a:r>
              <a:rPr lang="en-US" dirty="0" smtClean="0"/>
              <a:t>Grading and staging of cancer</a:t>
            </a:r>
            <a:endParaRPr lang="en-US" dirty="0"/>
          </a:p>
        </p:txBody>
      </p:sp>
      <p:sp>
        <p:nvSpPr>
          <p:cNvPr id="3" name="Content Placeholder 2"/>
          <p:cNvSpPr>
            <a:spLocks noGrp="1"/>
          </p:cNvSpPr>
          <p:nvPr>
            <p:ph idx="1"/>
          </p:nvPr>
        </p:nvSpPr>
        <p:spPr>
          <a:xfrm>
            <a:off x="123568" y="1487249"/>
            <a:ext cx="12068432" cy="4884312"/>
          </a:xfrm>
        </p:spPr>
        <p:txBody>
          <a:bodyPr>
            <a:noAutofit/>
          </a:bodyPr>
          <a:lstStyle/>
          <a:p>
            <a:r>
              <a:rPr lang="en-US" sz="2800" dirty="0" smtClean="0"/>
              <a:t>Grading is the microscopic examination of the tumor to determine the degree of differentiation.</a:t>
            </a:r>
          </a:p>
          <a:p>
            <a:endParaRPr lang="en-US" sz="2800" dirty="0"/>
          </a:p>
          <a:p>
            <a:r>
              <a:rPr lang="en-US" sz="2800" dirty="0" smtClean="0"/>
              <a:t>The more abnormal the tissue appears to normal tissue, the more undifferentiated or anaplastic it is (Different to normal tissue).</a:t>
            </a:r>
          </a:p>
          <a:p>
            <a:endParaRPr lang="en-US" sz="2800" dirty="0"/>
          </a:p>
          <a:p>
            <a:r>
              <a:rPr lang="en-US" sz="2800" dirty="0" smtClean="0"/>
              <a:t>Because cells are anaplastic or undifferentiated, prognosis is easily available.</a:t>
            </a:r>
          </a:p>
          <a:p>
            <a:endParaRPr lang="en-US" sz="2800" dirty="0"/>
          </a:p>
          <a:p>
            <a:r>
              <a:rPr lang="en-US" sz="2800" dirty="0" smtClean="0"/>
              <a:t>Tumors are typically graded from I to IV, grade I tumors are less aggressive while grade IV are most aggressive and serious in nature.</a:t>
            </a:r>
            <a:endParaRPr lang="en-US" sz="2800" dirty="0"/>
          </a:p>
        </p:txBody>
      </p:sp>
    </p:spTree>
    <p:extLst>
      <p:ext uri="{BB962C8B-B14F-4D97-AF65-F5344CB8AC3E}">
        <p14:creationId xmlns:p14="http://schemas.microsoft.com/office/powerpoint/2010/main" val="4061651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687" y="237151"/>
            <a:ext cx="8610600" cy="1293028"/>
          </a:xfrm>
        </p:spPr>
        <p:txBody>
          <a:bodyPr/>
          <a:lstStyle/>
          <a:p>
            <a:r>
              <a:rPr lang="en-US" dirty="0"/>
              <a:t>Grading and staging of cancer</a:t>
            </a:r>
          </a:p>
        </p:txBody>
      </p:sp>
      <p:sp>
        <p:nvSpPr>
          <p:cNvPr id="3" name="Content Placeholder 2"/>
          <p:cNvSpPr>
            <a:spLocks noGrp="1"/>
          </p:cNvSpPr>
          <p:nvPr>
            <p:ph idx="1"/>
          </p:nvPr>
        </p:nvSpPr>
        <p:spPr>
          <a:xfrm>
            <a:off x="182161" y="1357184"/>
            <a:ext cx="12009839" cy="4557611"/>
          </a:xfrm>
        </p:spPr>
        <p:txBody>
          <a:bodyPr>
            <a:noAutofit/>
          </a:bodyPr>
          <a:lstStyle/>
          <a:p>
            <a:r>
              <a:rPr lang="en-US" sz="2800" dirty="0" smtClean="0"/>
              <a:t>Staging determines the event of the spread of the neoplasm. </a:t>
            </a:r>
          </a:p>
          <a:p>
            <a:endParaRPr lang="en-US" sz="2800" dirty="0"/>
          </a:p>
          <a:p>
            <a:r>
              <a:rPr lang="en-US" sz="2800" dirty="0" smtClean="0"/>
              <a:t>Clinical examinations such as x-ray and biopsy can be used to evaluate the degree of spread by the stages of I to IV used in grading, </a:t>
            </a:r>
          </a:p>
          <a:p>
            <a:endParaRPr lang="en-US" sz="2800" dirty="0"/>
          </a:p>
          <a:p>
            <a:r>
              <a:rPr lang="en-US" sz="2800" dirty="0" smtClean="0"/>
              <a:t>Second most detailed staging is TNM system. In this system, tumors are staged according to the size and extent to the primary tumor, number of lymph nodes, and metastasis of other sites.</a:t>
            </a:r>
          </a:p>
          <a:p>
            <a:endParaRPr lang="en-US" sz="2800" dirty="0"/>
          </a:p>
          <a:p>
            <a:r>
              <a:rPr lang="en-US" sz="2800" dirty="0" smtClean="0"/>
              <a:t>Of grading and staging, staging is the better indicator</a:t>
            </a:r>
            <a:r>
              <a:rPr lang="en-US" sz="2800" dirty="0" smtClean="0"/>
              <a:t>.</a:t>
            </a:r>
          </a:p>
          <a:p>
            <a:pPr marL="0" indent="0" algn="ctr">
              <a:buNone/>
            </a:pPr>
            <a:r>
              <a:rPr lang="en-US" sz="2800" b="1" dirty="0"/>
              <a:t>Stop here for Quiz 2</a:t>
            </a:r>
          </a:p>
          <a:p>
            <a:pPr algn="ctr"/>
            <a:endParaRPr lang="en-US" sz="2800" dirty="0"/>
          </a:p>
        </p:txBody>
      </p:sp>
    </p:spTree>
    <p:extLst>
      <p:ext uri="{BB962C8B-B14F-4D97-AF65-F5344CB8AC3E}">
        <p14:creationId xmlns:p14="http://schemas.microsoft.com/office/powerpoint/2010/main" val="6488648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4"/>
            <a:ext cx="8610600" cy="1293028"/>
          </a:xfrm>
        </p:spPr>
        <p:txBody>
          <a:bodyPr/>
          <a:lstStyle/>
          <a:p>
            <a:r>
              <a:rPr lang="en-US" dirty="0" smtClean="0"/>
              <a:t>Causes of cancer</a:t>
            </a:r>
            <a:endParaRPr lang="en-US" dirty="0"/>
          </a:p>
        </p:txBody>
      </p:sp>
      <p:sp>
        <p:nvSpPr>
          <p:cNvPr id="3" name="Content Placeholder 2"/>
          <p:cNvSpPr>
            <a:spLocks noGrp="1"/>
          </p:cNvSpPr>
          <p:nvPr>
            <p:ph idx="1"/>
          </p:nvPr>
        </p:nvSpPr>
        <p:spPr>
          <a:xfrm>
            <a:off x="347729" y="2057402"/>
            <a:ext cx="11616743" cy="4407792"/>
          </a:xfrm>
        </p:spPr>
        <p:txBody>
          <a:bodyPr>
            <a:noAutofit/>
          </a:bodyPr>
          <a:lstStyle/>
          <a:p>
            <a:r>
              <a:rPr lang="en-US" sz="2800" dirty="0" smtClean="0"/>
              <a:t>Actual cause of cancer is unknown, and is usually due to a variety of circumstances, suggesting that there is more than one factor involved in its development. </a:t>
            </a:r>
          </a:p>
          <a:p>
            <a:endParaRPr lang="en-US" sz="2800" dirty="0"/>
          </a:p>
          <a:p>
            <a:r>
              <a:rPr lang="en-US" sz="2800" dirty="0" smtClean="0"/>
              <a:t>One thing that stays consistent is the development of cancer: genetic alterations allowing the cells to </a:t>
            </a:r>
            <a:r>
              <a:rPr lang="en-US" sz="2800" dirty="0"/>
              <a:t>g</a:t>
            </a:r>
            <a:r>
              <a:rPr lang="en-US" sz="2800" dirty="0" smtClean="0"/>
              <a:t>row independently and uncontrollably.  </a:t>
            </a:r>
          </a:p>
          <a:p>
            <a:endParaRPr lang="en-US" sz="2800" dirty="0"/>
          </a:p>
          <a:p>
            <a:r>
              <a:rPr lang="en-US" sz="2800" dirty="0" smtClean="0"/>
              <a:t>It is theorized that that the human immune system catches and destroys abnormal cells as soon as they occur.</a:t>
            </a:r>
            <a:endParaRPr lang="en-US" sz="2800" dirty="0"/>
          </a:p>
        </p:txBody>
      </p:sp>
    </p:spTree>
    <p:extLst>
      <p:ext uri="{BB962C8B-B14F-4D97-AF65-F5344CB8AC3E}">
        <p14:creationId xmlns:p14="http://schemas.microsoft.com/office/powerpoint/2010/main" val="23688452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cancer</a:t>
            </a:r>
            <a:endParaRPr lang="en-US" dirty="0"/>
          </a:p>
        </p:txBody>
      </p:sp>
      <p:sp>
        <p:nvSpPr>
          <p:cNvPr id="3" name="Content Placeholder 2"/>
          <p:cNvSpPr>
            <a:spLocks noGrp="1"/>
          </p:cNvSpPr>
          <p:nvPr>
            <p:ph idx="1"/>
          </p:nvPr>
        </p:nvSpPr>
        <p:spPr/>
        <p:txBody>
          <a:bodyPr>
            <a:noAutofit/>
          </a:bodyPr>
          <a:lstStyle/>
          <a:p>
            <a:r>
              <a:rPr lang="en-US" sz="2800" dirty="0" smtClean="0"/>
              <a:t>In some respects, cancer might be present on some failure of the immune system in the individual. </a:t>
            </a:r>
          </a:p>
          <a:p>
            <a:endParaRPr lang="en-US" sz="2800" dirty="0"/>
          </a:p>
          <a:p>
            <a:r>
              <a:rPr lang="en-US" sz="2800" dirty="0" smtClean="0"/>
              <a:t>Prevention and cure of cancer will depend on finding the initiating agents causing genetic alterations in the cell or the event that causes the altered cells to become malignant.</a:t>
            </a:r>
          </a:p>
          <a:p>
            <a:endParaRPr lang="en-US" sz="2800" dirty="0"/>
          </a:p>
          <a:p>
            <a:r>
              <a:rPr lang="en-US" sz="2800" dirty="0" smtClean="0"/>
              <a:t>We currently have hundreds of carcinogenic compounds that have been identified. </a:t>
            </a:r>
            <a:endParaRPr lang="en-US" sz="2800" dirty="0"/>
          </a:p>
        </p:txBody>
      </p:sp>
    </p:spTree>
    <p:extLst>
      <p:ext uri="{BB962C8B-B14F-4D97-AF65-F5344CB8AC3E}">
        <p14:creationId xmlns:p14="http://schemas.microsoft.com/office/powerpoint/2010/main" val="2359691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Classifications of Neoplasms</a:t>
            </a:r>
            <a:endParaRPr lang="en-US" dirty="0"/>
          </a:p>
        </p:txBody>
      </p:sp>
      <p:sp>
        <p:nvSpPr>
          <p:cNvPr id="3" name="Content Placeholder 2"/>
          <p:cNvSpPr>
            <a:spLocks noGrp="1"/>
          </p:cNvSpPr>
          <p:nvPr>
            <p:ph idx="1"/>
          </p:nvPr>
        </p:nvSpPr>
        <p:spPr>
          <a:xfrm>
            <a:off x="650789" y="1935892"/>
            <a:ext cx="10855411" cy="4282793"/>
          </a:xfrm>
        </p:spPr>
        <p:txBody>
          <a:bodyPr>
            <a:normAutofit/>
          </a:bodyPr>
          <a:lstStyle/>
          <a:p>
            <a:r>
              <a:rPr lang="en-US" sz="2800" dirty="0" smtClean="0"/>
              <a:t>Two of the most common ways to classify neoplasms are according to</a:t>
            </a:r>
          </a:p>
          <a:p>
            <a:endParaRPr lang="en-US" sz="2800" dirty="0"/>
          </a:p>
          <a:p>
            <a:pPr marL="457200" indent="-457200">
              <a:buFont typeface="+mj-lt"/>
              <a:buAutoNum type="arabicParenR"/>
            </a:pPr>
            <a:r>
              <a:rPr lang="en-US" sz="2800" dirty="0" smtClean="0"/>
              <a:t>The appearance and growth pattern and</a:t>
            </a:r>
          </a:p>
          <a:p>
            <a:pPr marL="457200" indent="-457200">
              <a:buFont typeface="+mj-lt"/>
              <a:buAutoNum type="arabicParenR"/>
            </a:pPr>
            <a:endParaRPr lang="en-US" sz="2800" dirty="0"/>
          </a:p>
          <a:p>
            <a:pPr marL="457200" indent="-457200">
              <a:buFont typeface="+mj-lt"/>
              <a:buAutoNum type="arabicParenR"/>
            </a:pPr>
            <a:r>
              <a:rPr lang="en-US" sz="2800" dirty="0" smtClean="0"/>
              <a:t>Tissue of origin, or type of body tissue from which they grow</a:t>
            </a:r>
          </a:p>
          <a:p>
            <a:endParaRPr lang="en-US" sz="2800" dirty="0"/>
          </a:p>
          <a:p>
            <a:r>
              <a:rPr lang="en-US" sz="2800" dirty="0" smtClean="0"/>
              <a:t>Neoplasm tumors can be benign or malignant.</a:t>
            </a:r>
            <a:endParaRPr lang="en-US" sz="2800" dirty="0"/>
          </a:p>
        </p:txBody>
      </p:sp>
    </p:spTree>
    <p:extLst>
      <p:ext uri="{BB962C8B-B14F-4D97-AF65-F5344CB8AC3E}">
        <p14:creationId xmlns:p14="http://schemas.microsoft.com/office/powerpoint/2010/main" val="26679633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cancer</a:t>
            </a:r>
            <a:endParaRPr lang="en-US" dirty="0"/>
          </a:p>
        </p:txBody>
      </p:sp>
      <p:sp>
        <p:nvSpPr>
          <p:cNvPr id="3" name="Content Placeholder 2"/>
          <p:cNvSpPr>
            <a:spLocks noGrp="1"/>
          </p:cNvSpPr>
          <p:nvPr>
            <p:ph idx="1"/>
          </p:nvPr>
        </p:nvSpPr>
        <p:spPr/>
        <p:txBody>
          <a:bodyPr>
            <a:normAutofit/>
          </a:bodyPr>
          <a:lstStyle/>
          <a:p>
            <a:endParaRPr lang="en-US" sz="2800" dirty="0" smtClean="0"/>
          </a:p>
          <a:p>
            <a:r>
              <a:rPr lang="en-US" sz="2800" dirty="0" err="1" smtClean="0"/>
              <a:t>Carcinogenisis</a:t>
            </a:r>
            <a:r>
              <a:rPr lang="en-US" sz="2800" dirty="0" smtClean="0"/>
              <a:t> (cancer development) might take several years to develop, start and stop, or even reverse.</a:t>
            </a:r>
          </a:p>
          <a:p>
            <a:endParaRPr lang="en-US" sz="2800" dirty="0"/>
          </a:p>
          <a:p>
            <a:r>
              <a:rPr lang="en-US" sz="2800" dirty="0" smtClean="0"/>
              <a:t>Usually there is continued progression of cellular changes from hyperplasia, to dysplasia to metaplasia, to neoplasia.</a:t>
            </a:r>
          </a:p>
          <a:p>
            <a:endParaRPr lang="en-US" sz="2800" dirty="0"/>
          </a:p>
          <a:p>
            <a:r>
              <a:rPr lang="en-US" sz="2800" dirty="0">
                <a:hlinkClick r:id="rId2"/>
              </a:rPr>
              <a:t>http://www.youtube.com/watch?v=46Xh7OFkkCE</a:t>
            </a:r>
            <a:endParaRPr lang="en-US" sz="2800" dirty="0"/>
          </a:p>
        </p:txBody>
      </p:sp>
    </p:spTree>
    <p:extLst>
      <p:ext uri="{BB962C8B-B14F-4D97-AF65-F5344CB8AC3E}">
        <p14:creationId xmlns:p14="http://schemas.microsoft.com/office/powerpoint/2010/main" val="5271456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2162" y="385432"/>
            <a:ext cx="8610600" cy="1293028"/>
          </a:xfrm>
        </p:spPr>
        <p:txBody>
          <a:bodyPr/>
          <a:lstStyle/>
          <a:p>
            <a:r>
              <a:rPr lang="en-US" dirty="0" smtClean="0"/>
              <a:t>Chemical carcinogens</a:t>
            </a:r>
            <a:endParaRPr lang="en-US" dirty="0"/>
          </a:p>
        </p:txBody>
      </p:sp>
      <p:sp>
        <p:nvSpPr>
          <p:cNvPr id="3" name="Content Placeholder 2"/>
          <p:cNvSpPr>
            <a:spLocks noGrp="1"/>
          </p:cNvSpPr>
          <p:nvPr>
            <p:ph idx="1"/>
          </p:nvPr>
        </p:nvSpPr>
        <p:spPr>
          <a:xfrm>
            <a:off x="82379" y="1787610"/>
            <a:ext cx="11969578" cy="4431075"/>
          </a:xfrm>
        </p:spPr>
        <p:txBody>
          <a:bodyPr>
            <a:noAutofit/>
          </a:bodyPr>
          <a:lstStyle/>
          <a:p>
            <a:r>
              <a:rPr lang="en-US" sz="2800" dirty="0" smtClean="0"/>
              <a:t>The frequency of exposure, strength, and potency of a chemical are important factors in the development of cancer. </a:t>
            </a:r>
          </a:p>
          <a:p>
            <a:endParaRPr lang="en-US" sz="2800" dirty="0"/>
          </a:p>
          <a:p>
            <a:r>
              <a:rPr lang="en-US" sz="2800" dirty="0" smtClean="0"/>
              <a:t>Chemicals that do not cause cancer by themselves might enhance cancer development when used in combination with other chemicals.</a:t>
            </a:r>
          </a:p>
          <a:p>
            <a:endParaRPr lang="en-US" sz="2800" dirty="0"/>
          </a:p>
          <a:p>
            <a:r>
              <a:rPr lang="en-US" sz="2800" dirty="0" smtClean="0"/>
              <a:t>Ex: </a:t>
            </a:r>
            <a:r>
              <a:rPr lang="en-US" sz="2800" dirty="0" err="1" smtClean="0"/>
              <a:t>Napthylamine</a:t>
            </a:r>
            <a:r>
              <a:rPr lang="en-US" sz="2800" dirty="0" smtClean="0"/>
              <a:t> found in certain dyes causes bladder cancer, asbestos: previously used in roofing and insulation is identified as a carcinogen leading to lung cancer, and insecticides lead to skin and lung cancer.</a:t>
            </a:r>
            <a:endParaRPr lang="en-US" sz="2800" dirty="0"/>
          </a:p>
        </p:txBody>
      </p:sp>
    </p:spTree>
    <p:extLst>
      <p:ext uri="{BB962C8B-B14F-4D97-AF65-F5344CB8AC3E}">
        <p14:creationId xmlns:p14="http://schemas.microsoft.com/office/powerpoint/2010/main" val="8192568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hormones</a:t>
            </a:r>
            <a:endParaRPr lang="en-US" dirty="0"/>
          </a:p>
        </p:txBody>
      </p:sp>
      <p:sp>
        <p:nvSpPr>
          <p:cNvPr id="3" name="Content Placeholder 2"/>
          <p:cNvSpPr>
            <a:spLocks noGrp="1"/>
          </p:cNvSpPr>
          <p:nvPr>
            <p:ph idx="1"/>
          </p:nvPr>
        </p:nvSpPr>
        <p:spPr>
          <a:xfrm>
            <a:off x="107091" y="1878228"/>
            <a:ext cx="12027243" cy="4835610"/>
          </a:xfrm>
        </p:spPr>
        <p:txBody>
          <a:bodyPr>
            <a:noAutofit/>
          </a:bodyPr>
          <a:lstStyle/>
          <a:p>
            <a:r>
              <a:rPr lang="en-US" sz="2800" dirty="0" smtClean="0"/>
              <a:t>Can  increase the incidence of cancer, and at times hormones can be used as a form of cancer treatment.</a:t>
            </a:r>
          </a:p>
          <a:p>
            <a:endParaRPr lang="en-US" sz="2800" dirty="0"/>
          </a:p>
          <a:p>
            <a:r>
              <a:rPr lang="en-US" sz="2800" dirty="0" smtClean="0"/>
              <a:t>Action of hormones related to cancer is unknown, Ex: benign moles don’t become malignant until sex hormones increase in puberty. </a:t>
            </a:r>
          </a:p>
          <a:p>
            <a:endParaRPr lang="en-US" sz="2800" dirty="0"/>
          </a:p>
          <a:p>
            <a:r>
              <a:rPr lang="en-US" sz="2800" dirty="0" smtClean="0"/>
              <a:t>Negativity of hormones: diethylstilbestrol, a synthetic estrogen compound given to pregnant women during the 1940’s and 50’s lead to rare vaginal adenocarcinoma in female children and testicular abnormalities in male children.</a:t>
            </a:r>
            <a:endParaRPr lang="en-US" sz="2800" dirty="0"/>
          </a:p>
        </p:txBody>
      </p:sp>
    </p:spTree>
    <p:extLst>
      <p:ext uri="{BB962C8B-B14F-4D97-AF65-F5344CB8AC3E}">
        <p14:creationId xmlns:p14="http://schemas.microsoft.com/office/powerpoint/2010/main" val="2073451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891" y="-33264"/>
            <a:ext cx="8610600" cy="1293028"/>
          </a:xfrm>
        </p:spPr>
        <p:txBody>
          <a:bodyPr/>
          <a:lstStyle/>
          <a:p>
            <a:r>
              <a:rPr lang="en-US" dirty="0" smtClean="0"/>
              <a:t>hormones</a:t>
            </a:r>
            <a:endParaRPr lang="en-US" dirty="0"/>
          </a:p>
        </p:txBody>
      </p:sp>
      <p:sp>
        <p:nvSpPr>
          <p:cNvPr id="3" name="Content Placeholder 2"/>
          <p:cNvSpPr>
            <a:spLocks noGrp="1"/>
          </p:cNvSpPr>
          <p:nvPr>
            <p:ph idx="1"/>
          </p:nvPr>
        </p:nvSpPr>
        <p:spPr>
          <a:xfrm>
            <a:off x="107092" y="1161535"/>
            <a:ext cx="12084908" cy="5696465"/>
          </a:xfrm>
        </p:spPr>
        <p:txBody>
          <a:bodyPr>
            <a:noAutofit/>
          </a:bodyPr>
          <a:lstStyle/>
          <a:p>
            <a:r>
              <a:rPr lang="en-US" sz="2800" dirty="0" smtClean="0"/>
              <a:t>Excessive production of estrogen in the female can lead to cancer of their breast and uterus.  Estrogen medication used to treat menopausal symptoms has shown to cause an increase in endometrial cancer.</a:t>
            </a:r>
          </a:p>
          <a:p>
            <a:endParaRPr lang="en-US" sz="2800" dirty="0"/>
          </a:p>
          <a:p>
            <a:r>
              <a:rPr lang="en-US" sz="2800" dirty="0" smtClean="0"/>
              <a:t>Ovaries are sometimes removed after breast cancer in effort to decrease stimulation of other possible tumors.</a:t>
            </a:r>
          </a:p>
          <a:p>
            <a:endParaRPr lang="en-US" sz="2800" dirty="0"/>
          </a:p>
          <a:p>
            <a:r>
              <a:rPr lang="en-US" sz="2800" dirty="0" smtClean="0"/>
              <a:t>The connection to birth control and cancer have been inconclusive. Birth control combine estrogen with progestin( synthetic progesterone: hormone released </a:t>
            </a:r>
            <a:r>
              <a:rPr lang="en-US" sz="2800" dirty="0"/>
              <a:t>b</a:t>
            </a:r>
            <a:r>
              <a:rPr lang="en-US" sz="2800" dirty="0" smtClean="0"/>
              <a:t>y ovaries to regulate menstrual cycle and maintain pregnancy) may decrease risk of ovarian and endometrial cancer.</a:t>
            </a:r>
            <a:endParaRPr lang="en-US" sz="2800" dirty="0"/>
          </a:p>
        </p:txBody>
      </p:sp>
    </p:spTree>
    <p:extLst>
      <p:ext uri="{BB962C8B-B14F-4D97-AF65-F5344CB8AC3E}">
        <p14:creationId xmlns:p14="http://schemas.microsoft.com/office/powerpoint/2010/main" val="3495146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3172" y="120429"/>
            <a:ext cx="8610600" cy="1293028"/>
          </a:xfrm>
        </p:spPr>
        <p:txBody>
          <a:bodyPr/>
          <a:lstStyle/>
          <a:p>
            <a:r>
              <a:rPr lang="en-US" dirty="0" smtClean="0"/>
              <a:t>Hysterectomy</a:t>
            </a:r>
            <a:endParaRPr lang="en-US" dirty="0"/>
          </a:p>
        </p:txBody>
      </p:sp>
      <p:sp>
        <p:nvSpPr>
          <p:cNvPr id="3" name="Content Placeholder 2"/>
          <p:cNvSpPr>
            <a:spLocks noGrp="1"/>
          </p:cNvSpPr>
          <p:nvPr>
            <p:ph idx="1"/>
          </p:nvPr>
        </p:nvSpPr>
        <p:spPr>
          <a:xfrm>
            <a:off x="312312" y="1550616"/>
            <a:ext cx="11566649" cy="5220887"/>
          </a:xfrm>
        </p:spPr>
        <p:txBody>
          <a:bodyPr>
            <a:noAutofit/>
          </a:bodyPr>
          <a:lstStyle/>
          <a:p>
            <a:r>
              <a:rPr lang="en-US" sz="2800" dirty="0"/>
              <a:t> In a </a:t>
            </a:r>
            <a:r>
              <a:rPr lang="en-US" sz="2800" dirty="0" err="1"/>
              <a:t>supracervial</a:t>
            </a:r>
            <a:r>
              <a:rPr lang="en-US" sz="2800" dirty="0"/>
              <a:t> or subtotal hysterectomy, a surgeon removes only the upper part of the uterus, keeping the cervix in place.</a:t>
            </a:r>
          </a:p>
          <a:p>
            <a:r>
              <a:rPr lang="en-US" sz="2800" dirty="0"/>
              <a:t>    A total hysterectomy removes the whole uterus and cervix.</a:t>
            </a:r>
          </a:p>
          <a:p>
            <a:r>
              <a:rPr lang="en-US" sz="2800" dirty="0"/>
              <a:t>    In a radical hysterectomy, a surgeon removes the whole uterus, tissue on the sides of the uterus, the cervix, and the top part of the vagina. Radical hysterectomy is generally only done when cancer is present.</a:t>
            </a:r>
          </a:p>
          <a:p>
            <a:endParaRPr lang="en-US" sz="2800" dirty="0"/>
          </a:p>
          <a:p>
            <a:r>
              <a:rPr lang="en-US" sz="2800" dirty="0"/>
              <a:t>The ovaries may also be removed -- a procedure called oophorectomy -- or may be left in place</a:t>
            </a:r>
            <a:r>
              <a:rPr lang="en-US" sz="2800" dirty="0" smtClean="0"/>
              <a:t>.</a:t>
            </a:r>
          </a:p>
          <a:p>
            <a:endParaRPr lang="en-US" sz="2800" dirty="0" smtClean="0"/>
          </a:p>
          <a:p>
            <a:r>
              <a:rPr lang="en-US" sz="2800" dirty="0">
                <a:hlinkClick r:id="rId2"/>
              </a:rPr>
              <a:t>https://www.youtube.com/watch?v=t7GwsiXbevk</a:t>
            </a:r>
            <a:endParaRPr lang="en-US" sz="2800" dirty="0"/>
          </a:p>
        </p:txBody>
      </p:sp>
    </p:spTree>
    <p:extLst>
      <p:ext uri="{BB962C8B-B14F-4D97-AF65-F5344CB8AC3E}">
        <p14:creationId xmlns:p14="http://schemas.microsoft.com/office/powerpoint/2010/main" val="2065589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Hormones </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Prostate cancer is stimulated by the male hormone testosterone but slowed or inhibited by estrogen treatment.</a:t>
            </a:r>
          </a:p>
          <a:p>
            <a:endParaRPr lang="en-US" sz="2800" dirty="0"/>
          </a:p>
          <a:p>
            <a:r>
              <a:rPr lang="en-US" sz="2800" dirty="0" smtClean="0"/>
              <a:t>Estrogen medication will counteract the effects of testosterone. Decreasing testosterone production might also include orchiectomy- the removal of the testes, in effort to decrease or slow the growth of prostatic tumor or decrease stimulation of other tumors</a:t>
            </a:r>
            <a:r>
              <a:rPr lang="en-US" sz="2800" dirty="0" smtClean="0"/>
              <a:t>.</a:t>
            </a:r>
          </a:p>
          <a:p>
            <a:r>
              <a:rPr lang="en-US" sz="2800" dirty="0">
                <a:hlinkClick r:id="rId2"/>
              </a:rPr>
              <a:t>https://www.youtube.com/watch?v=27PATuCznI8&amp;list=PL9Z6E7OKwgMLAoFxwNznka4aLkK8zUb07</a:t>
            </a:r>
            <a:endParaRPr lang="en-US" sz="2800" dirty="0"/>
          </a:p>
        </p:txBody>
      </p:sp>
    </p:spTree>
    <p:extLst>
      <p:ext uri="{BB962C8B-B14F-4D97-AF65-F5344CB8AC3E}">
        <p14:creationId xmlns:p14="http://schemas.microsoft.com/office/powerpoint/2010/main" val="1828684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Orchiectomy</a:t>
            </a:r>
          </a:p>
        </p:txBody>
      </p:sp>
      <p:sp>
        <p:nvSpPr>
          <p:cNvPr id="3" name="Content Placeholder 2"/>
          <p:cNvSpPr>
            <a:spLocks noGrp="1"/>
          </p:cNvSpPr>
          <p:nvPr>
            <p:ph idx="1"/>
          </p:nvPr>
        </p:nvSpPr>
        <p:spPr>
          <a:xfrm>
            <a:off x="334851" y="1481070"/>
            <a:ext cx="11171349" cy="5203065"/>
          </a:xfrm>
        </p:spPr>
        <p:txBody>
          <a:bodyPr>
            <a:normAutofit lnSpcReduction="10000"/>
          </a:bodyPr>
          <a:lstStyle/>
          <a:p>
            <a:r>
              <a:rPr lang="en-US" dirty="0"/>
              <a:t>Risks</a:t>
            </a:r>
          </a:p>
          <a:p>
            <a:endParaRPr lang="en-US" dirty="0"/>
          </a:p>
          <a:p>
            <a:r>
              <a:rPr lang="en-US" dirty="0"/>
              <a:t>Orchiectomy causes sudden hormone changes in the body. Side effects from hormone changes may include:</a:t>
            </a:r>
          </a:p>
          <a:p>
            <a:endParaRPr lang="en-US" dirty="0"/>
          </a:p>
          <a:p>
            <a:r>
              <a:rPr lang="en-US" dirty="0"/>
              <a:t>    Sterility.</a:t>
            </a:r>
          </a:p>
          <a:p>
            <a:r>
              <a:rPr lang="en-US" dirty="0"/>
              <a:t>    Loss of sexual interest.</a:t>
            </a:r>
          </a:p>
          <a:p>
            <a:r>
              <a:rPr lang="en-US" dirty="0"/>
              <a:t>    Erection problems.</a:t>
            </a:r>
          </a:p>
          <a:p>
            <a:r>
              <a:rPr lang="en-US" dirty="0"/>
              <a:t>    Hot flashes.</a:t>
            </a:r>
          </a:p>
          <a:p>
            <a:r>
              <a:rPr lang="en-US" dirty="0"/>
              <a:t>    Larger breasts (gynecomastia).</a:t>
            </a:r>
          </a:p>
          <a:p>
            <a:r>
              <a:rPr lang="en-US" dirty="0"/>
              <a:t>    Weight gain.</a:t>
            </a:r>
          </a:p>
          <a:p>
            <a:r>
              <a:rPr lang="en-US" dirty="0"/>
              <a:t>    Loss of muscle mass.</a:t>
            </a:r>
          </a:p>
          <a:p>
            <a:r>
              <a:rPr lang="en-US" dirty="0"/>
              <a:t>    Thin or brittle bones (osteoporosis).</a:t>
            </a:r>
          </a:p>
        </p:txBody>
      </p:sp>
    </p:spTree>
    <p:extLst>
      <p:ext uri="{BB962C8B-B14F-4D97-AF65-F5344CB8AC3E}">
        <p14:creationId xmlns:p14="http://schemas.microsoft.com/office/powerpoint/2010/main" val="2523782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a:t>
            </a:r>
            <a:endParaRPr lang="en-US" dirty="0"/>
          </a:p>
        </p:txBody>
      </p:sp>
      <p:sp>
        <p:nvSpPr>
          <p:cNvPr id="3" name="Content Placeholder 2"/>
          <p:cNvSpPr>
            <a:spLocks noGrp="1"/>
          </p:cNvSpPr>
          <p:nvPr>
            <p:ph idx="1"/>
          </p:nvPr>
        </p:nvSpPr>
        <p:spPr>
          <a:xfrm>
            <a:off x="154546" y="1854558"/>
            <a:ext cx="11351654" cy="4364127"/>
          </a:xfrm>
        </p:spPr>
        <p:txBody>
          <a:bodyPr>
            <a:noAutofit/>
          </a:bodyPr>
          <a:lstStyle/>
          <a:p>
            <a:r>
              <a:rPr lang="en-US" sz="2800" dirty="0" smtClean="0"/>
              <a:t>Ultraviolet (UV) radiation, X- radiation, radioactive materials, are all known carcinogens. </a:t>
            </a:r>
          </a:p>
          <a:p>
            <a:endParaRPr lang="en-US" sz="2800" dirty="0"/>
          </a:p>
          <a:p>
            <a:r>
              <a:rPr lang="en-US" sz="2800" dirty="0" smtClean="0"/>
              <a:t>Over 2 million cases of skin cancer are diagnosed each year from farmers, sun bathers, fisherman, construction workers, mariners, and anyone with exposure to UV rays.</a:t>
            </a:r>
          </a:p>
          <a:p>
            <a:endParaRPr lang="en-US" sz="2800" dirty="0"/>
          </a:p>
          <a:p>
            <a:r>
              <a:rPr lang="en-US" sz="2800" dirty="0" smtClean="0"/>
              <a:t>Melanomas occur more frequently due to extreme, blistering burns at a young age. Fair skinned people mare at greater risk due to low amounts of melanin. (black people don’t get skin cancer) ;D </a:t>
            </a:r>
            <a:endParaRPr lang="en-US" sz="2800" dirty="0"/>
          </a:p>
        </p:txBody>
      </p:sp>
    </p:spTree>
    <p:extLst>
      <p:ext uri="{BB962C8B-B14F-4D97-AF65-F5344CB8AC3E}">
        <p14:creationId xmlns:p14="http://schemas.microsoft.com/office/powerpoint/2010/main" val="29712885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a:t>
            </a:r>
            <a:endParaRPr lang="en-US" dirty="0"/>
          </a:p>
        </p:txBody>
      </p:sp>
      <p:sp>
        <p:nvSpPr>
          <p:cNvPr id="3" name="Content Placeholder 2"/>
          <p:cNvSpPr>
            <a:spLocks noGrp="1"/>
          </p:cNvSpPr>
          <p:nvPr>
            <p:ph idx="1"/>
          </p:nvPr>
        </p:nvSpPr>
        <p:spPr>
          <a:xfrm>
            <a:off x="257577" y="1880316"/>
            <a:ext cx="11681138" cy="4584878"/>
          </a:xfrm>
        </p:spPr>
        <p:txBody>
          <a:bodyPr>
            <a:normAutofit/>
          </a:bodyPr>
          <a:lstStyle/>
          <a:p>
            <a:r>
              <a:rPr lang="en-US" sz="2400" dirty="0" smtClean="0"/>
              <a:t>High dosage of radiation may be used as treatment for some cancers, but has a risk of developing secondary tumors.</a:t>
            </a:r>
          </a:p>
          <a:p>
            <a:endParaRPr lang="en-US" sz="2400" dirty="0"/>
          </a:p>
          <a:p>
            <a:r>
              <a:rPr lang="en-US" sz="2400" dirty="0" smtClean="0"/>
              <a:t>These tumors take between 20 to 25 years to actually develop so the benefits of radiation therapy outweigh its risk.</a:t>
            </a:r>
          </a:p>
          <a:p>
            <a:endParaRPr lang="en-US" sz="2400" dirty="0"/>
          </a:p>
          <a:p>
            <a:r>
              <a:rPr lang="en-US" sz="2400" dirty="0" smtClean="0"/>
              <a:t>Radioactive materials release Alpha, Beta, and Gamma rays making them potential carcinogens. </a:t>
            </a:r>
            <a:endParaRPr lang="en-US" sz="2400" dirty="0"/>
          </a:p>
          <a:p>
            <a:endParaRPr lang="en-US" sz="2400" dirty="0" smtClean="0"/>
          </a:p>
          <a:p>
            <a:r>
              <a:rPr lang="en-US" sz="2400" dirty="0" smtClean="0"/>
              <a:t>Wearing protective clothing when exposed to these materials can decrease the risk of cancer.</a:t>
            </a:r>
            <a:endParaRPr lang="en-US" sz="2400" dirty="0"/>
          </a:p>
          <a:p>
            <a:endParaRPr lang="en-US" dirty="0"/>
          </a:p>
        </p:txBody>
      </p:sp>
    </p:spTree>
    <p:extLst>
      <p:ext uri="{BB962C8B-B14F-4D97-AF65-F5344CB8AC3E}">
        <p14:creationId xmlns:p14="http://schemas.microsoft.com/office/powerpoint/2010/main" val="2764418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viruses</a:t>
            </a:r>
            <a:endParaRPr lang="en-US" dirty="0"/>
          </a:p>
        </p:txBody>
      </p:sp>
      <p:sp>
        <p:nvSpPr>
          <p:cNvPr id="3" name="Content Placeholder 2"/>
          <p:cNvSpPr>
            <a:spLocks noGrp="1"/>
          </p:cNvSpPr>
          <p:nvPr>
            <p:ph idx="1"/>
          </p:nvPr>
        </p:nvSpPr>
        <p:spPr>
          <a:xfrm>
            <a:off x="334851" y="2057401"/>
            <a:ext cx="11526591" cy="4266125"/>
          </a:xfrm>
        </p:spPr>
        <p:txBody>
          <a:bodyPr>
            <a:normAutofit/>
          </a:bodyPr>
          <a:lstStyle/>
          <a:p>
            <a:r>
              <a:rPr lang="en-US" sz="2400" dirty="0" smtClean="0"/>
              <a:t>Have been proven to cause cancer in laboratory animals, but no clear cut views in humans. For example:</a:t>
            </a:r>
          </a:p>
          <a:p>
            <a:endParaRPr lang="en-US" sz="2400" dirty="0"/>
          </a:p>
          <a:p>
            <a:r>
              <a:rPr lang="en-US" sz="2400" dirty="0" smtClean="0"/>
              <a:t>The Epstein-Barr virus causes infectious Mononucleosis.</a:t>
            </a:r>
          </a:p>
          <a:p>
            <a:endParaRPr lang="en-US" sz="2400" dirty="0"/>
          </a:p>
          <a:p>
            <a:r>
              <a:rPr lang="en-US" sz="2400" dirty="0" smtClean="0"/>
              <a:t>Hepatitis B virus has been linked to liver cancer.</a:t>
            </a:r>
          </a:p>
          <a:p>
            <a:endParaRPr lang="en-US" sz="2400" dirty="0"/>
          </a:p>
          <a:p>
            <a:r>
              <a:rPr lang="en-US" sz="2400" dirty="0" smtClean="0"/>
              <a:t>Individuals with cervical cancer also tend to have the herpes simplex virus.</a:t>
            </a:r>
            <a:endParaRPr lang="en-US" sz="2400" dirty="0"/>
          </a:p>
        </p:txBody>
      </p:sp>
    </p:spTree>
    <p:extLst>
      <p:ext uri="{BB962C8B-B14F-4D97-AF65-F5344CB8AC3E}">
        <p14:creationId xmlns:p14="http://schemas.microsoft.com/office/powerpoint/2010/main" val="1850730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4984" y="179486"/>
            <a:ext cx="8610600" cy="1293028"/>
          </a:xfrm>
        </p:spPr>
        <p:txBody>
          <a:bodyPr/>
          <a:lstStyle/>
          <a:p>
            <a:r>
              <a:rPr lang="en-US" dirty="0" smtClean="0"/>
              <a:t>Malignant &amp; benign neoplasms</a:t>
            </a:r>
            <a:endParaRPr lang="en-US" dirty="0"/>
          </a:p>
        </p:txBody>
      </p:sp>
      <p:sp>
        <p:nvSpPr>
          <p:cNvPr id="3" name="Content Placeholder 2"/>
          <p:cNvSpPr>
            <a:spLocks noGrp="1"/>
          </p:cNvSpPr>
          <p:nvPr>
            <p:ph idx="1"/>
          </p:nvPr>
        </p:nvSpPr>
        <p:spPr>
          <a:xfrm>
            <a:off x="428368" y="1400432"/>
            <a:ext cx="10987216" cy="4936206"/>
          </a:xfrm>
        </p:spPr>
        <p:txBody>
          <a:bodyPr>
            <a:noAutofit/>
          </a:bodyPr>
          <a:lstStyle/>
          <a:p>
            <a:r>
              <a:rPr lang="en-US" sz="2800" dirty="0" smtClean="0"/>
              <a:t>Benign- are confined to a local area and do not spread. Commonly called tumors and are generally harmless unless they are growing in a confined space such as the brain.</a:t>
            </a:r>
          </a:p>
          <a:p>
            <a:endParaRPr lang="en-US" sz="2800" dirty="0"/>
          </a:p>
          <a:p>
            <a:r>
              <a:rPr lang="en-US" sz="2800" dirty="0" smtClean="0"/>
              <a:t>Malignant- are deadly because they exhibit characteristics of invasion and metastasis.  </a:t>
            </a:r>
          </a:p>
          <a:p>
            <a:endParaRPr lang="en-US" sz="2800" dirty="0"/>
          </a:p>
          <a:p>
            <a:r>
              <a:rPr lang="en-US" sz="2800" dirty="0" smtClean="0"/>
              <a:t>Invasion refers to the spreading of the neoplasms into local or surrounding tissue. </a:t>
            </a:r>
          </a:p>
          <a:p>
            <a:endParaRPr lang="en-US" sz="2800" dirty="0"/>
          </a:p>
          <a:p>
            <a:r>
              <a:rPr lang="en-US" sz="2800" dirty="0" smtClean="0"/>
              <a:t>Metastasis- the spread of the neoplasm to distant sites. Commonly known as cancer.</a:t>
            </a:r>
            <a:endParaRPr lang="en-US" sz="2800" dirty="0"/>
          </a:p>
        </p:txBody>
      </p:sp>
    </p:spTree>
    <p:extLst>
      <p:ext uri="{BB962C8B-B14F-4D97-AF65-F5344CB8AC3E}">
        <p14:creationId xmlns:p14="http://schemas.microsoft.com/office/powerpoint/2010/main" val="35601358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predisposition</a:t>
            </a:r>
            <a:endParaRPr lang="en-US" dirty="0"/>
          </a:p>
        </p:txBody>
      </p:sp>
      <p:sp>
        <p:nvSpPr>
          <p:cNvPr id="3" name="Content Placeholder 2"/>
          <p:cNvSpPr>
            <a:spLocks noGrp="1"/>
          </p:cNvSpPr>
          <p:nvPr>
            <p:ph idx="1"/>
          </p:nvPr>
        </p:nvSpPr>
        <p:spPr>
          <a:xfrm>
            <a:off x="489397" y="2253802"/>
            <a:ext cx="11269014" cy="4082603"/>
          </a:xfrm>
        </p:spPr>
        <p:txBody>
          <a:bodyPr>
            <a:normAutofit/>
          </a:bodyPr>
          <a:lstStyle/>
          <a:p>
            <a:r>
              <a:rPr lang="en-US" sz="2400" dirty="0" smtClean="0"/>
              <a:t>Discoveries of certain cancer suppressor genes, and most recently a breast cancer gene, has aided research efforts, but has not given us a complete understanding of correlation to genetics and cancer.</a:t>
            </a:r>
          </a:p>
          <a:p>
            <a:endParaRPr lang="en-US" sz="2400" dirty="0"/>
          </a:p>
          <a:p>
            <a:r>
              <a:rPr lang="en-US" sz="2400" dirty="0" smtClean="0"/>
              <a:t>It is known that breast and colon cancer have a higher incidence in certain families. </a:t>
            </a:r>
          </a:p>
          <a:p>
            <a:endParaRPr lang="en-US" sz="2400" dirty="0"/>
          </a:p>
          <a:p>
            <a:r>
              <a:rPr lang="en-US" sz="2400" dirty="0" smtClean="0"/>
              <a:t>Relatives that have these genes can pass them to other family members.</a:t>
            </a:r>
            <a:endParaRPr lang="en-US" sz="2400" dirty="0"/>
          </a:p>
        </p:txBody>
      </p:sp>
    </p:spTree>
    <p:extLst>
      <p:ext uri="{BB962C8B-B14F-4D97-AF65-F5344CB8AC3E}">
        <p14:creationId xmlns:p14="http://schemas.microsoft.com/office/powerpoint/2010/main" val="364297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risk behavior</a:t>
            </a:r>
            <a:endParaRPr lang="en-US" dirty="0"/>
          </a:p>
        </p:txBody>
      </p:sp>
      <p:sp>
        <p:nvSpPr>
          <p:cNvPr id="3" name="Content Placeholder 2"/>
          <p:cNvSpPr>
            <a:spLocks noGrp="1"/>
          </p:cNvSpPr>
          <p:nvPr>
            <p:ph idx="1"/>
          </p:nvPr>
        </p:nvSpPr>
        <p:spPr/>
        <p:txBody>
          <a:bodyPr>
            <a:normAutofit/>
          </a:bodyPr>
          <a:lstStyle/>
          <a:p>
            <a:r>
              <a:rPr lang="en-US" sz="2800" dirty="0" smtClean="0"/>
              <a:t>Smoking and tobacco products</a:t>
            </a:r>
          </a:p>
          <a:p>
            <a:endParaRPr lang="en-US" sz="2800" dirty="0"/>
          </a:p>
          <a:p>
            <a:r>
              <a:rPr lang="en-US" sz="2800" dirty="0" smtClean="0"/>
              <a:t>Diet</a:t>
            </a:r>
          </a:p>
          <a:p>
            <a:endParaRPr lang="en-US" sz="2800" dirty="0"/>
          </a:p>
          <a:p>
            <a:r>
              <a:rPr lang="en-US" sz="2800" dirty="0" smtClean="0"/>
              <a:t>Alcohol use</a:t>
            </a:r>
          </a:p>
          <a:p>
            <a:endParaRPr lang="en-US" sz="2800" dirty="0"/>
          </a:p>
          <a:p>
            <a:r>
              <a:rPr lang="en-US" sz="2800" dirty="0" smtClean="0"/>
              <a:t>Sexual Behavior</a:t>
            </a:r>
            <a:endParaRPr lang="en-US" sz="2800" dirty="0"/>
          </a:p>
        </p:txBody>
      </p:sp>
    </p:spTree>
    <p:extLst>
      <p:ext uri="{BB962C8B-B14F-4D97-AF65-F5344CB8AC3E}">
        <p14:creationId xmlns:p14="http://schemas.microsoft.com/office/powerpoint/2010/main" val="2728621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Smoking and tobacco products</a:t>
            </a:r>
            <a:br>
              <a:rPr lang="en-US" dirty="0"/>
            </a:br>
            <a:endParaRPr lang="en-US" dirty="0"/>
          </a:p>
        </p:txBody>
      </p:sp>
      <p:sp>
        <p:nvSpPr>
          <p:cNvPr id="3" name="Content Placeholder 2"/>
          <p:cNvSpPr>
            <a:spLocks noGrp="1"/>
          </p:cNvSpPr>
          <p:nvPr>
            <p:ph idx="1"/>
          </p:nvPr>
        </p:nvSpPr>
        <p:spPr/>
        <p:txBody>
          <a:bodyPr/>
          <a:lstStyle/>
          <a:p>
            <a:r>
              <a:rPr lang="en-US" sz="2400" dirty="0" smtClean="0"/>
              <a:t>Cigarette smoke is a carcinogen. It kills approximately 443,000 people yearly according to the ACS (American Cancer Society, 2011)</a:t>
            </a:r>
          </a:p>
          <a:p>
            <a:endParaRPr lang="en-US" sz="2400" dirty="0"/>
          </a:p>
          <a:p>
            <a:r>
              <a:rPr lang="en-US" sz="2400" dirty="0" smtClean="0"/>
              <a:t>According to ACS, cigarettes kill more people than car accidents, alcohol, AIDS, murders, illegal drugs, and suicides combined. </a:t>
            </a:r>
          </a:p>
          <a:p>
            <a:endParaRPr lang="en-US" sz="2400" dirty="0"/>
          </a:p>
          <a:p>
            <a:r>
              <a:rPr lang="en-US" sz="2400" dirty="0" smtClean="0"/>
              <a:t>Smoking also doubles the incidence of cancer in the bladder and pancreas.</a:t>
            </a:r>
          </a:p>
          <a:p>
            <a:endParaRPr lang="en-US" dirty="0"/>
          </a:p>
          <a:p>
            <a:endParaRPr lang="en-US" dirty="0"/>
          </a:p>
        </p:txBody>
      </p:sp>
    </p:spTree>
    <p:extLst>
      <p:ext uri="{BB962C8B-B14F-4D97-AF65-F5344CB8AC3E}">
        <p14:creationId xmlns:p14="http://schemas.microsoft.com/office/powerpoint/2010/main" val="4137547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1966" y="339370"/>
            <a:ext cx="8610600" cy="1293028"/>
          </a:xfrm>
        </p:spPr>
        <p:txBody>
          <a:bodyPr>
            <a:normAutofit fontScale="90000"/>
          </a:bodyPr>
          <a:lstStyle/>
          <a:p>
            <a:r>
              <a:rPr lang="en-US" dirty="0"/>
              <a:t>Smoking and tobacco products</a:t>
            </a:r>
            <a:br>
              <a:rPr lang="en-US" dirty="0"/>
            </a:br>
            <a:endParaRPr lang="en-US" dirty="0"/>
          </a:p>
        </p:txBody>
      </p:sp>
      <p:sp>
        <p:nvSpPr>
          <p:cNvPr id="3" name="Content Placeholder 2"/>
          <p:cNvSpPr>
            <a:spLocks noGrp="1"/>
          </p:cNvSpPr>
          <p:nvPr>
            <p:ph idx="1"/>
          </p:nvPr>
        </p:nvSpPr>
        <p:spPr>
          <a:xfrm>
            <a:off x="309093" y="1313645"/>
            <a:ext cx="11197107" cy="4905041"/>
          </a:xfrm>
        </p:spPr>
        <p:txBody>
          <a:bodyPr>
            <a:noAutofit/>
          </a:bodyPr>
          <a:lstStyle/>
          <a:p>
            <a:r>
              <a:rPr lang="en-US" sz="2400" dirty="0" smtClean="0"/>
              <a:t>Chemicals in cigarette smoke affect all organs in the body because the chemical are absorbed from the lungs to the bloodstream circulating to all the organs. </a:t>
            </a:r>
          </a:p>
          <a:p>
            <a:endParaRPr lang="en-US" sz="2400" dirty="0"/>
          </a:p>
          <a:p>
            <a:r>
              <a:rPr lang="en-US" sz="2400" dirty="0" smtClean="0"/>
              <a:t>These chemicals are found in increased concentrations in the urine of smokers.</a:t>
            </a:r>
          </a:p>
          <a:p>
            <a:endParaRPr lang="en-US" sz="2400" dirty="0"/>
          </a:p>
          <a:p>
            <a:r>
              <a:rPr lang="en-US" sz="2400" dirty="0" smtClean="0"/>
              <a:t>Secondhand smoke is also detrimental, leading to 46,000 heart disease deaths, and 3,400 lung cancer deaths. Cigarette smoking currently costs the U.S. $139 billion per year in health care costs and related losses.</a:t>
            </a:r>
          </a:p>
          <a:p>
            <a:endParaRPr lang="en-US" sz="2400" dirty="0"/>
          </a:p>
          <a:p>
            <a:r>
              <a:rPr lang="en-US" sz="2400" dirty="0" smtClean="0"/>
              <a:t>Oral cancer occurs in tobacco chewers than non tobacco users. (baseball)</a:t>
            </a:r>
            <a:endParaRPr lang="en-US" sz="2400" dirty="0"/>
          </a:p>
        </p:txBody>
      </p:sp>
    </p:spTree>
    <p:extLst>
      <p:ext uri="{BB962C8B-B14F-4D97-AF65-F5344CB8AC3E}">
        <p14:creationId xmlns:p14="http://schemas.microsoft.com/office/powerpoint/2010/main" val="2431968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71944"/>
            <a:ext cx="8610600" cy="1293028"/>
          </a:xfrm>
        </p:spPr>
        <p:txBody>
          <a:bodyPr/>
          <a:lstStyle/>
          <a:p>
            <a:r>
              <a:rPr lang="en-US" dirty="0" smtClean="0"/>
              <a:t>Diet</a:t>
            </a:r>
            <a:endParaRPr lang="en-US" dirty="0"/>
          </a:p>
        </p:txBody>
      </p:sp>
      <p:sp>
        <p:nvSpPr>
          <p:cNvPr id="3" name="Content Placeholder 2"/>
          <p:cNvSpPr>
            <a:spLocks noGrp="1"/>
          </p:cNvSpPr>
          <p:nvPr>
            <p:ph idx="1"/>
          </p:nvPr>
        </p:nvSpPr>
        <p:spPr>
          <a:xfrm>
            <a:off x="347730" y="1365162"/>
            <a:ext cx="11158470" cy="4853524"/>
          </a:xfrm>
        </p:spPr>
        <p:txBody>
          <a:bodyPr>
            <a:noAutofit/>
          </a:bodyPr>
          <a:lstStyle/>
          <a:p>
            <a:r>
              <a:rPr lang="en-US" sz="2400" dirty="0" smtClean="0"/>
              <a:t>There is a consistent relationship in the increase in weight in women and the risk of cancer, but no relationship between the two in men. </a:t>
            </a:r>
          </a:p>
          <a:p>
            <a:endParaRPr lang="en-US" sz="2400" dirty="0"/>
          </a:p>
          <a:p>
            <a:r>
              <a:rPr lang="en-US" sz="2400" dirty="0" smtClean="0"/>
              <a:t>Obesity and high consumption of dietary fat is a consistent risk factor for endometrial, breast, and colon cancer.</a:t>
            </a:r>
          </a:p>
          <a:p>
            <a:endParaRPr lang="en-US" sz="2400" dirty="0"/>
          </a:p>
          <a:p>
            <a:r>
              <a:rPr lang="en-US" sz="2400" dirty="0" smtClean="0"/>
              <a:t>Food additives like saccharin (Artificial sugar) have been found to cause cancer in the bladder in rats but no correlation has been found in humans.</a:t>
            </a:r>
          </a:p>
          <a:p>
            <a:endParaRPr lang="en-US" sz="2400" dirty="0"/>
          </a:p>
          <a:p>
            <a:r>
              <a:rPr lang="en-US" sz="2400" dirty="0" smtClean="0"/>
              <a:t>Nitrates are preservatives used in meats and have shown to produce stomach cancer in animals. (Japan- high rates of gastric cancer)</a:t>
            </a:r>
            <a:endParaRPr lang="en-US" sz="2400" dirty="0"/>
          </a:p>
        </p:txBody>
      </p:sp>
    </p:spTree>
    <p:extLst>
      <p:ext uri="{BB962C8B-B14F-4D97-AF65-F5344CB8AC3E}">
        <p14:creationId xmlns:p14="http://schemas.microsoft.com/office/powerpoint/2010/main" val="1106268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Diet</a:t>
            </a:r>
            <a:endParaRPr lang="en-US" dirty="0"/>
          </a:p>
        </p:txBody>
      </p:sp>
      <p:sp>
        <p:nvSpPr>
          <p:cNvPr id="3" name="Content Placeholder 2"/>
          <p:cNvSpPr>
            <a:spLocks noGrp="1"/>
          </p:cNvSpPr>
          <p:nvPr>
            <p:ph idx="1"/>
          </p:nvPr>
        </p:nvSpPr>
        <p:spPr/>
        <p:txBody>
          <a:bodyPr>
            <a:normAutofit/>
          </a:bodyPr>
          <a:lstStyle/>
          <a:p>
            <a:endParaRPr lang="en-US" sz="2800" dirty="0" smtClean="0"/>
          </a:p>
          <a:p>
            <a:r>
              <a:rPr lang="en-US" sz="2800" dirty="0" smtClean="0"/>
              <a:t>Colon cancer rates are lower in countries that have lower consumption in dietary fat, and higher consumption in fiber and the U.S. </a:t>
            </a:r>
          </a:p>
          <a:p>
            <a:endParaRPr lang="en-US" sz="2800" dirty="0"/>
          </a:p>
          <a:p>
            <a:r>
              <a:rPr lang="en-US" sz="2800" dirty="0" smtClean="0"/>
              <a:t>The Western plains area of the U.S. is high in Selenium (mineral) found in meats has the lowest colon cancer rates, supporting concepts of correlation between selenium level and colon cancer.</a:t>
            </a:r>
            <a:endParaRPr lang="en-US" sz="2800" dirty="0"/>
          </a:p>
        </p:txBody>
      </p:sp>
    </p:spTree>
    <p:extLst>
      <p:ext uri="{BB962C8B-B14F-4D97-AF65-F5344CB8AC3E}">
        <p14:creationId xmlns:p14="http://schemas.microsoft.com/office/powerpoint/2010/main" val="38207489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 use </a:t>
            </a:r>
            <a:endParaRPr lang="en-US" dirty="0"/>
          </a:p>
        </p:txBody>
      </p:sp>
      <p:sp>
        <p:nvSpPr>
          <p:cNvPr id="3" name="Content Placeholder 2"/>
          <p:cNvSpPr>
            <a:spLocks noGrp="1"/>
          </p:cNvSpPr>
          <p:nvPr>
            <p:ph idx="1"/>
          </p:nvPr>
        </p:nvSpPr>
        <p:spPr/>
        <p:txBody>
          <a:bodyPr/>
          <a:lstStyle/>
          <a:p>
            <a:endParaRPr lang="en-US" dirty="0" smtClean="0"/>
          </a:p>
          <a:p>
            <a:r>
              <a:rPr lang="en-US" sz="2400" dirty="0" smtClean="0"/>
              <a:t>Cancer of the mouth, throat, and esophagus, occurs more often in people who smoke and drink alcohol excessively. </a:t>
            </a:r>
          </a:p>
          <a:p>
            <a:endParaRPr lang="en-US" sz="2400" dirty="0"/>
          </a:p>
          <a:p>
            <a:r>
              <a:rPr lang="en-US" sz="2400" dirty="0" smtClean="0"/>
              <a:t>Alcohol is not a proven carcinogen at the moment but, recent studies have shown higher incidence of breast cancer in women who drink even in moderate amounts (3 drinks a week)</a:t>
            </a:r>
            <a:endParaRPr lang="en-US" sz="2400" dirty="0"/>
          </a:p>
        </p:txBody>
      </p:sp>
    </p:spTree>
    <p:extLst>
      <p:ext uri="{BB962C8B-B14F-4D97-AF65-F5344CB8AC3E}">
        <p14:creationId xmlns:p14="http://schemas.microsoft.com/office/powerpoint/2010/main" val="694487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behavior</a:t>
            </a:r>
            <a:endParaRPr lang="en-US" dirty="0"/>
          </a:p>
        </p:txBody>
      </p:sp>
      <p:sp>
        <p:nvSpPr>
          <p:cNvPr id="3" name="Content Placeholder 2"/>
          <p:cNvSpPr>
            <a:spLocks noGrp="1"/>
          </p:cNvSpPr>
          <p:nvPr>
            <p:ph idx="1"/>
          </p:nvPr>
        </p:nvSpPr>
        <p:spPr/>
        <p:txBody>
          <a:bodyPr>
            <a:normAutofit/>
          </a:bodyPr>
          <a:lstStyle/>
          <a:p>
            <a:r>
              <a:rPr lang="en-US" sz="2400" dirty="0" smtClean="0"/>
              <a:t>The risk of cervical cancer is related to the age of first sexual intercourse and the number of sexual partners.</a:t>
            </a:r>
          </a:p>
          <a:p>
            <a:endParaRPr lang="en-US" sz="2400" dirty="0"/>
          </a:p>
          <a:p>
            <a:r>
              <a:rPr lang="en-US" sz="2400" dirty="0" smtClean="0"/>
              <a:t>The younger the female, and larger the amount of sex partners, the greater the risk. (Amount of sex partners from both sexes causes the risk)</a:t>
            </a:r>
          </a:p>
          <a:p>
            <a:endParaRPr lang="en-US" sz="2400" dirty="0"/>
          </a:p>
          <a:p>
            <a:r>
              <a:rPr lang="en-US" sz="2400" dirty="0" smtClean="0"/>
              <a:t>Medical studies confirm that Human Papilloma Virus (HPV) is associated with most </a:t>
            </a:r>
            <a:r>
              <a:rPr lang="en-US" sz="2400" dirty="0"/>
              <a:t>c</a:t>
            </a:r>
            <a:r>
              <a:rPr lang="en-US" sz="2400" dirty="0" smtClean="0"/>
              <a:t>ervical cancers and it is easily transmitted between partners.</a:t>
            </a:r>
            <a:endParaRPr lang="en-US" sz="2400" dirty="0"/>
          </a:p>
        </p:txBody>
      </p:sp>
    </p:spTree>
    <p:extLst>
      <p:ext uri="{BB962C8B-B14F-4D97-AF65-F5344CB8AC3E}">
        <p14:creationId xmlns:p14="http://schemas.microsoft.com/office/powerpoint/2010/main" val="3989038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behavior</a:t>
            </a:r>
            <a:endParaRPr lang="en-US" dirty="0"/>
          </a:p>
        </p:txBody>
      </p:sp>
      <p:sp>
        <p:nvSpPr>
          <p:cNvPr id="3" name="Content Placeholder 2"/>
          <p:cNvSpPr>
            <a:spLocks noGrp="1"/>
          </p:cNvSpPr>
          <p:nvPr>
            <p:ph idx="1"/>
          </p:nvPr>
        </p:nvSpPr>
        <p:spPr/>
        <p:txBody>
          <a:bodyPr>
            <a:normAutofit/>
          </a:bodyPr>
          <a:lstStyle/>
          <a:p>
            <a:r>
              <a:rPr lang="en-US" sz="2400" dirty="0" smtClean="0"/>
              <a:t>Incidence of cervical cancer is two times greater In black women than white, and is found more commonly in lower socioeconomic groups.</a:t>
            </a:r>
            <a:endParaRPr lang="en-US" sz="2400" dirty="0"/>
          </a:p>
          <a:p>
            <a:endParaRPr lang="en-US" sz="2400" dirty="0" smtClean="0"/>
          </a:p>
          <a:p>
            <a:r>
              <a:rPr lang="en-US" sz="2400" dirty="0" smtClean="0"/>
              <a:t>Women who marry men that have had relations with a woman that has </a:t>
            </a:r>
            <a:r>
              <a:rPr lang="en-US" sz="2400" dirty="0"/>
              <a:t>c</a:t>
            </a:r>
            <a:r>
              <a:rPr lang="en-US" sz="2400" dirty="0" smtClean="0"/>
              <a:t>ervical cancer, are at greater risk of developing cervical cancer.</a:t>
            </a:r>
          </a:p>
          <a:p>
            <a:endParaRPr lang="en-US" sz="2400" dirty="0"/>
          </a:p>
          <a:p>
            <a:r>
              <a:rPr lang="en-US" sz="2400" dirty="0" smtClean="0"/>
              <a:t>Pregnancy and childbirth appear to be protective mechanisms for cancer of the ovaries, endometrium, and breast for women. </a:t>
            </a:r>
            <a:endParaRPr lang="en-US" sz="2400" dirty="0"/>
          </a:p>
        </p:txBody>
      </p:sp>
    </p:spTree>
    <p:extLst>
      <p:ext uri="{BB962C8B-B14F-4D97-AF65-F5344CB8AC3E}">
        <p14:creationId xmlns:p14="http://schemas.microsoft.com/office/powerpoint/2010/main" val="30479894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behavior </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sz="2400" dirty="0" smtClean="0"/>
              <a:t>Females that start menstrual cycles at a later age, have early menopause, bear first child at an early age, or experience all or some of these behaviors are at decreased risk for breast cancer.</a:t>
            </a:r>
            <a:endParaRPr lang="en-US" sz="2400" dirty="0"/>
          </a:p>
        </p:txBody>
      </p:sp>
    </p:spTree>
    <p:extLst>
      <p:ext uri="{BB962C8B-B14F-4D97-AF65-F5344CB8AC3E}">
        <p14:creationId xmlns:p14="http://schemas.microsoft.com/office/powerpoint/2010/main" val="1844636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Tissue of origin</a:t>
            </a:r>
            <a:endParaRPr lang="en-US" dirty="0"/>
          </a:p>
        </p:txBody>
      </p:sp>
      <p:sp>
        <p:nvSpPr>
          <p:cNvPr id="3" name="Content Placeholder 2"/>
          <p:cNvSpPr>
            <a:spLocks noGrp="1"/>
          </p:cNvSpPr>
          <p:nvPr>
            <p:ph idx="1"/>
          </p:nvPr>
        </p:nvSpPr>
        <p:spPr>
          <a:xfrm>
            <a:off x="82378" y="2194560"/>
            <a:ext cx="10017211" cy="4436899"/>
          </a:xfrm>
        </p:spPr>
        <p:txBody>
          <a:bodyPr>
            <a:noAutofit/>
          </a:bodyPr>
          <a:lstStyle/>
          <a:p>
            <a:r>
              <a:rPr lang="en-US" sz="2800" dirty="0" smtClean="0"/>
              <a:t>Neoplasms will be classified or named according to the tissue from which they grow along with the suffix, “</a:t>
            </a:r>
            <a:r>
              <a:rPr lang="en-US" sz="2800" dirty="0" err="1" smtClean="0"/>
              <a:t>oma</a:t>
            </a:r>
            <a:r>
              <a:rPr lang="en-US" sz="2800" dirty="0" smtClean="0"/>
              <a:t>”, for tumor. </a:t>
            </a:r>
          </a:p>
          <a:p>
            <a:endParaRPr lang="en-US" sz="2800" dirty="0"/>
          </a:p>
          <a:p>
            <a:r>
              <a:rPr lang="en-US" sz="2800" dirty="0" smtClean="0"/>
              <a:t>A benign tumor will have suffix “</a:t>
            </a:r>
            <a:r>
              <a:rPr lang="en-US" sz="2800" dirty="0" err="1" smtClean="0"/>
              <a:t>oma</a:t>
            </a:r>
            <a:r>
              <a:rPr lang="en-US" sz="2800" dirty="0" smtClean="0"/>
              <a:t>” added AFTER the name of the TISSUE. </a:t>
            </a:r>
          </a:p>
          <a:p>
            <a:r>
              <a:rPr lang="en-US" sz="2800" dirty="0" smtClean="0"/>
              <a:t>Ex: Lipoma, a benign tumor of fatty tissue.</a:t>
            </a:r>
          </a:p>
          <a:p>
            <a:endParaRPr lang="en-US" sz="2800" dirty="0"/>
          </a:p>
          <a:p>
            <a:r>
              <a:rPr lang="en-US" sz="2800" dirty="0" smtClean="0"/>
              <a:t>A malignant tumor will have the term “Carcinoma” or “Sarcoma” added to the name of its tissue.</a:t>
            </a:r>
            <a:endParaRPr lang="en-US" sz="2800" dirty="0"/>
          </a:p>
        </p:txBody>
      </p:sp>
      <p:pic>
        <p:nvPicPr>
          <p:cNvPr id="4" name="Picture 3"/>
          <p:cNvPicPr>
            <a:picLocks noChangeAspect="1"/>
          </p:cNvPicPr>
          <p:nvPr/>
        </p:nvPicPr>
        <p:blipFill>
          <a:blip r:embed="rId2"/>
          <a:stretch>
            <a:fillRect/>
          </a:stretch>
        </p:blipFill>
        <p:spPr>
          <a:xfrm>
            <a:off x="3305590" y="184064"/>
            <a:ext cx="2815124" cy="1873337"/>
          </a:xfrm>
          <a:prstGeom prst="rect">
            <a:avLst/>
          </a:prstGeom>
        </p:spPr>
      </p:pic>
      <p:pic>
        <p:nvPicPr>
          <p:cNvPr id="5" name="Picture 4"/>
          <p:cNvPicPr>
            <a:picLocks noChangeAspect="1"/>
          </p:cNvPicPr>
          <p:nvPr/>
        </p:nvPicPr>
        <p:blipFill>
          <a:blip r:embed="rId3"/>
          <a:stretch>
            <a:fillRect/>
          </a:stretch>
        </p:blipFill>
        <p:spPr>
          <a:xfrm>
            <a:off x="0" y="-120015"/>
            <a:ext cx="1971675" cy="2314575"/>
          </a:xfrm>
          <a:prstGeom prst="rect">
            <a:avLst/>
          </a:prstGeom>
        </p:spPr>
      </p:pic>
    </p:spTree>
    <p:extLst>
      <p:ext uri="{BB962C8B-B14F-4D97-AF65-F5344CB8AC3E}">
        <p14:creationId xmlns:p14="http://schemas.microsoft.com/office/powerpoint/2010/main" val="33106746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Prevention</a:t>
            </a:r>
            <a:endParaRPr lang="en-US" dirty="0"/>
          </a:p>
        </p:txBody>
      </p:sp>
      <p:sp>
        <p:nvSpPr>
          <p:cNvPr id="3" name="Content Placeholder 2"/>
          <p:cNvSpPr>
            <a:spLocks noGrp="1"/>
          </p:cNvSpPr>
          <p:nvPr>
            <p:ph idx="1"/>
          </p:nvPr>
        </p:nvSpPr>
        <p:spPr/>
        <p:txBody>
          <a:bodyPr>
            <a:normAutofit/>
          </a:bodyPr>
          <a:lstStyle/>
          <a:p>
            <a:r>
              <a:rPr lang="en-US" sz="2400" dirty="0" smtClean="0"/>
              <a:t>Cancer of the lung, breast, prostate, and colon are responsible for the majority of cancer deaths.</a:t>
            </a:r>
          </a:p>
          <a:p>
            <a:endParaRPr lang="en-US" sz="2400" dirty="0"/>
          </a:p>
          <a:p>
            <a:r>
              <a:rPr lang="en-US" sz="2400" dirty="0" smtClean="0"/>
              <a:t>Having a preventative lifestyle will help prevent any of these cancers.</a:t>
            </a:r>
          </a:p>
          <a:p>
            <a:endParaRPr lang="en-US" sz="2400" dirty="0"/>
          </a:p>
          <a:p>
            <a:r>
              <a:rPr lang="en-US" sz="2400" dirty="0" smtClean="0"/>
              <a:t>Smoking and tobacco use lead to approximately 30% of all cancers.</a:t>
            </a:r>
          </a:p>
          <a:p>
            <a:endParaRPr lang="en-US" sz="2400" dirty="0"/>
          </a:p>
          <a:p>
            <a:r>
              <a:rPr lang="en-US" sz="2400" dirty="0" smtClean="0"/>
              <a:t>Cigarette smoking is the single most preventable cause of lung cancer, other disease of the lung and heart disease.</a:t>
            </a:r>
            <a:endParaRPr lang="en-US" sz="2400" dirty="0"/>
          </a:p>
        </p:txBody>
      </p:sp>
    </p:spTree>
    <p:extLst>
      <p:ext uri="{BB962C8B-B14F-4D97-AF65-F5344CB8AC3E}">
        <p14:creationId xmlns:p14="http://schemas.microsoft.com/office/powerpoint/2010/main" val="39728138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prevention</a:t>
            </a:r>
            <a:endParaRPr lang="en-US" dirty="0"/>
          </a:p>
        </p:txBody>
      </p:sp>
      <p:sp>
        <p:nvSpPr>
          <p:cNvPr id="3" name="Content Placeholder 2"/>
          <p:cNvSpPr>
            <a:spLocks noGrp="1"/>
          </p:cNvSpPr>
          <p:nvPr>
            <p:ph idx="1"/>
          </p:nvPr>
        </p:nvSpPr>
        <p:spPr>
          <a:xfrm>
            <a:off x="502275" y="2057401"/>
            <a:ext cx="11165983" cy="4291883"/>
          </a:xfrm>
        </p:spPr>
        <p:txBody>
          <a:bodyPr>
            <a:normAutofit lnSpcReduction="10000"/>
          </a:bodyPr>
          <a:lstStyle/>
          <a:p>
            <a:r>
              <a:rPr lang="en-US" sz="2400" dirty="0" smtClean="0"/>
              <a:t>Preventative measures include a reduction of fat intake and high fiber foods, as well as calorie intake and exercise properly.</a:t>
            </a:r>
          </a:p>
          <a:p>
            <a:endParaRPr lang="en-US" sz="2400" dirty="0"/>
          </a:p>
          <a:p>
            <a:r>
              <a:rPr lang="en-US" sz="2400" dirty="0" smtClean="0"/>
              <a:t>No Smoking (associated with at least 15 cancers)</a:t>
            </a:r>
          </a:p>
          <a:p>
            <a:endParaRPr lang="en-US" sz="2400" dirty="0"/>
          </a:p>
          <a:p>
            <a:r>
              <a:rPr lang="en-US" sz="2400" dirty="0" smtClean="0"/>
              <a:t>Limit alcohol intake</a:t>
            </a:r>
          </a:p>
          <a:p>
            <a:endParaRPr lang="en-US" sz="2400" dirty="0"/>
          </a:p>
          <a:p>
            <a:r>
              <a:rPr lang="en-US" sz="2400" dirty="0" smtClean="0"/>
              <a:t>Protect skin from excessive sun exposure (use sunblock </a:t>
            </a:r>
            <a:r>
              <a:rPr lang="en-US" sz="2400" dirty="0" err="1" smtClean="0"/>
              <a:t>spf</a:t>
            </a:r>
            <a:r>
              <a:rPr lang="en-US" sz="2400" dirty="0" smtClean="0"/>
              <a:t> 15 or higher)</a:t>
            </a:r>
          </a:p>
          <a:p>
            <a:endParaRPr lang="en-US" sz="2400" dirty="0"/>
          </a:p>
          <a:p>
            <a:r>
              <a:rPr lang="en-US" sz="2400" dirty="0" smtClean="0"/>
              <a:t>Refuse needless X-rays.</a:t>
            </a:r>
          </a:p>
          <a:p>
            <a:endParaRPr lang="en-US" dirty="0"/>
          </a:p>
        </p:txBody>
      </p:sp>
    </p:spTree>
    <p:extLst>
      <p:ext uri="{BB962C8B-B14F-4D97-AF65-F5344CB8AC3E}">
        <p14:creationId xmlns:p14="http://schemas.microsoft.com/office/powerpoint/2010/main" val="32650105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5448" y="274976"/>
            <a:ext cx="8610600" cy="1293028"/>
          </a:xfrm>
        </p:spPr>
        <p:txBody>
          <a:bodyPr/>
          <a:lstStyle/>
          <a:p>
            <a:r>
              <a:rPr lang="en-US" dirty="0" smtClean="0"/>
              <a:t>Cancer prevention</a:t>
            </a:r>
            <a:endParaRPr lang="en-US" dirty="0"/>
          </a:p>
        </p:txBody>
      </p:sp>
      <p:sp>
        <p:nvSpPr>
          <p:cNvPr id="3" name="Content Placeholder 2"/>
          <p:cNvSpPr>
            <a:spLocks noGrp="1"/>
          </p:cNvSpPr>
          <p:nvPr>
            <p:ph idx="1"/>
          </p:nvPr>
        </p:nvSpPr>
        <p:spPr>
          <a:xfrm>
            <a:off x="515155" y="1777285"/>
            <a:ext cx="10991045" cy="4441401"/>
          </a:xfrm>
        </p:spPr>
        <p:txBody>
          <a:bodyPr>
            <a:noAutofit/>
          </a:bodyPr>
          <a:lstStyle/>
          <a:p>
            <a:r>
              <a:rPr lang="en-US" sz="2400" dirty="0" smtClean="0"/>
              <a:t>Avoid heavily polluted air</a:t>
            </a:r>
          </a:p>
          <a:p>
            <a:endParaRPr lang="en-US" sz="2400" dirty="0"/>
          </a:p>
          <a:p>
            <a:r>
              <a:rPr lang="en-US" sz="2400" dirty="0" smtClean="0"/>
              <a:t>Follow label instructions when using pesticides, fungicides, and other chemicals.</a:t>
            </a:r>
          </a:p>
          <a:p>
            <a:endParaRPr lang="en-US" sz="2400" dirty="0"/>
          </a:p>
          <a:p>
            <a:r>
              <a:rPr lang="en-US" sz="2400" dirty="0" smtClean="0"/>
              <a:t>Maintain healthy body weight</a:t>
            </a:r>
          </a:p>
          <a:p>
            <a:endParaRPr lang="en-US" sz="2400" dirty="0"/>
          </a:p>
          <a:p>
            <a:r>
              <a:rPr lang="en-US" sz="2400" dirty="0" smtClean="0"/>
              <a:t>Women should perform self breast examinations.</a:t>
            </a:r>
          </a:p>
          <a:p>
            <a:endParaRPr lang="en-US" sz="2400" dirty="0" smtClean="0"/>
          </a:p>
          <a:p>
            <a:r>
              <a:rPr lang="en-US" sz="2400" dirty="0" smtClean="0"/>
              <a:t>HPV vaccines are recommended for boys and girls.</a:t>
            </a:r>
            <a:endParaRPr lang="en-US" sz="2400" dirty="0"/>
          </a:p>
        </p:txBody>
      </p:sp>
    </p:spTree>
    <p:extLst>
      <p:ext uri="{BB962C8B-B14F-4D97-AF65-F5344CB8AC3E}">
        <p14:creationId xmlns:p14="http://schemas.microsoft.com/office/powerpoint/2010/main" val="19910252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prevention</a:t>
            </a:r>
            <a:endParaRPr lang="en-US" dirty="0"/>
          </a:p>
        </p:txBody>
      </p:sp>
      <p:sp>
        <p:nvSpPr>
          <p:cNvPr id="3" name="Content Placeholder 2"/>
          <p:cNvSpPr>
            <a:spLocks noGrp="1"/>
          </p:cNvSpPr>
          <p:nvPr>
            <p:ph idx="1"/>
          </p:nvPr>
        </p:nvSpPr>
        <p:spPr/>
        <p:txBody>
          <a:bodyPr>
            <a:normAutofit/>
          </a:bodyPr>
          <a:lstStyle/>
          <a:p>
            <a:r>
              <a:rPr lang="en-US" sz="2400" dirty="0" smtClean="0"/>
              <a:t>Have regular checkups by physicians. Mammogram (Women over 50) and PAP test yearly for cervical cancer.</a:t>
            </a:r>
          </a:p>
          <a:p>
            <a:endParaRPr lang="en-US" sz="2400" dirty="0"/>
          </a:p>
          <a:p>
            <a:r>
              <a:rPr lang="en-US" sz="2400" dirty="0" smtClean="0"/>
              <a:t>Men no longer have to have testicular self exams, but need to tell doctor about change in feel or look of testicles.</a:t>
            </a:r>
          </a:p>
          <a:p>
            <a:endParaRPr lang="en-US" sz="2400" dirty="0"/>
          </a:p>
          <a:p>
            <a:r>
              <a:rPr lang="en-US" sz="2400" dirty="0" smtClean="0"/>
              <a:t>Rectal examinations should be a part of every medical checkup for men and women, and stool samples for blood as indicator of colon cancer.</a:t>
            </a:r>
            <a:endParaRPr lang="en-US" sz="2400" dirty="0"/>
          </a:p>
        </p:txBody>
      </p:sp>
    </p:spTree>
    <p:extLst>
      <p:ext uri="{BB962C8B-B14F-4D97-AF65-F5344CB8AC3E}">
        <p14:creationId xmlns:p14="http://schemas.microsoft.com/office/powerpoint/2010/main" val="28844113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of cancer</a:t>
            </a:r>
            <a:endParaRPr lang="en-US" dirty="0"/>
          </a:p>
        </p:txBody>
      </p:sp>
      <p:sp>
        <p:nvSpPr>
          <p:cNvPr id="3" name="Content Placeholder 2"/>
          <p:cNvSpPr>
            <a:spLocks noGrp="1"/>
          </p:cNvSpPr>
          <p:nvPr>
            <p:ph idx="1"/>
          </p:nvPr>
        </p:nvSpPr>
        <p:spPr/>
        <p:txBody>
          <a:bodyPr/>
          <a:lstStyle/>
          <a:p>
            <a:r>
              <a:rPr lang="en-US" dirty="0" smtClean="0"/>
              <a:t>Cancer affects people of all ages and both males and females. The most common type of cancer is basal and squamous cell skin cancer.</a:t>
            </a:r>
          </a:p>
          <a:p>
            <a:endParaRPr lang="en-US" dirty="0"/>
          </a:p>
          <a:p>
            <a:r>
              <a:rPr lang="en-US" dirty="0" smtClean="0"/>
              <a:t>These cancers are seldom fatal because they are very visible and are slow growing, and can be completely excised. </a:t>
            </a:r>
          </a:p>
          <a:p>
            <a:endParaRPr lang="en-US" dirty="0"/>
          </a:p>
          <a:p>
            <a:r>
              <a:rPr lang="en-US" dirty="0" smtClean="0"/>
              <a:t>Malignant melanoma is a deadly form of skin cancer that comprises approximately only 1% of all skin malignancies.</a:t>
            </a:r>
            <a:endParaRPr lang="en-US" dirty="0"/>
          </a:p>
        </p:txBody>
      </p:sp>
    </p:spTree>
    <p:extLst>
      <p:ext uri="{BB962C8B-B14F-4D97-AF65-F5344CB8AC3E}">
        <p14:creationId xmlns:p14="http://schemas.microsoft.com/office/powerpoint/2010/main" val="42449121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of cancer</a:t>
            </a:r>
            <a:endParaRPr lang="en-US" dirty="0"/>
          </a:p>
        </p:txBody>
      </p:sp>
      <p:sp>
        <p:nvSpPr>
          <p:cNvPr id="3" name="Content Placeholder 2"/>
          <p:cNvSpPr>
            <a:spLocks noGrp="1"/>
          </p:cNvSpPr>
          <p:nvPr>
            <p:ph idx="1"/>
          </p:nvPr>
        </p:nvSpPr>
        <p:spPr>
          <a:xfrm>
            <a:off x="373487" y="1918952"/>
            <a:ext cx="11818513" cy="4939048"/>
          </a:xfrm>
        </p:spPr>
        <p:txBody>
          <a:bodyPr>
            <a:normAutofit/>
          </a:bodyPr>
          <a:lstStyle/>
          <a:p>
            <a:r>
              <a:rPr lang="en-US" sz="2400" dirty="0" smtClean="0"/>
              <a:t>Recognition of cancer warning signs by an individual are important. These signs are listed by the ACS by having letters form the acronym CAUTION.  An individual with one or more of these signs should be evaluated immediately.</a:t>
            </a:r>
          </a:p>
          <a:p>
            <a:r>
              <a:rPr lang="en-US" sz="2400" dirty="0" smtClean="0"/>
              <a:t>Change in bladder or bowel habits</a:t>
            </a:r>
          </a:p>
          <a:p>
            <a:r>
              <a:rPr lang="en-US" sz="2400" dirty="0" smtClean="0"/>
              <a:t>A soar that does NOT heal</a:t>
            </a:r>
          </a:p>
          <a:p>
            <a:r>
              <a:rPr lang="en-US" sz="2400" dirty="0" smtClean="0"/>
              <a:t>Unusual bleeding or discharge</a:t>
            </a:r>
          </a:p>
          <a:p>
            <a:r>
              <a:rPr lang="en-US" sz="2400" dirty="0" smtClean="0"/>
              <a:t>Thickening, or lump on breast or elsewhere</a:t>
            </a:r>
          </a:p>
          <a:p>
            <a:r>
              <a:rPr lang="en-US" sz="2400" dirty="0" smtClean="0"/>
              <a:t>Indigestion or difficulty swallowing </a:t>
            </a:r>
          </a:p>
          <a:p>
            <a:r>
              <a:rPr lang="en-US" sz="2400" dirty="0" smtClean="0"/>
              <a:t>Obvious chance in wart or mole</a:t>
            </a:r>
          </a:p>
          <a:p>
            <a:r>
              <a:rPr lang="en-US" sz="2400" dirty="0" smtClean="0"/>
              <a:t>Nagging cough or hoarseness </a:t>
            </a:r>
          </a:p>
          <a:p>
            <a:endParaRPr lang="en-US" dirty="0"/>
          </a:p>
        </p:txBody>
      </p:sp>
    </p:spTree>
    <p:extLst>
      <p:ext uri="{BB962C8B-B14F-4D97-AF65-F5344CB8AC3E}">
        <p14:creationId xmlns:p14="http://schemas.microsoft.com/office/powerpoint/2010/main" val="8784195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of cancer</a:t>
            </a:r>
            <a:endParaRPr lang="en-US" dirty="0"/>
          </a:p>
        </p:txBody>
      </p:sp>
      <p:sp>
        <p:nvSpPr>
          <p:cNvPr id="3" name="Content Placeholder 2"/>
          <p:cNvSpPr>
            <a:spLocks noGrp="1"/>
          </p:cNvSpPr>
          <p:nvPr>
            <p:ph idx="1"/>
          </p:nvPr>
        </p:nvSpPr>
        <p:spPr>
          <a:xfrm>
            <a:off x="283335" y="1790164"/>
            <a:ext cx="11222865" cy="4428522"/>
          </a:xfrm>
        </p:spPr>
        <p:txBody>
          <a:bodyPr>
            <a:normAutofit lnSpcReduction="10000"/>
          </a:bodyPr>
          <a:lstStyle/>
          <a:p>
            <a:endParaRPr lang="en-US" dirty="0" smtClean="0"/>
          </a:p>
          <a:p>
            <a:r>
              <a:rPr lang="en-US" sz="2800" dirty="0" smtClean="0"/>
              <a:t>You can find more information by having a </a:t>
            </a:r>
            <a:r>
              <a:rPr lang="en-US" sz="2800" smtClean="0"/>
              <a:t>more detailed </a:t>
            </a:r>
            <a:r>
              <a:rPr lang="en-US" sz="2800" dirty="0" smtClean="0"/>
              <a:t>exam by using a computerized tomography (CT), Magnetic Resonance Imaging (MRI), and </a:t>
            </a:r>
            <a:r>
              <a:rPr lang="en-US" sz="2800" dirty="0"/>
              <a:t>P</a:t>
            </a:r>
            <a:r>
              <a:rPr lang="en-US" sz="2800" dirty="0" smtClean="0"/>
              <a:t>osition Emission Tomography (PET) by finding the size and location of tumors.</a:t>
            </a:r>
          </a:p>
          <a:p>
            <a:endParaRPr lang="en-US" sz="2800" dirty="0"/>
          </a:p>
          <a:p>
            <a:r>
              <a:rPr lang="en-US" sz="2800" dirty="0" smtClean="0"/>
              <a:t>Examination of the actual cells is called cytology (</a:t>
            </a:r>
            <a:r>
              <a:rPr lang="en-US" sz="2800" dirty="0" err="1" smtClean="0"/>
              <a:t>cyto</a:t>
            </a:r>
            <a:r>
              <a:rPr lang="en-US" sz="2800" dirty="0" smtClean="0"/>
              <a:t>=cell, ology=study)</a:t>
            </a:r>
          </a:p>
          <a:p>
            <a:endParaRPr lang="en-US" sz="2800" dirty="0"/>
          </a:p>
          <a:p>
            <a:r>
              <a:rPr lang="en-US" sz="2800" dirty="0" smtClean="0"/>
              <a:t>The definitive exam of a cell is by doing a biopsy. </a:t>
            </a:r>
            <a:endParaRPr lang="en-US" sz="2800" dirty="0"/>
          </a:p>
        </p:txBody>
      </p:sp>
    </p:spTree>
    <p:extLst>
      <p:ext uri="{BB962C8B-B14F-4D97-AF65-F5344CB8AC3E}">
        <p14:creationId xmlns:p14="http://schemas.microsoft.com/office/powerpoint/2010/main" val="13729658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of cancer</a:t>
            </a:r>
            <a:endParaRPr lang="en-US" dirty="0"/>
          </a:p>
        </p:txBody>
      </p:sp>
      <p:sp>
        <p:nvSpPr>
          <p:cNvPr id="3" name="Content Placeholder 2"/>
          <p:cNvSpPr>
            <a:spLocks noGrp="1"/>
          </p:cNvSpPr>
          <p:nvPr>
            <p:ph idx="1"/>
          </p:nvPr>
        </p:nvSpPr>
        <p:spPr>
          <a:xfrm>
            <a:off x="283335" y="2057401"/>
            <a:ext cx="11732654" cy="4562339"/>
          </a:xfrm>
        </p:spPr>
        <p:txBody>
          <a:bodyPr>
            <a:noAutofit/>
          </a:bodyPr>
          <a:lstStyle/>
          <a:p>
            <a:r>
              <a:rPr lang="en-US" sz="2800" dirty="0" smtClean="0"/>
              <a:t>A papanicolaou or Pap test (Derived from  developer named Dr. </a:t>
            </a:r>
            <a:r>
              <a:rPr lang="en-US" sz="2800" dirty="0"/>
              <a:t>George </a:t>
            </a:r>
            <a:r>
              <a:rPr lang="en-US" sz="2800" dirty="0" smtClean="0"/>
              <a:t>Papanicolaou) can be used to examine cells. </a:t>
            </a:r>
          </a:p>
          <a:p>
            <a:endParaRPr lang="en-US" sz="2800" dirty="0"/>
          </a:p>
          <a:p>
            <a:r>
              <a:rPr lang="en-US" sz="2800" dirty="0" smtClean="0"/>
              <a:t>This is actually a simple staining test that can be used on cells and other body fluids like urine, feces, sputum, prostatic fluids, or vaginal fluids.</a:t>
            </a:r>
          </a:p>
          <a:p>
            <a:endParaRPr lang="en-US" sz="2800" dirty="0"/>
          </a:p>
          <a:p>
            <a:r>
              <a:rPr lang="en-US" sz="2800" dirty="0" smtClean="0"/>
              <a:t>Sample is stained and put under a microscope to examine for abnormal cells.</a:t>
            </a:r>
            <a:endParaRPr lang="en-US" sz="2800" dirty="0"/>
          </a:p>
        </p:txBody>
      </p:sp>
    </p:spTree>
    <p:extLst>
      <p:ext uri="{BB962C8B-B14F-4D97-AF65-F5344CB8AC3E}">
        <p14:creationId xmlns:p14="http://schemas.microsoft.com/office/powerpoint/2010/main" val="35600248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of cancer</a:t>
            </a:r>
            <a:endParaRPr lang="en-US" dirty="0"/>
          </a:p>
        </p:txBody>
      </p:sp>
      <p:sp>
        <p:nvSpPr>
          <p:cNvPr id="3" name="Content Placeholder 2"/>
          <p:cNvSpPr>
            <a:spLocks noGrp="1"/>
          </p:cNvSpPr>
          <p:nvPr>
            <p:ph idx="1"/>
          </p:nvPr>
        </p:nvSpPr>
        <p:spPr>
          <a:xfrm>
            <a:off x="399245" y="2057401"/>
            <a:ext cx="11449318" cy="4562339"/>
          </a:xfrm>
        </p:spPr>
        <p:txBody>
          <a:bodyPr>
            <a:normAutofit/>
          </a:bodyPr>
          <a:lstStyle/>
          <a:p>
            <a:r>
              <a:rPr lang="en-US" sz="2800" dirty="0" smtClean="0"/>
              <a:t>To examine Live tissue, a biopsy must be done. </a:t>
            </a:r>
            <a:r>
              <a:rPr lang="en-US" sz="2800" dirty="0" err="1" smtClean="0"/>
              <a:t>Biopsys</a:t>
            </a:r>
            <a:r>
              <a:rPr lang="en-US" sz="2800" dirty="0" smtClean="0"/>
              <a:t> can be obtained by aspiration, needle biopsy, endoscopy, or surgery.</a:t>
            </a:r>
          </a:p>
          <a:p>
            <a:endParaRPr lang="en-US" sz="2800" dirty="0"/>
          </a:p>
          <a:p>
            <a:r>
              <a:rPr lang="en-US" sz="2800" dirty="0" smtClean="0"/>
              <a:t>Aspiration biopsy uses a needle attached to a suction device to remove a small piece of tissue from the tumor.</a:t>
            </a:r>
          </a:p>
          <a:p>
            <a:endParaRPr lang="en-US" sz="2800" dirty="0"/>
          </a:p>
          <a:p>
            <a:r>
              <a:rPr lang="en-US" sz="2800" dirty="0" smtClean="0"/>
              <a:t>Needle biopsy is obtained by punching a needle through the tumor using the tissue caught on the lumen of the needle for examination.</a:t>
            </a:r>
          </a:p>
          <a:p>
            <a:endParaRPr lang="en-US" dirty="0"/>
          </a:p>
        </p:txBody>
      </p:sp>
    </p:spTree>
    <p:extLst>
      <p:ext uri="{BB962C8B-B14F-4D97-AF65-F5344CB8AC3E}">
        <p14:creationId xmlns:p14="http://schemas.microsoft.com/office/powerpoint/2010/main" val="13988683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of cancer</a:t>
            </a:r>
            <a:endParaRPr lang="en-US" dirty="0"/>
          </a:p>
        </p:txBody>
      </p:sp>
      <p:sp>
        <p:nvSpPr>
          <p:cNvPr id="3" name="Content Placeholder 2"/>
          <p:cNvSpPr>
            <a:spLocks noGrp="1"/>
          </p:cNvSpPr>
          <p:nvPr>
            <p:ph idx="1"/>
          </p:nvPr>
        </p:nvSpPr>
        <p:spPr>
          <a:xfrm>
            <a:off x="270456" y="1906074"/>
            <a:ext cx="11235744" cy="4312612"/>
          </a:xfrm>
        </p:spPr>
        <p:txBody>
          <a:bodyPr>
            <a:noAutofit/>
          </a:bodyPr>
          <a:lstStyle/>
          <a:p>
            <a:r>
              <a:rPr lang="en-US" sz="2800" dirty="0" smtClean="0"/>
              <a:t>Surgical biopsy can be performed with the patients consent to excise the tumor if </a:t>
            </a:r>
            <a:r>
              <a:rPr lang="en-US" sz="2800" dirty="0" err="1" smtClean="0"/>
              <a:t>foundto</a:t>
            </a:r>
            <a:r>
              <a:rPr lang="en-US" sz="2800" dirty="0" smtClean="0"/>
              <a:t> be cancerous.</a:t>
            </a:r>
          </a:p>
          <a:p>
            <a:endParaRPr lang="en-US" sz="2800" dirty="0"/>
          </a:p>
          <a:p>
            <a:r>
              <a:rPr lang="en-US" sz="2800" dirty="0" smtClean="0"/>
              <a:t>When biopsy is obtained, it is sent to a pathologist for diagnosis. </a:t>
            </a:r>
            <a:r>
              <a:rPr lang="en-US" sz="2800" dirty="0" err="1" smtClean="0"/>
              <a:t>Pasitient</a:t>
            </a:r>
            <a:r>
              <a:rPr lang="en-US" sz="2800" dirty="0" smtClean="0"/>
              <a:t> will remain under anesthesia while surgeon get results.  </a:t>
            </a:r>
          </a:p>
          <a:p>
            <a:endParaRPr lang="en-US" sz="2800" dirty="0"/>
          </a:p>
          <a:p>
            <a:r>
              <a:rPr lang="en-US" sz="2800" dirty="0" smtClean="0"/>
              <a:t>A technique called “Frozen sections” enables the pathologist to make a rapid determination if the tumor is benign or malignant.</a:t>
            </a:r>
            <a:endParaRPr lang="en-US" sz="2800" dirty="0"/>
          </a:p>
        </p:txBody>
      </p:sp>
    </p:spTree>
    <p:extLst>
      <p:ext uri="{BB962C8B-B14F-4D97-AF65-F5344CB8AC3E}">
        <p14:creationId xmlns:p14="http://schemas.microsoft.com/office/powerpoint/2010/main" val="2923341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Epithelial tissue (skin or gland)</a:t>
            </a:r>
            <a:endParaRPr lang="en-US" dirty="0"/>
          </a:p>
        </p:txBody>
      </p:sp>
      <p:sp>
        <p:nvSpPr>
          <p:cNvPr id="3" name="Content Placeholder 2"/>
          <p:cNvSpPr>
            <a:spLocks noGrp="1"/>
          </p:cNvSpPr>
          <p:nvPr>
            <p:ph idx="1"/>
          </p:nvPr>
        </p:nvSpPr>
        <p:spPr>
          <a:xfrm>
            <a:off x="685800" y="2194560"/>
            <a:ext cx="8935995" cy="4024125"/>
          </a:xfrm>
        </p:spPr>
        <p:txBody>
          <a:bodyPr>
            <a:normAutofit/>
          </a:bodyPr>
          <a:lstStyle/>
          <a:p>
            <a:r>
              <a:rPr lang="en-US" sz="2800" dirty="0" smtClean="0"/>
              <a:t>A benign tumor of epithelial tissue such as a gland would be adenoma; if it is malignant then the name becomes adenocarcinoma.</a:t>
            </a:r>
          </a:p>
          <a:p>
            <a:endParaRPr lang="en-US" sz="2800" dirty="0"/>
          </a:p>
          <a:p>
            <a:r>
              <a:rPr lang="en-US" sz="2800" dirty="0" smtClean="0"/>
              <a:t>Carcinoma denotes the largest group of malignant neoplasms, indicating a tumor of epithelial tissues found on external or internal body surfaces.</a:t>
            </a:r>
            <a:endParaRPr lang="en-US" sz="2800" dirty="0"/>
          </a:p>
        </p:txBody>
      </p:sp>
      <p:pic>
        <p:nvPicPr>
          <p:cNvPr id="4" name="Picture 3"/>
          <p:cNvPicPr>
            <a:picLocks noChangeAspect="1"/>
          </p:cNvPicPr>
          <p:nvPr/>
        </p:nvPicPr>
        <p:blipFill>
          <a:blip r:embed="rId2"/>
          <a:stretch>
            <a:fillRect/>
          </a:stretch>
        </p:blipFill>
        <p:spPr>
          <a:xfrm>
            <a:off x="523875" y="123826"/>
            <a:ext cx="2371725" cy="1933575"/>
          </a:xfrm>
          <a:prstGeom prst="rect">
            <a:avLst/>
          </a:prstGeom>
        </p:spPr>
      </p:pic>
      <p:pic>
        <p:nvPicPr>
          <p:cNvPr id="5" name="Picture 4"/>
          <p:cNvPicPr>
            <a:picLocks noChangeAspect="1"/>
          </p:cNvPicPr>
          <p:nvPr/>
        </p:nvPicPr>
        <p:blipFill>
          <a:blip r:embed="rId3"/>
          <a:stretch>
            <a:fillRect/>
          </a:stretch>
        </p:blipFill>
        <p:spPr>
          <a:xfrm>
            <a:off x="9408218" y="4699782"/>
            <a:ext cx="2390775" cy="1914525"/>
          </a:xfrm>
          <a:prstGeom prst="rect">
            <a:avLst/>
          </a:prstGeom>
        </p:spPr>
      </p:pic>
    </p:spTree>
    <p:extLst>
      <p:ext uri="{BB962C8B-B14F-4D97-AF65-F5344CB8AC3E}">
        <p14:creationId xmlns:p14="http://schemas.microsoft.com/office/powerpoint/2010/main" val="42741463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Sighs and symptoms of cancer</a:t>
            </a:r>
            <a:endParaRPr lang="en-US" dirty="0"/>
          </a:p>
        </p:txBody>
      </p:sp>
      <p:sp>
        <p:nvSpPr>
          <p:cNvPr id="3" name="Content Placeholder 2"/>
          <p:cNvSpPr>
            <a:spLocks noGrp="1"/>
          </p:cNvSpPr>
          <p:nvPr>
            <p:ph idx="1"/>
          </p:nvPr>
        </p:nvSpPr>
        <p:spPr/>
        <p:txBody>
          <a:bodyPr>
            <a:normAutofit/>
          </a:bodyPr>
          <a:lstStyle/>
          <a:p>
            <a:r>
              <a:rPr lang="en-US" sz="2800" dirty="0" smtClean="0"/>
              <a:t>Pain</a:t>
            </a:r>
          </a:p>
          <a:p>
            <a:r>
              <a:rPr lang="en-US" sz="2800" dirty="0" smtClean="0"/>
              <a:t>Obstruction</a:t>
            </a:r>
          </a:p>
          <a:p>
            <a:r>
              <a:rPr lang="en-US" sz="2800" smtClean="0"/>
              <a:t>Hemorrhage</a:t>
            </a:r>
            <a:endParaRPr lang="en-US" sz="2800" dirty="0" smtClean="0"/>
          </a:p>
          <a:p>
            <a:r>
              <a:rPr lang="en-US" sz="2800" dirty="0" smtClean="0"/>
              <a:t>Anemia</a:t>
            </a:r>
          </a:p>
          <a:p>
            <a:r>
              <a:rPr lang="en-US" sz="2800" dirty="0" smtClean="0"/>
              <a:t>Fractures</a:t>
            </a:r>
          </a:p>
          <a:p>
            <a:r>
              <a:rPr lang="en-US" sz="2800" dirty="0" smtClean="0"/>
              <a:t>Infection</a:t>
            </a:r>
          </a:p>
          <a:p>
            <a:r>
              <a:rPr lang="en-US" sz="2800" dirty="0" smtClean="0"/>
              <a:t>Cachexia </a:t>
            </a:r>
            <a:endParaRPr lang="en-US" sz="2800" dirty="0"/>
          </a:p>
        </p:txBody>
      </p:sp>
    </p:spTree>
    <p:extLst>
      <p:ext uri="{BB962C8B-B14F-4D97-AF65-F5344CB8AC3E}">
        <p14:creationId xmlns:p14="http://schemas.microsoft.com/office/powerpoint/2010/main" val="6633928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 of cancer</a:t>
            </a:r>
            <a:endParaRPr lang="en-US" dirty="0"/>
          </a:p>
        </p:txBody>
      </p:sp>
      <p:sp>
        <p:nvSpPr>
          <p:cNvPr id="3" name="Content Placeholder 2"/>
          <p:cNvSpPr>
            <a:spLocks noGrp="1"/>
          </p:cNvSpPr>
          <p:nvPr>
            <p:ph idx="1"/>
          </p:nvPr>
        </p:nvSpPr>
        <p:spPr/>
        <p:txBody>
          <a:bodyPr>
            <a:normAutofit/>
          </a:bodyPr>
          <a:lstStyle/>
          <a:p>
            <a:r>
              <a:rPr lang="en-US" sz="2800" dirty="0" smtClean="0"/>
              <a:t>Pain:</a:t>
            </a:r>
          </a:p>
          <a:p>
            <a:endParaRPr lang="en-US" sz="2800" dirty="0"/>
          </a:p>
          <a:p>
            <a:r>
              <a:rPr lang="en-US" sz="2800" dirty="0" smtClean="0"/>
              <a:t>Usually a later symptom from destruction of normal tissue, obstructing the Lumen of hollow organs like the intestines, placing pressure on nerve endings, and causing inflammation and discomfort.</a:t>
            </a:r>
            <a:endParaRPr lang="en-US" sz="2800" dirty="0"/>
          </a:p>
        </p:txBody>
      </p:sp>
    </p:spTree>
    <p:extLst>
      <p:ext uri="{BB962C8B-B14F-4D97-AF65-F5344CB8AC3E}">
        <p14:creationId xmlns:p14="http://schemas.microsoft.com/office/powerpoint/2010/main" val="40350851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and symptoms of cancer</a:t>
            </a:r>
          </a:p>
        </p:txBody>
      </p:sp>
      <p:sp>
        <p:nvSpPr>
          <p:cNvPr id="3" name="Content Placeholder 2"/>
          <p:cNvSpPr>
            <a:spLocks noGrp="1"/>
          </p:cNvSpPr>
          <p:nvPr>
            <p:ph idx="1"/>
          </p:nvPr>
        </p:nvSpPr>
        <p:spPr/>
        <p:txBody>
          <a:bodyPr>
            <a:normAutofit/>
          </a:bodyPr>
          <a:lstStyle/>
          <a:p>
            <a:r>
              <a:rPr lang="en-US" sz="2800" dirty="0" smtClean="0"/>
              <a:t>Obstruction:</a:t>
            </a:r>
          </a:p>
          <a:p>
            <a:endParaRPr lang="en-US" sz="2800" dirty="0"/>
          </a:p>
          <a:p>
            <a:r>
              <a:rPr lang="en-US" sz="2800" dirty="0" smtClean="0"/>
              <a:t>Obstruction of hollow organ can occur from cancer growing inside or outside the organ that compresses or pushes into the organ.</a:t>
            </a:r>
            <a:endParaRPr lang="en-US" sz="2800" dirty="0"/>
          </a:p>
        </p:txBody>
      </p:sp>
    </p:spTree>
    <p:extLst>
      <p:ext uri="{BB962C8B-B14F-4D97-AF65-F5344CB8AC3E}">
        <p14:creationId xmlns:p14="http://schemas.microsoft.com/office/powerpoint/2010/main" val="20915705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and symptoms of cancer</a:t>
            </a:r>
          </a:p>
        </p:txBody>
      </p:sp>
      <p:sp>
        <p:nvSpPr>
          <p:cNvPr id="3" name="Content Placeholder 2"/>
          <p:cNvSpPr>
            <a:spLocks noGrp="1"/>
          </p:cNvSpPr>
          <p:nvPr>
            <p:ph idx="1"/>
          </p:nvPr>
        </p:nvSpPr>
        <p:spPr/>
        <p:txBody>
          <a:bodyPr>
            <a:normAutofit/>
          </a:bodyPr>
          <a:lstStyle/>
          <a:p>
            <a:r>
              <a:rPr lang="en-US" sz="2800" dirty="0" smtClean="0"/>
              <a:t>Hemorrhage: </a:t>
            </a:r>
          </a:p>
          <a:p>
            <a:endParaRPr lang="en-US" sz="2800" dirty="0"/>
          </a:p>
          <a:p>
            <a:r>
              <a:rPr lang="en-US" sz="2800" dirty="0" smtClean="0"/>
              <a:t>Can be caused by the cancerous </a:t>
            </a:r>
            <a:r>
              <a:rPr lang="en-US" sz="2800" dirty="0"/>
              <a:t>t</a:t>
            </a:r>
            <a:r>
              <a:rPr lang="en-US" sz="2800" dirty="0" smtClean="0"/>
              <a:t>issue ulcerating and bleeding, leading to acute or chronic blood loss and often results in anemia. </a:t>
            </a:r>
            <a:r>
              <a:rPr lang="en-US" sz="2800" dirty="0" err="1" smtClean="0"/>
              <a:t>Hiden</a:t>
            </a:r>
            <a:r>
              <a:rPr lang="en-US" sz="2800" dirty="0" smtClean="0"/>
              <a:t> blood in the feces can be detected by blood stool test.</a:t>
            </a:r>
            <a:endParaRPr lang="en-US" sz="2800" dirty="0"/>
          </a:p>
        </p:txBody>
      </p:sp>
    </p:spTree>
    <p:extLst>
      <p:ext uri="{BB962C8B-B14F-4D97-AF65-F5344CB8AC3E}">
        <p14:creationId xmlns:p14="http://schemas.microsoft.com/office/powerpoint/2010/main" val="33988018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and symptoms of cancer</a:t>
            </a:r>
          </a:p>
        </p:txBody>
      </p:sp>
      <p:sp>
        <p:nvSpPr>
          <p:cNvPr id="3" name="Content Placeholder 2"/>
          <p:cNvSpPr>
            <a:spLocks noGrp="1"/>
          </p:cNvSpPr>
          <p:nvPr>
            <p:ph idx="1"/>
          </p:nvPr>
        </p:nvSpPr>
        <p:spPr/>
        <p:txBody>
          <a:bodyPr>
            <a:normAutofit/>
          </a:bodyPr>
          <a:lstStyle/>
          <a:p>
            <a:r>
              <a:rPr lang="en-US" sz="2800" dirty="0" smtClean="0"/>
              <a:t>Anemia:</a:t>
            </a:r>
          </a:p>
          <a:p>
            <a:endParaRPr lang="en-US" sz="2800" dirty="0"/>
          </a:p>
          <a:p>
            <a:r>
              <a:rPr lang="en-US" sz="2800" dirty="0" smtClean="0"/>
              <a:t>Very common in individuals with malignant neoplasms and might be the result of tumor hemorrhage or a decrease in red cell production as a result of cancer treatment.</a:t>
            </a:r>
            <a:endParaRPr lang="en-US" sz="2800" dirty="0"/>
          </a:p>
        </p:txBody>
      </p:sp>
    </p:spTree>
    <p:extLst>
      <p:ext uri="{BB962C8B-B14F-4D97-AF65-F5344CB8AC3E}">
        <p14:creationId xmlns:p14="http://schemas.microsoft.com/office/powerpoint/2010/main" val="26485915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and symptoms of cancer</a:t>
            </a:r>
          </a:p>
        </p:txBody>
      </p:sp>
      <p:sp>
        <p:nvSpPr>
          <p:cNvPr id="3" name="Content Placeholder 2"/>
          <p:cNvSpPr>
            <a:spLocks noGrp="1"/>
          </p:cNvSpPr>
          <p:nvPr>
            <p:ph idx="1"/>
          </p:nvPr>
        </p:nvSpPr>
        <p:spPr/>
        <p:txBody>
          <a:bodyPr>
            <a:normAutofit/>
          </a:bodyPr>
          <a:lstStyle/>
          <a:p>
            <a:r>
              <a:rPr lang="en-US" sz="2800" dirty="0" smtClean="0"/>
              <a:t>Fractures:</a:t>
            </a:r>
          </a:p>
          <a:p>
            <a:endParaRPr lang="en-US" sz="2800" dirty="0"/>
          </a:p>
          <a:p>
            <a:r>
              <a:rPr lang="en-US" sz="2800" dirty="0" smtClean="0"/>
              <a:t>Can occur if tumor has invaded the bone and caused weakness at the site. Fracture occurring from minimal injury might be an indicator, but for older people it might be a sign of osteoporosis. Bone cancer might be primary or secondary with cancer of lungs, breast, or prostate </a:t>
            </a:r>
            <a:r>
              <a:rPr lang="en-US" sz="2800" dirty="0" err="1" smtClean="0"/>
              <a:t>metatasizing</a:t>
            </a:r>
            <a:r>
              <a:rPr lang="en-US" sz="2800" dirty="0" smtClean="0"/>
              <a:t> to the bone.</a:t>
            </a:r>
            <a:endParaRPr lang="en-US" sz="2800" dirty="0"/>
          </a:p>
        </p:txBody>
      </p:sp>
    </p:spTree>
    <p:extLst>
      <p:ext uri="{BB962C8B-B14F-4D97-AF65-F5344CB8AC3E}">
        <p14:creationId xmlns:p14="http://schemas.microsoft.com/office/powerpoint/2010/main" val="12528677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and symptoms of cancer</a:t>
            </a:r>
          </a:p>
        </p:txBody>
      </p:sp>
      <p:sp>
        <p:nvSpPr>
          <p:cNvPr id="3" name="Content Placeholder 2"/>
          <p:cNvSpPr>
            <a:spLocks noGrp="1"/>
          </p:cNvSpPr>
          <p:nvPr>
            <p:ph idx="1"/>
          </p:nvPr>
        </p:nvSpPr>
        <p:spPr>
          <a:xfrm>
            <a:off x="206062" y="1622738"/>
            <a:ext cx="11300138" cy="4595947"/>
          </a:xfrm>
        </p:spPr>
        <p:txBody>
          <a:bodyPr>
            <a:noAutofit/>
          </a:bodyPr>
          <a:lstStyle/>
          <a:p>
            <a:r>
              <a:rPr lang="en-US" sz="2800" dirty="0" smtClean="0"/>
              <a:t>Infection:</a:t>
            </a:r>
          </a:p>
          <a:p>
            <a:endParaRPr lang="en-US" sz="2800" dirty="0"/>
          </a:p>
          <a:p>
            <a:r>
              <a:rPr lang="en-US" sz="2800" dirty="0" smtClean="0"/>
              <a:t>Often common and can lead to the demise(death) of the individual. Tumor ulceration can allow entry of microorganisms that can cause an infection, or might have impaired immunity to Chemotherapy and radiation treatments, affecting bone marrow and decrease production of white blood cells.</a:t>
            </a:r>
          </a:p>
          <a:p>
            <a:endParaRPr lang="en-US" sz="2800" dirty="0"/>
          </a:p>
          <a:p>
            <a:r>
              <a:rPr lang="en-US" sz="2800" dirty="0" smtClean="0"/>
              <a:t>Loss of appetite during cancer is also common causing poor nutrition and increases the chance of infection.</a:t>
            </a:r>
            <a:endParaRPr lang="en-US" sz="2800" dirty="0"/>
          </a:p>
        </p:txBody>
      </p:sp>
    </p:spTree>
    <p:extLst>
      <p:ext uri="{BB962C8B-B14F-4D97-AF65-F5344CB8AC3E}">
        <p14:creationId xmlns:p14="http://schemas.microsoft.com/office/powerpoint/2010/main" val="25920632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and symptoms of cancer</a:t>
            </a:r>
          </a:p>
        </p:txBody>
      </p:sp>
      <p:sp>
        <p:nvSpPr>
          <p:cNvPr id="3" name="Content Placeholder 2"/>
          <p:cNvSpPr>
            <a:spLocks noGrp="1"/>
          </p:cNvSpPr>
          <p:nvPr>
            <p:ph idx="1"/>
          </p:nvPr>
        </p:nvSpPr>
        <p:spPr/>
        <p:txBody>
          <a:bodyPr>
            <a:normAutofit/>
          </a:bodyPr>
          <a:lstStyle/>
          <a:p>
            <a:r>
              <a:rPr lang="en-US" sz="2800" dirty="0" smtClean="0"/>
              <a:t>Cachexia:</a:t>
            </a:r>
          </a:p>
          <a:p>
            <a:endParaRPr lang="en-US" sz="2800" dirty="0"/>
          </a:p>
          <a:p>
            <a:r>
              <a:rPr lang="en-US" sz="2800" dirty="0" smtClean="0"/>
              <a:t>Condition of general ill health and malnutrition normally seen in terminally ill patients. This condition is evidence of demands on the body by the rapidly growing tumor and treatment modalities, couples with poor nutritional intake,</a:t>
            </a:r>
            <a:endParaRPr lang="en-US" sz="2800" dirty="0"/>
          </a:p>
        </p:txBody>
      </p:sp>
    </p:spTree>
    <p:extLst>
      <p:ext uri="{BB962C8B-B14F-4D97-AF65-F5344CB8AC3E}">
        <p14:creationId xmlns:p14="http://schemas.microsoft.com/office/powerpoint/2010/main" val="30856188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Treatment</a:t>
            </a:r>
            <a:endParaRPr lang="en-US" dirty="0"/>
          </a:p>
        </p:txBody>
      </p:sp>
      <p:sp>
        <p:nvSpPr>
          <p:cNvPr id="3" name="Content Placeholder 2"/>
          <p:cNvSpPr>
            <a:spLocks noGrp="1"/>
          </p:cNvSpPr>
          <p:nvPr>
            <p:ph idx="1"/>
          </p:nvPr>
        </p:nvSpPr>
        <p:spPr/>
        <p:txBody>
          <a:bodyPr/>
          <a:lstStyle/>
          <a:p>
            <a:r>
              <a:rPr lang="en-US" dirty="0" smtClean="0"/>
              <a:t>Surgery: Can be curative, </a:t>
            </a:r>
            <a:r>
              <a:rPr lang="en-US" dirty="0" err="1" smtClean="0"/>
              <a:t>papillative</a:t>
            </a:r>
            <a:r>
              <a:rPr lang="en-US" dirty="0" smtClean="0"/>
              <a:t>, or preventative.</a:t>
            </a:r>
          </a:p>
          <a:p>
            <a:endParaRPr lang="en-US" dirty="0"/>
          </a:p>
          <a:p>
            <a:r>
              <a:rPr lang="en-US" dirty="0" smtClean="0"/>
              <a:t>Curative: aimed to complete removal of tumor (lung, stomach, skin, breast, intestine, and female reproductive organs respond well to this type of surgery.</a:t>
            </a:r>
          </a:p>
          <a:p>
            <a:r>
              <a:rPr lang="en-US" dirty="0" smtClean="0"/>
              <a:t>Palliative: Surgery is not possible but surgery will alleviate pain and discomfort. (Intestinal cancer or performed to severe nerves to reduce pain)</a:t>
            </a:r>
          </a:p>
          <a:p>
            <a:r>
              <a:rPr lang="en-US" dirty="0" smtClean="0"/>
              <a:t>Preventative: might be performed to prevent cancer if you are at high risk or precancerous</a:t>
            </a:r>
            <a:endParaRPr lang="en-US" dirty="0"/>
          </a:p>
        </p:txBody>
      </p:sp>
    </p:spTree>
    <p:extLst>
      <p:ext uri="{BB962C8B-B14F-4D97-AF65-F5344CB8AC3E}">
        <p14:creationId xmlns:p14="http://schemas.microsoft.com/office/powerpoint/2010/main" val="16212240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661342"/>
            <a:ext cx="8610600" cy="1293028"/>
          </a:xfrm>
        </p:spPr>
        <p:txBody>
          <a:bodyPr/>
          <a:lstStyle/>
          <a:p>
            <a:r>
              <a:rPr lang="en-US" dirty="0" smtClean="0"/>
              <a:t>Cancer treatment</a:t>
            </a:r>
            <a:endParaRPr lang="en-US" dirty="0"/>
          </a:p>
        </p:txBody>
      </p:sp>
      <p:sp>
        <p:nvSpPr>
          <p:cNvPr id="3" name="Content Placeholder 2"/>
          <p:cNvSpPr>
            <a:spLocks noGrp="1"/>
          </p:cNvSpPr>
          <p:nvPr>
            <p:ph idx="1"/>
          </p:nvPr>
        </p:nvSpPr>
        <p:spPr>
          <a:xfrm>
            <a:off x="218941" y="1954370"/>
            <a:ext cx="11539470" cy="4613855"/>
          </a:xfrm>
        </p:spPr>
        <p:txBody>
          <a:bodyPr>
            <a:normAutofit/>
          </a:bodyPr>
          <a:lstStyle/>
          <a:p>
            <a:r>
              <a:rPr lang="en-US" sz="2400" dirty="0" smtClean="0"/>
              <a:t>Chemotherapy:</a:t>
            </a:r>
          </a:p>
          <a:p>
            <a:endParaRPr lang="en-US" sz="2400" dirty="0"/>
          </a:p>
          <a:p>
            <a:r>
              <a:rPr lang="en-US" sz="2400" dirty="0" smtClean="0"/>
              <a:t>Can be the medication of choice or used In combination with surgery and radiation therapy. Usually used to treat rapid growing tumors, directly stopping the growth of malignant cells and having small affect on normal cells. Some normal cells will  be damaged due to small variation in both cells.</a:t>
            </a:r>
          </a:p>
          <a:p>
            <a:endParaRPr lang="en-US" sz="2400" dirty="0"/>
          </a:p>
          <a:p>
            <a:r>
              <a:rPr lang="en-US" sz="2400" dirty="0" smtClean="0"/>
              <a:t>Symptoms of Chemotherapy are rapid growing cells found in the epithelium, hair, and bone marrow suffer most, leading to nausea, vomiting, loss of appetite, hair loss, anemia, and impaired immunity.</a:t>
            </a:r>
            <a:endParaRPr lang="en-US" sz="2400" dirty="0"/>
          </a:p>
        </p:txBody>
      </p:sp>
    </p:spTree>
    <p:extLst>
      <p:ext uri="{BB962C8B-B14F-4D97-AF65-F5344CB8AC3E}">
        <p14:creationId xmlns:p14="http://schemas.microsoft.com/office/powerpoint/2010/main" val="3429327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Connective tissue (bone, muscle, or fat)</a:t>
            </a:r>
            <a:endParaRPr lang="en-US" dirty="0"/>
          </a:p>
        </p:txBody>
      </p:sp>
      <p:sp>
        <p:nvSpPr>
          <p:cNvPr id="3" name="Content Placeholder 2"/>
          <p:cNvSpPr>
            <a:spLocks noGrp="1"/>
          </p:cNvSpPr>
          <p:nvPr>
            <p:ph idx="1"/>
          </p:nvPr>
        </p:nvSpPr>
        <p:spPr>
          <a:xfrm>
            <a:off x="109151" y="2057401"/>
            <a:ext cx="10820400" cy="4024125"/>
          </a:xfrm>
        </p:spPr>
        <p:txBody>
          <a:bodyPr>
            <a:noAutofit/>
          </a:bodyPr>
          <a:lstStyle/>
          <a:p>
            <a:r>
              <a:rPr lang="en-US" sz="2800" dirty="0" smtClean="0"/>
              <a:t>A benign tumor of connective tissue such as bone would be </a:t>
            </a:r>
            <a:r>
              <a:rPr lang="en-US" sz="2800" dirty="0" err="1" smtClean="0"/>
              <a:t>osteoma</a:t>
            </a:r>
            <a:r>
              <a:rPr lang="en-US" sz="2800" dirty="0" smtClean="0"/>
              <a:t>; if it’s a malignant neoplasm it would be osteosarcoma.</a:t>
            </a:r>
          </a:p>
          <a:p>
            <a:endParaRPr lang="en-US" sz="2800" dirty="0"/>
          </a:p>
          <a:p>
            <a:r>
              <a:rPr lang="en-US" sz="2800" dirty="0" smtClean="0"/>
              <a:t>Sarcoma- is the term used if the neoplasm is from connective tissue such as muscle, fat, and bone.</a:t>
            </a:r>
          </a:p>
          <a:p>
            <a:endParaRPr lang="en-US" sz="2800" dirty="0"/>
          </a:p>
          <a:p>
            <a:r>
              <a:rPr lang="en-US" sz="2800" dirty="0" smtClean="0"/>
              <a:t>Sarcomas are less common than carcinomas, but spread more rapidly and are highly malignant.</a:t>
            </a:r>
            <a:endParaRPr lang="en-US" sz="2800" dirty="0"/>
          </a:p>
        </p:txBody>
      </p:sp>
      <p:pic>
        <p:nvPicPr>
          <p:cNvPr id="4" name="Picture 3"/>
          <p:cNvPicPr>
            <a:picLocks noChangeAspect="1"/>
          </p:cNvPicPr>
          <p:nvPr/>
        </p:nvPicPr>
        <p:blipFill>
          <a:blip r:embed="rId2"/>
          <a:stretch>
            <a:fillRect/>
          </a:stretch>
        </p:blipFill>
        <p:spPr>
          <a:xfrm>
            <a:off x="8991343" y="3097427"/>
            <a:ext cx="3083645" cy="2026077"/>
          </a:xfrm>
          <a:prstGeom prst="rect">
            <a:avLst/>
          </a:prstGeom>
        </p:spPr>
      </p:pic>
    </p:spTree>
    <p:extLst>
      <p:ext uri="{BB962C8B-B14F-4D97-AF65-F5344CB8AC3E}">
        <p14:creationId xmlns:p14="http://schemas.microsoft.com/office/powerpoint/2010/main" val="21665144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treatment</a:t>
            </a:r>
            <a:endParaRPr lang="en-US" dirty="0"/>
          </a:p>
        </p:txBody>
      </p:sp>
      <p:sp>
        <p:nvSpPr>
          <p:cNvPr id="3" name="Content Placeholder 2"/>
          <p:cNvSpPr>
            <a:spLocks noGrp="1"/>
          </p:cNvSpPr>
          <p:nvPr>
            <p:ph idx="1"/>
          </p:nvPr>
        </p:nvSpPr>
        <p:spPr/>
        <p:txBody>
          <a:bodyPr/>
          <a:lstStyle/>
          <a:p>
            <a:r>
              <a:rPr lang="en-US" dirty="0" smtClean="0"/>
              <a:t>Radiation:</a:t>
            </a:r>
          </a:p>
          <a:p>
            <a:endParaRPr lang="en-US" dirty="0"/>
          </a:p>
          <a:p>
            <a:r>
              <a:rPr lang="en-US" dirty="0" smtClean="0"/>
              <a:t>Used in residual neoplasm postoperatively</a:t>
            </a:r>
            <a:endParaRPr lang="en-US" dirty="0"/>
          </a:p>
        </p:txBody>
      </p:sp>
    </p:spTree>
    <p:extLst>
      <p:ext uri="{BB962C8B-B14F-4D97-AF65-F5344CB8AC3E}">
        <p14:creationId xmlns:p14="http://schemas.microsoft.com/office/powerpoint/2010/main" val="2190015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Lymphatic or blood-forming tissue</a:t>
            </a:r>
            <a:endParaRPr lang="en-US" dirty="0"/>
          </a:p>
        </p:txBody>
      </p:sp>
      <p:sp>
        <p:nvSpPr>
          <p:cNvPr id="3" name="Content Placeholder 2"/>
          <p:cNvSpPr>
            <a:spLocks noGrp="1"/>
          </p:cNvSpPr>
          <p:nvPr>
            <p:ph idx="1"/>
          </p:nvPr>
        </p:nvSpPr>
        <p:spPr>
          <a:xfrm>
            <a:off x="413951" y="1694884"/>
            <a:ext cx="10820400" cy="4024125"/>
          </a:xfrm>
        </p:spPr>
        <p:txBody>
          <a:bodyPr>
            <a:normAutofit/>
          </a:bodyPr>
          <a:lstStyle/>
          <a:p>
            <a:endParaRPr lang="en-US" sz="2400" dirty="0" smtClean="0"/>
          </a:p>
          <a:p>
            <a:r>
              <a:rPr lang="en-US" sz="2800" dirty="0" smtClean="0"/>
              <a:t>Lymphomas and </a:t>
            </a:r>
            <a:r>
              <a:rPr lang="en-US" sz="2800" dirty="0" err="1" smtClean="0"/>
              <a:t>leukemias</a:t>
            </a:r>
            <a:r>
              <a:rPr lang="en-US" sz="2800" dirty="0" smtClean="0"/>
              <a:t> are malignant neoplasms of lymphatic and blood forming organs and lymphatic tissues, respectively. </a:t>
            </a:r>
          </a:p>
          <a:p>
            <a:endParaRPr lang="en-US" sz="2800" dirty="0"/>
          </a:p>
          <a:p>
            <a:r>
              <a:rPr lang="en-US" sz="2800" dirty="0" smtClean="0"/>
              <a:t>These malignant neoplasms do not have benign counterparts. All </a:t>
            </a:r>
            <a:r>
              <a:rPr lang="en-US" sz="2800" dirty="0" err="1" smtClean="0"/>
              <a:t>leukemias</a:t>
            </a:r>
            <a:r>
              <a:rPr lang="en-US" sz="2800" dirty="0" smtClean="0"/>
              <a:t> and lymphomas are malignant.</a:t>
            </a:r>
            <a:endParaRPr lang="en-US" sz="2800" dirty="0"/>
          </a:p>
        </p:txBody>
      </p:sp>
      <p:pic>
        <p:nvPicPr>
          <p:cNvPr id="4" name="Picture 3"/>
          <p:cNvPicPr>
            <a:picLocks noChangeAspect="1"/>
          </p:cNvPicPr>
          <p:nvPr/>
        </p:nvPicPr>
        <p:blipFill>
          <a:blip r:embed="rId2"/>
          <a:stretch>
            <a:fillRect/>
          </a:stretch>
        </p:blipFill>
        <p:spPr>
          <a:xfrm>
            <a:off x="9650885" y="4936361"/>
            <a:ext cx="2466975" cy="1847850"/>
          </a:xfrm>
          <a:prstGeom prst="rect">
            <a:avLst/>
          </a:prstGeom>
        </p:spPr>
      </p:pic>
    </p:spTree>
    <p:extLst>
      <p:ext uri="{BB962C8B-B14F-4D97-AF65-F5344CB8AC3E}">
        <p14:creationId xmlns:p14="http://schemas.microsoft.com/office/powerpoint/2010/main" val="1354766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tissues</a:t>
            </a:r>
            <a:endParaRPr lang="en-US" dirty="0"/>
          </a:p>
        </p:txBody>
      </p:sp>
      <p:sp>
        <p:nvSpPr>
          <p:cNvPr id="3" name="Content Placeholder 2"/>
          <p:cNvSpPr>
            <a:spLocks noGrp="1"/>
          </p:cNvSpPr>
          <p:nvPr>
            <p:ph idx="1"/>
          </p:nvPr>
        </p:nvSpPr>
        <p:spPr>
          <a:xfrm>
            <a:off x="372762" y="1799144"/>
            <a:ext cx="10820400" cy="4024125"/>
          </a:xfrm>
        </p:spPr>
        <p:txBody>
          <a:bodyPr>
            <a:noAutofit/>
          </a:bodyPr>
          <a:lstStyle/>
          <a:p>
            <a:r>
              <a:rPr lang="en-US" sz="2800" dirty="0" smtClean="0"/>
              <a:t>Some tissues </a:t>
            </a:r>
            <a:r>
              <a:rPr lang="en-US" sz="2800" dirty="0"/>
              <a:t>d</a:t>
            </a:r>
            <a:r>
              <a:rPr lang="en-US" sz="2800" dirty="0" smtClean="0"/>
              <a:t>o not follow the typical pattern. </a:t>
            </a:r>
          </a:p>
          <a:p>
            <a:endParaRPr lang="en-US" sz="2800" dirty="0"/>
          </a:p>
          <a:p>
            <a:r>
              <a:rPr lang="en-US" sz="2800" dirty="0" smtClean="0"/>
              <a:t>For example, malignant melanoma, a malignant neoplasm of melanocytes (skin cells).</a:t>
            </a:r>
          </a:p>
          <a:p>
            <a:endParaRPr lang="en-US" sz="2800" dirty="0"/>
          </a:p>
          <a:p>
            <a:r>
              <a:rPr lang="en-US" sz="2800" dirty="0" err="1" smtClean="0"/>
              <a:t>Glioma</a:t>
            </a:r>
            <a:r>
              <a:rPr lang="en-US" sz="2800" dirty="0" smtClean="0"/>
              <a:t> refers to all tumors of the glial cells of the brain. Don’t fit the classification system. </a:t>
            </a:r>
          </a:p>
          <a:p>
            <a:endParaRPr lang="en-US" sz="2800" dirty="0"/>
          </a:p>
          <a:p>
            <a:r>
              <a:rPr lang="en-US" sz="2800" dirty="0" smtClean="0"/>
              <a:t>Are benign in appearance and do not metastasize, but are malignant because most are fatal.</a:t>
            </a:r>
            <a:endParaRPr lang="en-US" sz="2800" dirty="0"/>
          </a:p>
        </p:txBody>
      </p:sp>
    </p:spTree>
    <p:extLst>
      <p:ext uri="{BB962C8B-B14F-4D97-AF65-F5344CB8AC3E}">
        <p14:creationId xmlns:p14="http://schemas.microsoft.com/office/powerpoint/2010/main" val="1846162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TC104033937[[fn=Vapor Trail]]</Template>
  <TotalTime>16639</TotalTime>
  <Words>4552</Words>
  <Application>Microsoft Office PowerPoint</Application>
  <PresentationFormat>Widescreen</PresentationFormat>
  <Paragraphs>456</Paragraphs>
  <Slides>70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70</vt:i4>
      </vt:variant>
    </vt:vector>
  </HeadingPairs>
  <TitlesOfParts>
    <vt:vector size="73" baseType="lpstr">
      <vt:lpstr>Arial</vt:lpstr>
      <vt:lpstr>Century Gothic</vt:lpstr>
      <vt:lpstr>Vapor Trail</vt:lpstr>
      <vt:lpstr>Neoplasms</vt:lpstr>
      <vt:lpstr>Terminology to neoplasms &amp; tumors</vt:lpstr>
      <vt:lpstr>Classifications of Neoplasms</vt:lpstr>
      <vt:lpstr>Malignant &amp; benign neoplasms</vt:lpstr>
      <vt:lpstr>Tissue of origin</vt:lpstr>
      <vt:lpstr>Epithelial tissue (skin or gland)</vt:lpstr>
      <vt:lpstr>Connective tissue (bone, muscle, or fat)</vt:lpstr>
      <vt:lpstr>Lymphatic or blood-forming tissue</vt:lpstr>
      <vt:lpstr>Other tissues</vt:lpstr>
      <vt:lpstr>Growth of benign and malignant neoplasms</vt:lpstr>
      <vt:lpstr>Benign neoplasm growth</vt:lpstr>
      <vt:lpstr>Benign neoplasm growth</vt:lpstr>
      <vt:lpstr>Malignant neoplasm growth</vt:lpstr>
      <vt:lpstr>Malignant neoplasm growth</vt:lpstr>
      <vt:lpstr>Malignant neoplasm growth</vt:lpstr>
      <vt:lpstr>Hyperplasias and Neoplasms</vt:lpstr>
      <vt:lpstr>hyperplasias</vt:lpstr>
      <vt:lpstr>Development of malignant neoplasms</vt:lpstr>
      <vt:lpstr>Development of malignant neoplasms</vt:lpstr>
      <vt:lpstr>Development of malignant neoplasms</vt:lpstr>
      <vt:lpstr>Development of malignant neoplasms</vt:lpstr>
      <vt:lpstr>Development of malignant neoplasms</vt:lpstr>
      <vt:lpstr>Lymphatic system metastasis</vt:lpstr>
      <vt:lpstr>Lymphatic system metastasis</vt:lpstr>
      <vt:lpstr>Bloodstream metastasis</vt:lpstr>
      <vt:lpstr>Grading and staging of cancer</vt:lpstr>
      <vt:lpstr>Grading and staging of cancer</vt:lpstr>
      <vt:lpstr>Causes of cancer</vt:lpstr>
      <vt:lpstr>Causes of cancer</vt:lpstr>
      <vt:lpstr>Causes of cancer</vt:lpstr>
      <vt:lpstr>Chemical carcinogens</vt:lpstr>
      <vt:lpstr>hormones</vt:lpstr>
      <vt:lpstr>hormones</vt:lpstr>
      <vt:lpstr>Hysterectomy</vt:lpstr>
      <vt:lpstr>Hormones </vt:lpstr>
      <vt:lpstr>Orchiectomy</vt:lpstr>
      <vt:lpstr>radiation</vt:lpstr>
      <vt:lpstr>Radiation</vt:lpstr>
      <vt:lpstr>viruses</vt:lpstr>
      <vt:lpstr>Genetic predisposition</vt:lpstr>
      <vt:lpstr>Personal risk behavior</vt:lpstr>
      <vt:lpstr>Smoking and tobacco products </vt:lpstr>
      <vt:lpstr>Smoking and tobacco products </vt:lpstr>
      <vt:lpstr>Diet</vt:lpstr>
      <vt:lpstr>Diet</vt:lpstr>
      <vt:lpstr>Alcohol use </vt:lpstr>
      <vt:lpstr>Sexual behavior</vt:lpstr>
      <vt:lpstr>Sexual behavior</vt:lpstr>
      <vt:lpstr>Sexual behavior </vt:lpstr>
      <vt:lpstr>Cancer Prevention</vt:lpstr>
      <vt:lpstr>Cancer prevention</vt:lpstr>
      <vt:lpstr>Cancer prevention</vt:lpstr>
      <vt:lpstr>Cancer prevention</vt:lpstr>
      <vt:lpstr>Frequency of cancer</vt:lpstr>
      <vt:lpstr>Diagnosis of cancer</vt:lpstr>
      <vt:lpstr>Diagnosis of cancer</vt:lpstr>
      <vt:lpstr>Diagnosis of cancer</vt:lpstr>
      <vt:lpstr>Diagnosis of cancer</vt:lpstr>
      <vt:lpstr>Diagnosis of cancer</vt:lpstr>
      <vt:lpstr>Sighs and symptoms of cancer</vt:lpstr>
      <vt:lpstr>Signs and symptoms of cancer</vt:lpstr>
      <vt:lpstr>Signs and symptoms of cancer</vt:lpstr>
      <vt:lpstr>Signs and symptoms of cancer</vt:lpstr>
      <vt:lpstr>Signs and symptoms of cancer</vt:lpstr>
      <vt:lpstr>Signs and symptoms of cancer</vt:lpstr>
      <vt:lpstr>Signs and symptoms of cancer</vt:lpstr>
      <vt:lpstr>Signs and symptoms of cancer</vt:lpstr>
      <vt:lpstr>Cancer Treatment</vt:lpstr>
      <vt:lpstr>Cancer treatment</vt:lpstr>
      <vt:lpstr>Cancer treatment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Neoplasms</dc:title>
  <dc:creator>yadira salazar</dc:creator>
  <cp:lastModifiedBy>yadira salazar</cp:lastModifiedBy>
  <cp:revision>175</cp:revision>
  <dcterms:created xsi:type="dcterms:W3CDTF">2014-10-06T01:29:54Z</dcterms:created>
  <dcterms:modified xsi:type="dcterms:W3CDTF">2015-11-17T18:50:58Z</dcterms:modified>
</cp:coreProperties>
</file>