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A529-5A21-45D9-8EBE-12748DE47DD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978A-F5DD-44AF-A04D-E5CF828D5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8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A529-5A21-45D9-8EBE-12748DE47DD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978A-F5DD-44AF-A04D-E5CF828D5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4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A529-5A21-45D9-8EBE-12748DE47DD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978A-F5DD-44AF-A04D-E5CF828D5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7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20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39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49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55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62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50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7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A529-5A21-45D9-8EBE-12748DE47DD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978A-F5DD-44AF-A04D-E5CF828D5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73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63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6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48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9363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80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7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54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97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5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A529-5A21-45D9-8EBE-12748DE47DD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978A-F5DD-44AF-A04D-E5CF828D5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6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A529-5A21-45D9-8EBE-12748DE47DD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978A-F5DD-44AF-A04D-E5CF828D5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5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A529-5A21-45D9-8EBE-12748DE47DD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978A-F5DD-44AF-A04D-E5CF828D5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1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A529-5A21-45D9-8EBE-12748DE47DD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978A-F5DD-44AF-A04D-E5CF828D5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9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A529-5A21-45D9-8EBE-12748DE47DD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978A-F5DD-44AF-A04D-E5CF828D5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6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A529-5A21-45D9-8EBE-12748DE47DD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978A-F5DD-44AF-A04D-E5CF828D5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2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A529-5A21-45D9-8EBE-12748DE47DD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978A-F5DD-44AF-A04D-E5CF828D5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5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A529-5A21-45D9-8EBE-12748DE47DD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0978A-F5DD-44AF-A04D-E5CF828D5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32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72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Inflammation and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7" y="2060620"/>
            <a:ext cx="10207096" cy="4507605"/>
          </a:xfrm>
        </p:spPr>
        <p:txBody>
          <a:bodyPr>
            <a:noAutofit/>
          </a:bodyPr>
          <a:lstStyle/>
          <a:p>
            <a:r>
              <a:rPr lang="en-US" sz="2800" dirty="0"/>
              <a:t>Diseases related to inflammation are identifies with suffix “</a:t>
            </a:r>
            <a:r>
              <a:rPr lang="en-US" sz="2800" dirty="0" err="1"/>
              <a:t>itis</a:t>
            </a:r>
            <a:r>
              <a:rPr lang="en-US" sz="2800" dirty="0"/>
              <a:t>”</a:t>
            </a:r>
          </a:p>
          <a:p>
            <a:endParaRPr lang="en-US" sz="2800" dirty="0"/>
          </a:p>
          <a:p>
            <a:r>
              <a:rPr lang="en-US" sz="2800" dirty="0"/>
              <a:t>Ex: Appendicitis (Inflammation of the appendix)</a:t>
            </a:r>
          </a:p>
          <a:p>
            <a:r>
              <a:rPr lang="en-US" sz="2800" dirty="0"/>
              <a:t>Gastritis (inflammation of stomach)</a:t>
            </a:r>
          </a:p>
          <a:p>
            <a:r>
              <a:rPr lang="en-US" sz="2800" dirty="0"/>
              <a:t>Colitis (Inflammation of the colon)</a:t>
            </a:r>
          </a:p>
          <a:p>
            <a:r>
              <a:rPr lang="en-US" sz="2800" dirty="0"/>
              <a:t>Encephalitis (inflammation of the brain)</a:t>
            </a:r>
          </a:p>
          <a:p>
            <a:endParaRPr lang="en-US" sz="2800" dirty="0"/>
          </a:p>
          <a:p>
            <a:r>
              <a:rPr lang="en-US" sz="2800" dirty="0"/>
              <a:t>Inflammation will progress to an infection due to the presence of bacteria in the region.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47" y="2764881"/>
            <a:ext cx="3570596" cy="267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3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Hyperplasias</a:t>
            </a:r>
            <a:r>
              <a:rPr lang="en-US" dirty="0"/>
              <a:t> and Neoplasms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Hyperplasia:  Hyper = Excessive, </a:t>
            </a:r>
            <a:r>
              <a:rPr lang="en-US" sz="3200" dirty="0" err="1"/>
              <a:t>plasia</a:t>
            </a:r>
            <a:r>
              <a:rPr lang="en-US" sz="3200" dirty="0"/>
              <a:t> = growth</a:t>
            </a:r>
          </a:p>
          <a:p>
            <a:endParaRPr lang="en-US" sz="3200" dirty="0"/>
          </a:p>
          <a:p>
            <a:r>
              <a:rPr lang="en-US" sz="3200" dirty="0"/>
              <a:t>Neoplasia: Neo = New, </a:t>
            </a:r>
            <a:r>
              <a:rPr lang="en-US" sz="3200" dirty="0" err="1"/>
              <a:t>Plasia</a:t>
            </a:r>
            <a:r>
              <a:rPr lang="en-US" sz="3200" dirty="0"/>
              <a:t> = growth</a:t>
            </a:r>
          </a:p>
          <a:p>
            <a:endParaRPr lang="en-US" sz="3200" dirty="0"/>
          </a:p>
          <a:p>
            <a:r>
              <a:rPr lang="en-US" sz="3200" dirty="0"/>
              <a:t>Both are similar because in both, you will se an increase in tissue size.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898" y="237670"/>
            <a:ext cx="3547392" cy="2657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1174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2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Hyperplasias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50" y="2502336"/>
            <a:ext cx="8853629" cy="4046510"/>
          </a:xfrm>
        </p:spPr>
        <p:txBody>
          <a:bodyPr>
            <a:normAutofit/>
          </a:bodyPr>
          <a:lstStyle/>
          <a:p>
            <a:r>
              <a:rPr lang="en-US" sz="3200" dirty="0"/>
              <a:t>Are an overgrowth in response to some type of stimulus.</a:t>
            </a:r>
          </a:p>
          <a:p>
            <a:endParaRPr lang="en-US" sz="3200" dirty="0"/>
          </a:p>
          <a:p>
            <a:r>
              <a:rPr lang="en-US" sz="3200" dirty="0"/>
              <a:t>Ex: Enlargement of thyroid gland in response to hormone deficiency. (not having enough thyroid hormone needed</a:t>
            </a:r>
          </a:p>
          <a:p>
            <a:pPr marL="0" indent="0">
              <a:buNone/>
            </a:pPr>
            <a:r>
              <a:rPr lang="en-US" sz="3200" dirty="0"/>
              <a:t>  for metabolism, causing enlarged thyroid)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096" y="2423957"/>
            <a:ext cx="3260904" cy="301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85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Neoplasms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0627" y="1956117"/>
            <a:ext cx="10294182" cy="4494726"/>
          </a:xfrm>
        </p:spPr>
        <p:txBody>
          <a:bodyPr>
            <a:noAutofit/>
          </a:bodyPr>
          <a:lstStyle/>
          <a:p>
            <a:r>
              <a:rPr lang="en-US" sz="3200" dirty="0"/>
              <a:t>Commonly called “Tumors” – Latin for “swelling”, and originally used in description of swelling related to inflammation.</a:t>
            </a:r>
          </a:p>
          <a:p>
            <a:endParaRPr lang="en-US" sz="3200" dirty="0"/>
          </a:p>
          <a:p>
            <a:r>
              <a:rPr lang="en-US" sz="3200" dirty="0"/>
              <a:t>Greek term for swelling is “</a:t>
            </a:r>
            <a:r>
              <a:rPr lang="en-US" sz="3200" dirty="0" err="1"/>
              <a:t>onkos</a:t>
            </a:r>
            <a:r>
              <a:rPr lang="en-US" sz="3200" dirty="0"/>
              <a:t>” used now to construct word “oncology” : onco – tumor, ology – study of, or study of cancer.</a:t>
            </a:r>
          </a:p>
          <a:p>
            <a:endParaRPr lang="en-US" sz="3200" dirty="0"/>
          </a:p>
          <a:p>
            <a:r>
              <a:rPr lang="en-US" sz="3200" dirty="0"/>
              <a:t>Diseases with tumor involvement usually end with the suffix “</a:t>
            </a:r>
            <a:r>
              <a:rPr lang="en-US" sz="3200" dirty="0" err="1"/>
              <a:t>oma</a:t>
            </a:r>
            <a:r>
              <a:rPr lang="en-US" sz="3200" dirty="0"/>
              <a:t>”.</a:t>
            </a:r>
          </a:p>
          <a:p>
            <a:r>
              <a:rPr lang="en-US" sz="3200" dirty="0"/>
              <a:t>Ex: Lipoma, carcinoma, melanoma, and sarcoma)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925" y="-78377"/>
            <a:ext cx="2124075" cy="215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128" y="4203480"/>
            <a:ext cx="2580872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158" y="2441355"/>
            <a:ext cx="2374842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6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Neoplasms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4862"/>
            <a:ext cx="12192000" cy="4314423"/>
          </a:xfrm>
        </p:spPr>
        <p:txBody>
          <a:bodyPr>
            <a:noAutofit/>
          </a:bodyPr>
          <a:lstStyle/>
          <a:p>
            <a:r>
              <a:rPr lang="en-US" sz="2800" dirty="0"/>
              <a:t>May be classified as benign or malignant.</a:t>
            </a:r>
          </a:p>
          <a:p>
            <a:endParaRPr lang="en-US" sz="2800" dirty="0"/>
          </a:p>
          <a:p>
            <a:r>
              <a:rPr lang="en-US" sz="2800" dirty="0"/>
              <a:t>Generally neoplasms are benign tumors with limited growth and are encapsulated, easily removed, and are not deadly.</a:t>
            </a:r>
          </a:p>
          <a:p>
            <a:endParaRPr lang="en-US" sz="2800" dirty="0"/>
          </a:p>
          <a:p>
            <a:r>
              <a:rPr lang="en-US" sz="2800" dirty="0"/>
              <a:t>Malignant tumors grow uncontrollably; have finger – like projections into surrounding tissue making removal very difficult, and making it deadly.</a:t>
            </a:r>
          </a:p>
          <a:p>
            <a:endParaRPr lang="en-US" sz="2800" dirty="0"/>
          </a:p>
          <a:p>
            <a:r>
              <a:rPr lang="en-US" sz="2800" dirty="0"/>
              <a:t>Malignant means deadly or progressing to death.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344" y="-31738"/>
            <a:ext cx="4814655" cy="309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68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Neoplasms.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11978"/>
            <a:ext cx="12078789" cy="4342510"/>
          </a:xfrm>
        </p:spPr>
        <p:txBody>
          <a:bodyPr>
            <a:noAutofit/>
          </a:bodyPr>
          <a:lstStyle/>
          <a:p>
            <a:r>
              <a:rPr lang="en-US" sz="2800" dirty="0"/>
              <a:t>Tumor diseases are usually called cancer, defined as a malignant tumor.</a:t>
            </a:r>
          </a:p>
          <a:p>
            <a:endParaRPr lang="en-US" sz="2800" dirty="0"/>
          </a:p>
          <a:p>
            <a:r>
              <a:rPr lang="en-US" sz="2800" dirty="0"/>
              <a:t>Fingerlike or crablike projections give cancer the name from the Greek </a:t>
            </a:r>
            <a:r>
              <a:rPr lang="en-US" sz="2800" dirty="0" err="1"/>
              <a:t>karkinos</a:t>
            </a:r>
            <a:r>
              <a:rPr lang="en-US" sz="2800" dirty="0"/>
              <a:t>, meaning “crab”</a:t>
            </a:r>
          </a:p>
          <a:p>
            <a:endParaRPr lang="en-US" sz="2800" dirty="0"/>
          </a:p>
          <a:p>
            <a:r>
              <a:rPr lang="en-US" sz="2800" dirty="0"/>
              <a:t>This characteristic makes surgical removal of cancer difficult.</a:t>
            </a:r>
          </a:p>
          <a:p>
            <a:endParaRPr lang="en-US" sz="2800" dirty="0"/>
          </a:p>
          <a:p>
            <a:r>
              <a:rPr lang="en-US" sz="2800" dirty="0"/>
              <a:t>Neoplasms metastasize, meaning they move. Metastatic cancers move from site of origin to a secondary site in the body. Ex: Lung cancer commonly metastasizes to bone.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347" y="0"/>
            <a:ext cx="1824653" cy="22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94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Nutritional Imbalance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6873"/>
            <a:ext cx="12009119" cy="4325184"/>
          </a:xfrm>
        </p:spPr>
        <p:txBody>
          <a:bodyPr>
            <a:noAutofit/>
          </a:bodyPr>
          <a:lstStyle/>
          <a:p>
            <a:r>
              <a:rPr lang="en-US" sz="2800" dirty="0"/>
              <a:t>Nutritional disorders can cause problems with physical growth, mental and intellectual retardation, and even death in extreme cases.</a:t>
            </a:r>
          </a:p>
          <a:p>
            <a:endParaRPr lang="en-US" sz="2800" dirty="0"/>
          </a:p>
          <a:p>
            <a:r>
              <a:rPr lang="en-US" sz="2800" dirty="0"/>
              <a:t>Most nutritional diseases are related to overconsumption or </a:t>
            </a:r>
            <a:r>
              <a:rPr lang="en-US" sz="2800" dirty="0" err="1"/>
              <a:t>underconsumption</a:t>
            </a:r>
            <a:r>
              <a:rPr lang="en-US" sz="2800" dirty="0"/>
              <a:t> of nutrients.</a:t>
            </a:r>
          </a:p>
          <a:p>
            <a:endParaRPr lang="en-US" sz="2800" dirty="0"/>
          </a:p>
          <a:p>
            <a:r>
              <a:rPr lang="en-US" sz="2800" dirty="0"/>
              <a:t>Problems: Malnutrition, obesity, and excessive or deficient vitamins, minerals, or both.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132" y="109403"/>
            <a:ext cx="3586502" cy="198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58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336873"/>
            <a:ext cx="10294182" cy="3599316"/>
          </a:xfrm>
        </p:spPr>
        <p:txBody>
          <a:bodyPr>
            <a:noAutofit/>
          </a:bodyPr>
          <a:lstStyle/>
          <a:p>
            <a:r>
              <a:rPr lang="en-US" sz="3200" dirty="0"/>
              <a:t>Inadequate nutrient intake or disease causing a problem with absorption of nutrients. </a:t>
            </a:r>
          </a:p>
          <a:p>
            <a:endParaRPr lang="en-US" sz="3200" dirty="0"/>
          </a:p>
          <a:p>
            <a:r>
              <a:rPr lang="en-US" sz="3200" dirty="0"/>
              <a:t>Children and elderly are the most affected by malnutrition.</a:t>
            </a:r>
          </a:p>
          <a:p>
            <a:endParaRPr lang="en-US" sz="3200" dirty="0"/>
          </a:p>
          <a:p>
            <a:r>
              <a:rPr lang="en-US" sz="3200" dirty="0"/>
              <a:t>Persons suffering with cancer experience problems with malnutrition, causing cachexia. (having ill, thin, wasted appearance.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166" y="186516"/>
            <a:ext cx="2356834" cy="301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79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86377"/>
            <a:ext cx="11991702" cy="4627932"/>
          </a:xfrm>
        </p:spPr>
        <p:txBody>
          <a:bodyPr>
            <a:normAutofit/>
          </a:bodyPr>
          <a:lstStyle/>
          <a:p>
            <a:r>
              <a:rPr lang="en-US" sz="3200" dirty="0"/>
              <a:t>People unable to maintain body weight can receive nutritional supplements through liquid drinks.</a:t>
            </a:r>
          </a:p>
          <a:p>
            <a:endParaRPr lang="en-US" sz="3200" dirty="0"/>
          </a:p>
          <a:p>
            <a:r>
              <a:rPr lang="en-US" sz="3200" dirty="0"/>
              <a:t>Provide complete nutritional intake through parenteral(to administer through injection)</a:t>
            </a:r>
          </a:p>
          <a:p>
            <a:endParaRPr lang="en-US" sz="3200" dirty="0"/>
          </a:p>
          <a:p>
            <a:r>
              <a:rPr lang="en-US" sz="3200" dirty="0"/>
              <a:t>Parenteral injections can include subcutaneous( sub-under; cutaneous-skin), intramuscular( intra-within, muscular-muscle) or intravenous( intra-within, venous- vein)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095" y="91091"/>
            <a:ext cx="2862906" cy="190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11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7085" y="2171409"/>
            <a:ext cx="10294182" cy="4856407"/>
          </a:xfrm>
        </p:spPr>
        <p:txBody>
          <a:bodyPr>
            <a:noAutofit/>
          </a:bodyPr>
          <a:lstStyle/>
          <a:p>
            <a:r>
              <a:rPr lang="en-US" sz="2800" dirty="0"/>
              <a:t>Intravenous nutrition is the most common parenteral route due to providing total nutrition trough the vein. Also called total parenteral nutrition (TPN)</a:t>
            </a:r>
          </a:p>
          <a:p>
            <a:r>
              <a:rPr lang="en-US" sz="2800" dirty="0"/>
              <a:t>Nutrition can also be provided through eternal(small intestine) route, nasogastric(</a:t>
            </a:r>
            <a:r>
              <a:rPr lang="en-US" sz="2800" dirty="0" err="1"/>
              <a:t>naso</a:t>
            </a:r>
            <a:r>
              <a:rPr lang="en-US" sz="2800" dirty="0"/>
              <a:t>-nose, gastric-stomach) for short term supplement.</a:t>
            </a:r>
          </a:p>
          <a:p>
            <a:r>
              <a:rPr lang="en-US" sz="2800" dirty="0"/>
              <a:t>For long term feeding, gastrostomy(gastro-stomach, ostomy-opening) the placing of a tube through abdominal and stomach wall. Called “Tube feeding”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082" y="0"/>
            <a:ext cx="2914918" cy="2243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403" y="5077096"/>
            <a:ext cx="2377597" cy="178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2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Mechanisms of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699542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1" y="2336873"/>
            <a:ext cx="12078789" cy="3599316"/>
          </a:xfrm>
        </p:spPr>
        <p:txBody>
          <a:bodyPr>
            <a:noAutofit/>
          </a:bodyPr>
          <a:lstStyle/>
          <a:p>
            <a:r>
              <a:rPr lang="en-US" sz="3200" dirty="0"/>
              <a:t>Overconsumption of nutrients and lack of exercise cause obesity.</a:t>
            </a:r>
          </a:p>
          <a:p>
            <a:endParaRPr lang="en-US" sz="3200" dirty="0"/>
          </a:p>
          <a:p>
            <a:r>
              <a:rPr lang="en-US" sz="3200" dirty="0"/>
              <a:t>According to American Heart Association, obesity is a national health concern. 1 in 3 (31.7%) U.S. children ages 2-19 are obese and over 1/3 of adults (33.7%) are obese.</a:t>
            </a:r>
          </a:p>
          <a:p>
            <a:endParaRPr lang="en-US" sz="3200" dirty="0"/>
          </a:p>
          <a:p>
            <a:r>
              <a:rPr lang="en-US" sz="3200" dirty="0"/>
              <a:t>Obesity shortens lifespan and increases the chance of getting arteriosclerosis, leading to cardiovascular disease.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794" y="199987"/>
            <a:ext cx="3211167" cy="213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21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1" y="2894221"/>
            <a:ext cx="11469188" cy="4342601"/>
          </a:xfrm>
        </p:spPr>
        <p:txBody>
          <a:bodyPr>
            <a:noAutofit/>
          </a:bodyPr>
          <a:lstStyle/>
          <a:p>
            <a:r>
              <a:rPr lang="en-US" sz="2800" dirty="0"/>
              <a:t>It is medically determined when an individual has a body mass index (BMI) greater than 29.9.</a:t>
            </a:r>
          </a:p>
          <a:p>
            <a:endParaRPr lang="en-US" sz="2800" dirty="0"/>
          </a:p>
          <a:p>
            <a:r>
              <a:rPr lang="en-US" sz="2800" dirty="0"/>
              <a:t>BMI is obtained by dividing the individuals weight in pounds, by the square of height, multiplied by 703.</a:t>
            </a:r>
          </a:p>
          <a:p>
            <a:endParaRPr lang="en-US" sz="2800" dirty="0"/>
          </a:p>
          <a:p>
            <a:r>
              <a:rPr lang="en-US" sz="2800" dirty="0"/>
              <a:t>BMI scale: &lt;18.5: underweight, 18.5-24.9: normal, 25-29:overweight, 30-35: obese, 36-40: moderately obese, &gt;40: extremely obese.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304" y="-538387"/>
            <a:ext cx="4420696" cy="34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51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" y="2336873"/>
            <a:ext cx="12009119" cy="4412270"/>
          </a:xfrm>
        </p:spPr>
        <p:txBody>
          <a:bodyPr>
            <a:noAutofit/>
          </a:bodyPr>
          <a:lstStyle/>
          <a:p>
            <a:r>
              <a:rPr lang="en-US" sz="3200" dirty="0"/>
              <a:t>Bariatrics –branch of medicine that deals with prevention and treatment of obesity.</a:t>
            </a:r>
          </a:p>
          <a:p>
            <a:endParaRPr lang="en-US" sz="3200" dirty="0"/>
          </a:p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line of treatment: diet, exercise, anti-obesity medication, and behavior modifications.</a:t>
            </a:r>
          </a:p>
          <a:p>
            <a:endParaRPr lang="en-US" sz="3200" dirty="0"/>
          </a:p>
          <a:p>
            <a:r>
              <a:rPr lang="en-US" sz="3200" dirty="0"/>
              <a:t>In severely obese populations they often have poor success, causing the need of bariatric or weight loss surgery. (Gastric binding or gastric bypass surgery).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229" y="0"/>
            <a:ext cx="5001771" cy="228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6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6 causes of diseases: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1. Heredity</a:t>
            </a:r>
          </a:p>
          <a:p>
            <a:r>
              <a:rPr lang="en-US" sz="3200" dirty="0"/>
              <a:t>2. Trauma</a:t>
            </a:r>
          </a:p>
          <a:p>
            <a:r>
              <a:rPr lang="en-US" sz="3200" dirty="0"/>
              <a:t>3. Inflammation and infection</a:t>
            </a:r>
          </a:p>
          <a:p>
            <a:r>
              <a:rPr lang="en-US" sz="3200" dirty="0"/>
              <a:t>4. </a:t>
            </a:r>
            <a:r>
              <a:rPr lang="en-US" sz="3200" dirty="0" err="1"/>
              <a:t>Hyperplasias</a:t>
            </a:r>
            <a:r>
              <a:rPr lang="en-US" sz="3200" dirty="0"/>
              <a:t> and neoplasms</a:t>
            </a:r>
          </a:p>
          <a:p>
            <a:r>
              <a:rPr lang="en-US" sz="3200" dirty="0"/>
              <a:t>5. Nutritional imbalance</a:t>
            </a:r>
          </a:p>
          <a:p>
            <a:r>
              <a:rPr lang="en-US" sz="3200" dirty="0"/>
              <a:t>6. Impaired immunity</a:t>
            </a:r>
          </a:p>
        </p:txBody>
      </p:sp>
    </p:spTree>
    <p:extLst>
      <p:ext uri="{BB962C8B-B14F-4D97-AF65-F5344CB8AC3E}">
        <p14:creationId xmlns:p14="http://schemas.microsoft.com/office/powerpoint/2010/main" val="140599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1" y="2233842"/>
            <a:ext cx="11384280" cy="3599316"/>
          </a:xfrm>
        </p:spPr>
        <p:txBody>
          <a:bodyPr>
            <a:noAutofit/>
          </a:bodyPr>
          <a:lstStyle/>
          <a:p>
            <a:r>
              <a:rPr lang="en-US" sz="3200" dirty="0"/>
              <a:t>Caused by an abnormality in individuals genetic or chromosomal makeup.</a:t>
            </a:r>
          </a:p>
          <a:p>
            <a:endParaRPr lang="en-US" sz="3200" dirty="0"/>
          </a:p>
          <a:p>
            <a:r>
              <a:rPr lang="en-US" sz="3200" dirty="0"/>
              <a:t>May not be apparent during birth</a:t>
            </a:r>
          </a:p>
          <a:p>
            <a:endParaRPr lang="en-US" sz="3200" dirty="0"/>
          </a:p>
          <a:p>
            <a:r>
              <a:rPr lang="en-US" sz="3200" dirty="0"/>
              <a:t>Congenital disorders are present at birth and can be apparent or not</a:t>
            </a:r>
          </a:p>
          <a:p>
            <a:r>
              <a:rPr lang="en-US" sz="3200" dirty="0"/>
              <a:t>Not always genetic (fetal alcohol syndrome or difficult with delivery)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364" y="18689"/>
            <a:ext cx="4839898" cy="206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2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4080"/>
            <a:ext cx="11292839" cy="438912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Classified in 3 basic ways:</a:t>
            </a:r>
          </a:p>
          <a:p>
            <a:pPr algn="ctr"/>
            <a:r>
              <a:rPr lang="en-US" sz="3200" dirty="0"/>
              <a:t>Single gene abnormalities</a:t>
            </a:r>
          </a:p>
          <a:p>
            <a:pPr algn="ctr"/>
            <a:r>
              <a:rPr lang="en-US" sz="3200" dirty="0"/>
              <a:t>Abnormality of several genes</a:t>
            </a:r>
          </a:p>
          <a:p>
            <a:pPr algn="ctr"/>
            <a:r>
              <a:rPr lang="en-US" sz="3200" dirty="0"/>
              <a:t>Abnormality of chromosomes</a:t>
            </a:r>
          </a:p>
          <a:p>
            <a:pPr algn="ctr"/>
            <a:endParaRPr lang="en-US" sz="3200" dirty="0"/>
          </a:p>
          <a:p>
            <a:r>
              <a:rPr lang="en-US" sz="3200" dirty="0"/>
              <a:t>Not all chromosomal and genetic abnormalities  will present or cause an effect on the individual.</a:t>
            </a:r>
          </a:p>
          <a:p>
            <a:r>
              <a:rPr lang="en-US" sz="3200" dirty="0"/>
              <a:t>Others lead to death and spontaneous abortion of unborn child.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516" y="135135"/>
            <a:ext cx="3569925" cy="297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7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69447"/>
            <a:ext cx="11784168" cy="4488929"/>
          </a:xfrm>
        </p:spPr>
        <p:txBody>
          <a:bodyPr>
            <a:noAutofit/>
          </a:bodyPr>
          <a:lstStyle/>
          <a:p>
            <a:r>
              <a:rPr lang="en-US" sz="3200" dirty="0"/>
              <a:t>Caused by a physical injury from an external force.</a:t>
            </a:r>
          </a:p>
          <a:p>
            <a:endParaRPr lang="en-US" sz="3200" dirty="0"/>
          </a:p>
          <a:p>
            <a:r>
              <a:rPr lang="en-US" sz="3200" dirty="0"/>
              <a:t>Leading cause of death in children and young adults.</a:t>
            </a:r>
          </a:p>
          <a:p>
            <a:endParaRPr lang="en-US" sz="3200" dirty="0"/>
          </a:p>
          <a:p>
            <a:r>
              <a:rPr lang="en-US" sz="3200" dirty="0"/>
              <a:t>Individuals most commonly affected have to do with age, race and residence.</a:t>
            </a:r>
          </a:p>
          <a:p>
            <a:endParaRPr lang="en-US" sz="3200" dirty="0"/>
          </a:p>
          <a:p>
            <a:r>
              <a:rPr lang="en-US" sz="3200" dirty="0"/>
              <a:t>(Ex: falls in elderly, gunshots-urban areas, and MVA’s –most common cause of traumatic disease.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40" y="45886"/>
            <a:ext cx="2956560" cy="22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5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90670"/>
            <a:ext cx="12344399" cy="4623516"/>
          </a:xfrm>
        </p:spPr>
        <p:txBody>
          <a:bodyPr>
            <a:noAutofit/>
          </a:bodyPr>
          <a:lstStyle/>
          <a:p>
            <a:r>
              <a:rPr lang="en-US" sz="3200" dirty="0"/>
              <a:t>Triage is the prioritization of care according to severity of an injury.</a:t>
            </a:r>
          </a:p>
          <a:p>
            <a:endParaRPr lang="en-US" sz="3200" dirty="0"/>
          </a:p>
          <a:p>
            <a:r>
              <a:rPr lang="en-US" sz="3200" dirty="0"/>
              <a:t>It incorporates an ABC prioritizing method, with A for airway, B for breathing, c for cardiac function.</a:t>
            </a:r>
          </a:p>
          <a:p>
            <a:endParaRPr lang="en-US" sz="3200" dirty="0"/>
          </a:p>
          <a:p>
            <a:r>
              <a:rPr lang="en-US" sz="3200" dirty="0"/>
              <a:t>After these areas are assessed, bleeding, and fractures are addressed. </a:t>
            </a:r>
          </a:p>
          <a:p>
            <a:r>
              <a:rPr lang="en-US" sz="3200" dirty="0"/>
              <a:t>(ex. Help non-breathing patient or bleeding patient)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680" y="-139105"/>
            <a:ext cx="2972320" cy="210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3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Inflammation and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57023"/>
            <a:ext cx="11033759" cy="3679166"/>
          </a:xfrm>
        </p:spPr>
        <p:txBody>
          <a:bodyPr>
            <a:noAutofit/>
          </a:bodyPr>
          <a:lstStyle/>
          <a:p>
            <a:r>
              <a:rPr lang="en-US" sz="3200" dirty="0"/>
              <a:t>Inflammation is a protective immune response triggered by any type of injury or irritant.</a:t>
            </a:r>
          </a:p>
          <a:p>
            <a:endParaRPr lang="en-US" sz="3200" dirty="0"/>
          </a:p>
          <a:p>
            <a:r>
              <a:rPr lang="en-US" sz="3200" dirty="0"/>
              <a:t>Signs of inflammation: redness, heat, swelling, pain, and loss of motion.</a:t>
            </a:r>
          </a:p>
          <a:p>
            <a:endParaRPr lang="en-US" sz="3200" dirty="0"/>
          </a:p>
          <a:p>
            <a:r>
              <a:rPr lang="en-US" sz="3200" dirty="0"/>
              <a:t>Body causes loss of motion during inflammation to prevent further movement. Allowing area to heal.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636" y="0"/>
            <a:ext cx="3009363" cy="22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6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Inflammation and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9294"/>
            <a:ext cx="11902439" cy="4463173"/>
          </a:xfrm>
        </p:spPr>
        <p:txBody>
          <a:bodyPr/>
          <a:lstStyle/>
          <a:p>
            <a:r>
              <a:rPr lang="en-US" sz="3200" dirty="0"/>
              <a:t>Infection refers to the invasion of microorganisms into tissues that causes cell or tissue injury.</a:t>
            </a:r>
          </a:p>
          <a:p>
            <a:r>
              <a:rPr lang="en-US" sz="3200" dirty="0"/>
              <a:t>Infections will cause inflammation, Ex: Bacterial infection of skin</a:t>
            </a:r>
          </a:p>
          <a:p>
            <a:r>
              <a:rPr lang="en-US" sz="3200" dirty="0"/>
              <a:t> Inflammation does not always mean you have an infection. Ex: Sunburn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736" y="4694617"/>
            <a:ext cx="2794234" cy="2092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555" y="110141"/>
            <a:ext cx="3024445" cy="19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54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1085</Words>
  <Application>Microsoft Office PowerPoint</Application>
  <PresentationFormat>Widescreen</PresentationFormat>
  <Paragraphs>133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Trebuchet MS</vt:lpstr>
      <vt:lpstr>Office Theme</vt:lpstr>
      <vt:lpstr>Berlin</vt:lpstr>
      <vt:lpstr>PowerPoint Presentation</vt:lpstr>
      <vt:lpstr>Mechanisms of disease</vt:lpstr>
      <vt:lpstr>There are 6 causes of diseases:</vt:lpstr>
      <vt:lpstr>Heredity</vt:lpstr>
      <vt:lpstr>Heredity</vt:lpstr>
      <vt:lpstr>Trauma</vt:lpstr>
      <vt:lpstr>Trauma</vt:lpstr>
      <vt:lpstr>Inflammation and Infection</vt:lpstr>
      <vt:lpstr>Inflammation and Infection</vt:lpstr>
      <vt:lpstr>Inflammation and Infection</vt:lpstr>
      <vt:lpstr>Hyperplasias and Neoplasms</vt:lpstr>
      <vt:lpstr>Hyperplasias</vt:lpstr>
      <vt:lpstr>Neoplasms</vt:lpstr>
      <vt:lpstr>Neoplasms</vt:lpstr>
      <vt:lpstr>Neoplasms.</vt:lpstr>
      <vt:lpstr>Nutritional Imbalance</vt:lpstr>
      <vt:lpstr>Malnutrition</vt:lpstr>
      <vt:lpstr>Malnutrition</vt:lpstr>
      <vt:lpstr>Malnutrition</vt:lpstr>
      <vt:lpstr>Obesity</vt:lpstr>
      <vt:lpstr>Obesity</vt:lpstr>
      <vt:lpstr>Obesity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yadira salazar</dc:creator>
  <cp:lastModifiedBy>yadira salazar</cp:lastModifiedBy>
  <cp:revision>1</cp:revision>
  <dcterms:created xsi:type="dcterms:W3CDTF">2016-10-07T04:14:18Z</dcterms:created>
  <dcterms:modified xsi:type="dcterms:W3CDTF">2016-10-07T04:14:59Z</dcterms:modified>
</cp:coreProperties>
</file>