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A411D-5E03-4F91-97BB-855BAFF16355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612A3-EAF2-4105-AA67-932723C3F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59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612A3-EAF2-4105-AA67-932723C3F6C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00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9/16/2015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Causes of disease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60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Hyperplasias</a:t>
            </a:r>
            <a:r>
              <a:rPr lang="en-US" dirty="0" smtClean="0"/>
              <a:t> and Neoplasms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Hyperplasia:  Hyper = Excessive, </a:t>
            </a:r>
            <a:r>
              <a:rPr lang="en-US" dirty="0" err="1" smtClean="0"/>
              <a:t>plasia</a:t>
            </a:r>
            <a:r>
              <a:rPr lang="en-US" dirty="0" smtClean="0"/>
              <a:t> = growth</a:t>
            </a:r>
          </a:p>
          <a:p>
            <a:endParaRPr lang="en-US" dirty="0"/>
          </a:p>
          <a:p>
            <a:r>
              <a:rPr lang="en-US" dirty="0" smtClean="0"/>
              <a:t>Neoplasia: Neo = New, </a:t>
            </a:r>
            <a:r>
              <a:rPr lang="en-US" dirty="0" err="1" smtClean="0"/>
              <a:t>Plasia</a:t>
            </a:r>
            <a:r>
              <a:rPr lang="en-US" dirty="0" smtClean="0"/>
              <a:t> = growth</a:t>
            </a:r>
          </a:p>
          <a:p>
            <a:endParaRPr lang="en-US" dirty="0"/>
          </a:p>
          <a:p>
            <a:r>
              <a:rPr lang="en-US" dirty="0" smtClean="0"/>
              <a:t>Both are similar because in both, you will se an increase in tissue size.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3898" y="237670"/>
            <a:ext cx="3547392" cy="2657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1174" y="471487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3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Hyperplasias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an overgrowth in response to some type of stimulus.</a:t>
            </a:r>
          </a:p>
          <a:p>
            <a:endParaRPr lang="en-US" dirty="0"/>
          </a:p>
          <a:p>
            <a:r>
              <a:rPr lang="en-US" dirty="0" smtClean="0"/>
              <a:t>Ex: Enlargement of thyroid gland in response to hormone deficiency. (not having enough thyroid hormone needed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for metabolism, causing enlarged thyroid)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3722" y="3726823"/>
            <a:ext cx="3260904" cy="301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3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Neoplasms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060620"/>
            <a:ext cx="9613861" cy="4494726"/>
          </a:xfrm>
        </p:spPr>
        <p:txBody>
          <a:bodyPr>
            <a:normAutofit/>
          </a:bodyPr>
          <a:lstStyle/>
          <a:p>
            <a:r>
              <a:rPr lang="en-US" dirty="0" smtClean="0"/>
              <a:t>Commonly called “Tumors” – </a:t>
            </a:r>
            <a:r>
              <a:rPr lang="en-US" dirty="0"/>
              <a:t>L</a:t>
            </a:r>
            <a:r>
              <a:rPr lang="en-US" dirty="0" smtClean="0"/>
              <a:t>atin for “swelling”, and originally used in description of swelling related to inflammation.</a:t>
            </a:r>
          </a:p>
          <a:p>
            <a:endParaRPr lang="en-US" dirty="0"/>
          </a:p>
          <a:p>
            <a:r>
              <a:rPr lang="en-US" dirty="0" smtClean="0"/>
              <a:t>Greek term for swelling is “</a:t>
            </a:r>
            <a:r>
              <a:rPr lang="en-US" dirty="0" err="1" smtClean="0"/>
              <a:t>onkos</a:t>
            </a:r>
            <a:r>
              <a:rPr lang="en-US" dirty="0" smtClean="0"/>
              <a:t>” used now to construct word “oncology” : </a:t>
            </a:r>
            <a:r>
              <a:rPr lang="en-US" dirty="0" err="1" smtClean="0"/>
              <a:t>onco</a:t>
            </a:r>
            <a:r>
              <a:rPr lang="en-US" dirty="0" smtClean="0"/>
              <a:t> – tumor, ology – study of, or study of cancer.</a:t>
            </a:r>
          </a:p>
          <a:p>
            <a:endParaRPr lang="en-US" dirty="0"/>
          </a:p>
          <a:p>
            <a:r>
              <a:rPr lang="en-US" dirty="0" smtClean="0"/>
              <a:t>Diseases with tumor involvement usually end with the suffix “</a:t>
            </a:r>
            <a:r>
              <a:rPr lang="en-US" dirty="0" err="1" smtClean="0"/>
              <a:t>oma</a:t>
            </a:r>
            <a:r>
              <a:rPr lang="en-US" dirty="0" smtClean="0"/>
              <a:t>”.</a:t>
            </a:r>
          </a:p>
          <a:p>
            <a:r>
              <a:rPr lang="en-US" dirty="0" smtClean="0"/>
              <a:t>Ex: Lipoma, carcinoma, melanoma, and sarcoma)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0521" y="0"/>
            <a:ext cx="2124075" cy="2152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5972" y="4946695"/>
            <a:ext cx="2580872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7158" y="2668610"/>
            <a:ext cx="2374842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4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Neoplasms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034862"/>
            <a:ext cx="9613861" cy="4314423"/>
          </a:xfrm>
        </p:spPr>
        <p:txBody>
          <a:bodyPr>
            <a:normAutofit/>
          </a:bodyPr>
          <a:lstStyle/>
          <a:p>
            <a:r>
              <a:rPr lang="en-US" dirty="0" smtClean="0"/>
              <a:t>May be classified as benign or malignant.</a:t>
            </a:r>
          </a:p>
          <a:p>
            <a:endParaRPr lang="en-US" dirty="0" smtClean="0"/>
          </a:p>
          <a:p>
            <a:r>
              <a:rPr lang="en-US" dirty="0" smtClean="0"/>
              <a:t>Generally neoplasms are benign tumors with limited growth and are encapsulated, easily removed, and are not deadly.</a:t>
            </a:r>
          </a:p>
          <a:p>
            <a:endParaRPr lang="en-US" dirty="0" smtClean="0"/>
          </a:p>
          <a:p>
            <a:r>
              <a:rPr lang="en-US" dirty="0" smtClean="0"/>
              <a:t>Malignant tumors grow uncontrollably; have finger – like projections into surrounding tissue making removal very difficult, and making it deadly.</a:t>
            </a:r>
          </a:p>
          <a:p>
            <a:endParaRPr lang="en-US" dirty="0"/>
          </a:p>
          <a:p>
            <a:r>
              <a:rPr lang="en-US" dirty="0" smtClean="0"/>
              <a:t>Malignant means deadly or progressing to death.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9187" y="288701"/>
            <a:ext cx="3814353" cy="245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00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Neoplasms.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1996224"/>
            <a:ext cx="9613861" cy="431442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Tumor diseases are usually called cancer, defined as a malignant tumor.</a:t>
            </a:r>
          </a:p>
          <a:p>
            <a:endParaRPr lang="en-US" dirty="0"/>
          </a:p>
          <a:p>
            <a:r>
              <a:rPr lang="en-US" dirty="0" smtClean="0"/>
              <a:t>Fingerlike or crablike projections give cancer the name from the </a:t>
            </a:r>
            <a:r>
              <a:rPr lang="en-US" dirty="0"/>
              <a:t>G</a:t>
            </a:r>
            <a:r>
              <a:rPr lang="en-US" dirty="0" smtClean="0"/>
              <a:t>reek </a:t>
            </a:r>
            <a:r>
              <a:rPr lang="en-US" dirty="0" err="1" smtClean="0"/>
              <a:t>karkinos</a:t>
            </a:r>
            <a:r>
              <a:rPr lang="en-US" dirty="0" smtClean="0"/>
              <a:t>, meaning “crab”</a:t>
            </a:r>
          </a:p>
          <a:p>
            <a:endParaRPr lang="en-US" dirty="0"/>
          </a:p>
          <a:p>
            <a:r>
              <a:rPr lang="en-US" dirty="0" smtClean="0"/>
              <a:t>This characteristic makes surgical removal of cancer difficult.</a:t>
            </a:r>
          </a:p>
          <a:p>
            <a:endParaRPr lang="en-US" dirty="0"/>
          </a:p>
          <a:p>
            <a:r>
              <a:rPr lang="en-US" dirty="0" smtClean="0"/>
              <a:t>Neoplasms metastasize, meaning they move. Metastatic cancers move from site of origin to a secondary site in the body. Ex: Lung cancer commonly metastasizes to bone.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0198" y="0"/>
            <a:ext cx="2377762" cy="29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86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Nutritional Imbalance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Nutritional disorders can cause problems with physical growth, mental and intellectual retardation, and even death in extreme cases.</a:t>
            </a:r>
          </a:p>
          <a:p>
            <a:endParaRPr lang="en-US" dirty="0"/>
          </a:p>
          <a:p>
            <a:r>
              <a:rPr lang="en-US" dirty="0" smtClean="0"/>
              <a:t>Most nutritional diseases are related to overconsumption or </a:t>
            </a:r>
            <a:r>
              <a:rPr lang="en-US" dirty="0" err="1" smtClean="0"/>
              <a:t>underconsumption</a:t>
            </a:r>
            <a:r>
              <a:rPr lang="en-US" dirty="0" smtClean="0"/>
              <a:t> of nutrients.</a:t>
            </a:r>
          </a:p>
          <a:p>
            <a:endParaRPr lang="en-US" dirty="0"/>
          </a:p>
          <a:p>
            <a:r>
              <a:rPr lang="en-US" dirty="0" smtClean="0"/>
              <a:t>Problems: Malnutrition, obesity, and excessive or deficient vitamins, minerals, or both.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2132" y="109403"/>
            <a:ext cx="3586502" cy="198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084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Malnutrition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Inadequate nutrient intake or disease causing a problem with absorption of nutrients. </a:t>
            </a:r>
          </a:p>
          <a:p>
            <a:endParaRPr lang="en-US" dirty="0"/>
          </a:p>
          <a:p>
            <a:r>
              <a:rPr lang="en-US" dirty="0" smtClean="0"/>
              <a:t>Children and elderly are the most affected by malnutrition.</a:t>
            </a:r>
          </a:p>
          <a:p>
            <a:endParaRPr lang="en-US" dirty="0"/>
          </a:p>
          <a:p>
            <a:r>
              <a:rPr lang="en-US" dirty="0" smtClean="0"/>
              <a:t>Persons suffering with cancer experience problems with malnutrition, causing cachexia. (having ill, thin, wasted appearance.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5166" y="186516"/>
            <a:ext cx="2356834" cy="301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98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Malnutrition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086377"/>
            <a:ext cx="9613861" cy="4391696"/>
          </a:xfrm>
        </p:spPr>
        <p:txBody>
          <a:bodyPr/>
          <a:lstStyle/>
          <a:p>
            <a:r>
              <a:rPr lang="en-US" dirty="0" smtClean="0"/>
              <a:t>People </a:t>
            </a:r>
            <a:r>
              <a:rPr lang="en-US" dirty="0"/>
              <a:t>u</a:t>
            </a:r>
            <a:r>
              <a:rPr lang="en-US" dirty="0" smtClean="0"/>
              <a:t>nable to maintain body weight can receive nutritional supplements through liquid drinks.</a:t>
            </a:r>
          </a:p>
          <a:p>
            <a:endParaRPr lang="en-US" dirty="0" smtClean="0"/>
          </a:p>
          <a:p>
            <a:r>
              <a:rPr lang="en-US" dirty="0" smtClean="0"/>
              <a:t>Provide complete nutritional intake through parenteral(to administer through injection)</a:t>
            </a:r>
          </a:p>
          <a:p>
            <a:endParaRPr lang="en-US" dirty="0" smtClean="0"/>
          </a:p>
          <a:p>
            <a:r>
              <a:rPr lang="en-US" dirty="0" smtClean="0"/>
              <a:t>Parenteral injections can include subcutaneous( sub-under; cutaneous-skin), intramuscular( intra-within, muscular-muscle) or intravenous( intra-within, venous- vein)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095" y="91091"/>
            <a:ext cx="2862906" cy="190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50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Malnutrition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Intravenous nutrition is the most common parenteral route due to providing total nutrition trough the vein. Also called total parenteral nutrition (TPN)</a:t>
            </a:r>
          </a:p>
          <a:p>
            <a:r>
              <a:rPr lang="en-US" dirty="0" smtClean="0"/>
              <a:t>Nutrition can also be provided through eternal(small intestine) route, nasogastric(</a:t>
            </a:r>
            <a:r>
              <a:rPr lang="en-US" dirty="0" err="1" smtClean="0"/>
              <a:t>naso</a:t>
            </a:r>
            <a:r>
              <a:rPr lang="en-US" dirty="0" smtClean="0"/>
              <a:t>-nose, gastric-stomach) for short term supplement.</a:t>
            </a:r>
          </a:p>
          <a:p>
            <a:r>
              <a:rPr lang="en-US" dirty="0" smtClean="0"/>
              <a:t>For long term feeding, gastrostomy(gastro-stomach, ostomy-opening) the placing of a tube through abdominal and stomach wall. Called “Tube feeding”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7082" y="0"/>
            <a:ext cx="2914918" cy="2243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5025" y="501015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besity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Overconsumption of nutrients and lack of exercise cause obesity.</a:t>
            </a:r>
          </a:p>
          <a:p>
            <a:endParaRPr lang="en-US" dirty="0" smtClean="0"/>
          </a:p>
          <a:p>
            <a:r>
              <a:rPr lang="en-US" dirty="0" smtClean="0"/>
              <a:t>According to American Heart Association, obesity is a national health concern. 1 in 3 (31.7%) U.S. children ages 2-19 are obese and over 1/3 of adults (33.7%) are obese.</a:t>
            </a:r>
          </a:p>
          <a:p>
            <a:endParaRPr lang="en-US" dirty="0"/>
          </a:p>
          <a:p>
            <a:r>
              <a:rPr lang="en-US" dirty="0" smtClean="0"/>
              <a:t>Obesity shortens lifespan and increases the chance of getting arteriosclerosis, leading to cardiovascular disease.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794" y="199987"/>
            <a:ext cx="3211167" cy="213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5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are 6 causes of diseases: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Heredity</a:t>
            </a:r>
          </a:p>
          <a:p>
            <a:r>
              <a:rPr lang="en-US" dirty="0" smtClean="0"/>
              <a:t>2. Trauma</a:t>
            </a:r>
          </a:p>
          <a:p>
            <a:r>
              <a:rPr lang="en-US" dirty="0" smtClean="0"/>
              <a:t>3. Inflammation and infection</a:t>
            </a:r>
          </a:p>
          <a:p>
            <a:r>
              <a:rPr lang="en-US" dirty="0" smtClean="0"/>
              <a:t>4. </a:t>
            </a:r>
            <a:r>
              <a:rPr lang="en-US" dirty="0" err="1" smtClean="0"/>
              <a:t>Hyperplasias</a:t>
            </a:r>
            <a:r>
              <a:rPr lang="en-US" dirty="0" smtClean="0"/>
              <a:t> and neoplasms</a:t>
            </a:r>
          </a:p>
          <a:p>
            <a:r>
              <a:rPr lang="en-US" dirty="0" smtClean="0"/>
              <a:t>5. Nutritional imbalance</a:t>
            </a:r>
          </a:p>
          <a:p>
            <a:r>
              <a:rPr lang="en-US" dirty="0" smtClean="0"/>
              <a:t>6. Impaired immunity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35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Obesity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medically determined when an individual has a body mass index (BMI) greater than 29.9.</a:t>
            </a:r>
          </a:p>
          <a:p>
            <a:endParaRPr lang="en-US" dirty="0"/>
          </a:p>
          <a:p>
            <a:r>
              <a:rPr lang="en-US" dirty="0" smtClean="0"/>
              <a:t>BMI is obtained by dividing the individuals weight in pounds, by the square of height, multiplied by 703.</a:t>
            </a:r>
          </a:p>
          <a:p>
            <a:endParaRPr lang="en-US" dirty="0"/>
          </a:p>
          <a:p>
            <a:r>
              <a:rPr lang="en-US" dirty="0" smtClean="0"/>
              <a:t>BMI scale: &lt;18.5: underweight, 18.5-24.9: normal, 25-29:overweight, 30-35: obese, 36-40: moderately obese, &gt;40: extremely obese.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03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besity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Bariatrics</a:t>
            </a:r>
            <a:r>
              <a:rPr lang="en-US" dirty="0" smtClean="0"/>
              <a:t> –branch of medicine that deals with prevention and treatment of obesity.</a:t>
            </a:r>
          </a:p>
          <a:p>
            <a:endParaRPr lang="en-US" dirty="0"/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line of treatment: diet, exercise, </a:t>
            </a:r>
            <a:r>
              <a:rPr lang="en-US" dirty="0" err="1" smtClean="0"/>
              <a:t>antiobesity</a:t>
            </a:r>
            <a:r>
              <a:rPr lang="en-US" dirty="0" smtClean="0"/>
              <a:t> medication, and behavior modifications.</a:t>
            </a:r>
          </a:p>
          <a:p>
            <a:endParaRPr lang="en-US" dirty="0"/>
          </a:p>
          <a:p>
            <a:r>
              <a:rPr lang="en-US" dirty="0" smtClean="0"/>
              <a:t>In severely obese populations they often have poor success, causing the need of bariatric or weight loss surgery. (Gastric binding </a:t>
            </a:r>
            <a:r>
              <a:rPr lang="en-US" dirty="0"/>
              <a:t>o</a:t>
            </a:r>
            <a:r>
              <a:rPr lang="en-US" dirty="0" smtClean="0"/>
              <a:t>r gastric bypass surgery).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44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Impaired immunity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16" y="2066415"/>
            <a:ext cx="9613861" cy="4579083"/>
          </a:xfrm>
        </p:spPr>
        <p:txBody>
          <a:bodyPr>
            <a:norm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line of defense of the body’s normal structure and function, including intact skin, mucous membranes, tears, and secretion.</a:t>
            </a:r>
          </a:p>
          <a:p>
            <a:endParaRPr lang="en-US" dirty="0"/>
          </a:p>
          <a:p>
            <a:r>
              <a:rPr lang="en-US" dirty="0" smtClean="0"/>
              <a:t>2 additional ways are: inflammatory response in which leukocytes kill foreign invaders, and specific antibody-antigen in which the body responds to antigens by producing antibodies.</a:t>
            </a:r>
          </a:p>
          <a:p>
            <a:endParaRPr lang="en-US" dirty="0"/>
          </a:p>
          <a:p>
            <a:r>
              <a:rPr lang="en-US" dirty="0" smtClean="0"/>
              <a:t>Antibodies: also called immune bodies, are proteins the body produces to react to antigen and render it harmless.</a:t>
            </a:r>
          </a:p>
          <a:p>
            <a:r>
              <a:rPr lang="en-US" dirty="0" smtClean="0"/>
              <a:t>Antigen: substances that cause the body some type of harm, thus setting up a specific reaction.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5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Immune response is too hypersensitive to environmental substances.</a:t>
            </a:r>
          </a:p>
          <a:p>
            <a:endParaRPr lang="en-US" dirty="0"/>
          </a:p>
          <a:p>
            <a:r>
              <a:rPr lang="en-US" dirty="0" smtClean="0"/>
              <a:t>The allergen in an </a:t>
            </a:r>
            <a:r>
              <a:rPr lang="en-US" dirty="0"/>
              <a:t>a</a:t>
            </a:r>
            <a:r>
              <a:rPr lang="en-US" dirty="0" smtClean="0"/>
              <a:t>llergy can be anything like house dust, grass, pets, perfumes, or insect bites. </a:t>
            </a:r>
          </a:p>
          <a:p>
            <a:endParaRPr lang="en-US" dirty="0"/>
          </a:p>
          <a:p>
            <a:r>
              <a:rPr lang="en-US" dirty="0" smtClean="0"/>
              <a:t>Allergens only cause a reaction to the persons that are sensitive to the allergen.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94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utoimmunity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086377"/>
            <a:ext cx="9613861" cy="4211392"/>
          </a:xfrm>
        </p:spPr>
        <p:txBody>
          <a:bodyPr/>
          <a:lstStyle/>
          <a:p>
            <a:r>
              <a:rPr lang="en-US" dirty="0" smtClean="0"/>
              <a:t>When the immune response attacks itself. (auto=self)</a:t>
            </a:r>
          </a:p>
          <a:p>
            <a:endParaRPr lang="en-US" dirty="0" smtClean="0"/>
          </a:p>
          <a:p>
            <a:r>
              <a:rPr lang="en-US" dirty="0" smtClean="0"/>
              <a:t>The body’s lymphocytes  (white blood cells producing antibody’s) cannot identify the body’s own self antigens, which are harmless.</a:t>
            </a:r>
          </a:p>
          <a:p>
            <a:endParaRPr lang="en-US" dirty="0"/>
          </a:p>
          <a:p>
            <a:r>
              <a:rPr lang="en-US" dirty="0" smtClean="0"/>
              <a:t>In response, lymphocytes form antibodies then attack the body’s own cells.</a:t>
            </a:r>
          </a:p>
          <a:p>
            <a:endParaRPr lang="en-US" dirty="0"/>
          </a:p>
          <a:p>
            <a:r>
              <a:rPr lang="en-US" dirty="0" smtClean="0"/>
              <a:t>Ex: </a:t>
            </a:r>
            <a:r>
              <a:rPr lang="en-US" dirty="0" err="1" smtClean="0"/>
              <a:t>Rheumatiod</a:t>
            </a:r>
            <a:r>
              <a:rPr lang="en-US" dirty="0" smtClean="0"/>
              <a:t> arthritis and rheumatic fever.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51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Immunodeficiency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Inability to defend the body due to a decrease or absence of leukocytes, primarily lymphocytes.</a:t>
            </a:r>
          </a:p>
          <a:p>
            <a:endParaRPr lang="en-US" dirty="0"/>
          </a:p>
          <a:p>
            <a:r>
              <a:rPr lang="en-US" dirty="0" smtClean="0"/>
              <a:t>Immunodeficiency in people are usually asymptomatic( without symptoms) except for recurrent infections that lead to death.</a:t>
            </a:r>
          </a:p>
          <a:p>
            <a:endParaRPr lang="en-US" dirty="0" smtClean="0"/>
          </a:p>
          <a:p>
            <a:r>
              <a:rPr lang="en-US" dirty="0" smtClean="0"/>
              <a:t>Acquired Immunodeficiency syndrome(AIDS) is an example.</a:t>
            </a:r>
          </a:p>
          <a:p>
            <a:endParaRPr lang="en-US" dirty="0"/>
          </a:p>
          <a:p>
            <a:r>
              <a:rPr lang="en-US" dirty="0" smtClean="0"/>
              <a:t>Immunodeficiency can also be caused by medications like chemotherapy and radiation.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71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Immunodeficiency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 recipients are intentionally immunosuppressed or </a:t>
            </a:r>
            <a:r>
              <a:rPr lang="en-US" dirty="0" err="1" smtClean="0"/>
              <a:t>immunodeficient</a:t>
            </a:r>
            <a:r>
              <a:rPr lang="en-US" dirty="0" smtClean="0"/>
              <a:t> to save their transplant organ.</a:t>
            </a:r>
          </a:p>
          <a:p>
            <a:endParaRPr lang="en-US" dirty="0"/>
          </a:p>
          <a:p>
            <a:r>
              <a:rPr lang="en-US" dirty="0" smtClean="0"/>
              <a:t>Without immunosuppressant medications, the body’s immune system would recognize the organ as foreign and attack it, leading to organ death. (Organ rejection)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59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Diseases related to aging are often called degenerative diseases.</a:t>
            </a:r>
          </a:p>
          <a:p>
            <a:endParaRPr lang="en-US" dirty="0"/>
          </a:p>
          <a:p>
            <a:r>
              <a:rPr lang="en-US" dirty="0" smtClean="0"/>
              <a:t>Tissue degeneration is a change in functional activity to a lower or lesser level. </a:t>
            </a:r>
          </a:p>
          <a:p>
            <a:endParaRPr lang="en-US" dirty="0"/>
          </a:p>
          <a:p>
            <a:r>
              <a:rPr lang="en-US" dirty="0" smtClean="0"/>
              <a:t>Aging mechanisms are complex and thought to include factors as heredity, lifestyle, stress, diet, and environment.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2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Heredity factors can include increased life span related to the inherited ability to resist disease.</a:t>
            </a:r>
          </a:p>
          <a:p>
            <a:endParaRPr lang="en-US" dirty="0"/>
          </a:p>
          <a:p>
            <a:r>
              <a:rPr lang="en-US" dirty="0" smtClean="0"/>
              <a:t>Hereditary factors cannot be controlled, longevity can be increased and disease decreased by controlling lifestyle behaviors that increase risk of chronic disease.</a:t>
            </a:r>
          </a:p>
          <a:p>
            <a:endParaRPr lang="en-US" dirty="0"/>
          </a:p>
          <a:p>
            <a:r>
              <a:rPr lang="en-US" dirty="0" smtClean="0"/>
              <a:t>Body repairs and replaces itself throughout its lifetime, but with aging, this process slows.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74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Age as early as 40, causes changes to skin, endocrine function, vision and muscle strength.</a:t>
            </a:r>
          </a:p>
          <a:p>
            <a:endParaRPr lang="en-US" dirty="0"/>
          </a:p>
          <a:p>
            <a:r>
              <a:rPr lang="en-US" dirty="0" smtClean="0"/>
              <a:t>Bone loss is also common causing osteoporosis, decreased melanin pigment production, leading to the graying of the hair. </a:t>
            </a:r>
          </a:p>
          <a:p>
            <a:endParaRPr lang="en-US" dirty="0"/>
          </a:p>
          <a:p>
            <a:r>
              <a:rPr lang="en-US" dirty="0" smtClean="0"/>
              <a:t>Decreased immunity, leading to increase in infections, and possible development of cancer.</a:t>
            </a:r>
          </a:p>
          <a:p>
            <a:endParaRPr lang="en-US" dirty="0"/>
          </a:p>
          <a:p>
            <a:r>
              <a:rPr lang="en-US" dirty="0" smtClean="0"/>
              <a:t>Loss of brain and nerve cells that might lead to senile dementia, as well as intestinal motility, causing constipation.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8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233842"/>
            <a:ext cx="9613861" cy="359931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Caused by an abnormality in individuals genetic or chromosomal makeup.</a:t>
            </a:r>
          </a:p>
          <a:p>
            <a:endParaRPr lang="en-US" dirty="0" smtClean="0"/>
          </a:p>
          <a:p>
            <a:r>
              <a:rPr lang="en-US" dirty="0" smtClean="0"/>
              <a:t>May not be apparent during birth</a:t>
            </a:r>
          </a:p>
          <a:p>
            <a:endParaRPr lang="en-US" dirty="0" smtClean="0"/>
          </a:p>
          <a:p>
            <a:r>
              <a:rPr lang="en-US" dirty="0" smtClean="0"/>
              <a:t>Congenital disorders are present at birth and can be apparent or not</a:t>
            </a:r>
          </a:p>
          <a:p>
            <a:r>
              <a:rPr lang="en-US" dirty="0" smtClean="0"/>
              <a:t>Not always genetic (fetal alcohol syndrome or difficult with delivery)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364" y="18689"/>
            <a:ext cx="4839898" cy="206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3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380" y="2188956"/>
            <a:ext cx="9754597" cy="422529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Cellular injury and death can lead to hypoxia(not enough oxygen), anoxia (no oxygen), drug or bacterial toxins or viruses.</a:t>
            </a:r>
          </a:p>
          <a:p>
            <a:endParaRPr lang="en-US" dirty="0"/>
          </a:p>
          <a:p>
            <a:r>
              <a:rPr lang="en-US" dirty="0" smtClean="0"/>
              <a:t>Ability of cell to survive depend on factors as, time cell suffers, and type of cell injury.</a:t>
            </a:r>
          </a:p>
          <a:p>
            <a:endParaRPr lang="en-US" dirty="0"/>
          </a:p>
          <a:p>
            <a:r>
              <a:rPr lang="en-US" dirty="0" smtClean="0"/>
              <a:t>Short term injury causes cell to have a greater chance of survival.</a:t>
            </a:r>
          </a:p>
          <a:p>
            <a:endParaRPr lang="en-US" dirty="0"/>
          </a:p>
          <a:p>
            <a:r>
              <a:rPr lang="en-US" dirty="0" smtClean="0"/>
              <a:t>Heart, brain, and nerve cells are easily injured and die, while connective and epithelial cells, recuperate and replace themselves by mitosis.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66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Adaptation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918992" cy="42828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There are 5 types of adaptations: Atrophy, hypertrophy, dysplasia, metaplasia, and neoplasia.</a:t>
            </a:r>
          </a:p>
          <a:p>
            <a:endParaRPr lang="en-US" dirty="0"/>
          </a:p>
          <a:p>
            <a:r>
              <a:rPr lang="en-US" dirty="0" smtClean="0"/>
              <a:t>Atrophy (a=without, trophy=growth) causes decrease in cell size leading to decrease In tissue and organ. Due to aging process or disease.</a:t>
            </a:r>
          </a:p>
          <a:p>
            <a:endParaRPr lang="en-US" dirty="0"/>
          </a:p>
          <a:p>
            <a:r>
              <a:rPr lang="en-US" dirty="0" smtClean="0"/>
              <a:t>Ex: decrease of muscle and bone in elderly, and breast and reproductive organs atrophy.</a:t>
            </a:r>
          </a:p>
          <a:p>
            <a:endParaRPr lang="en-US" dirty="0" smtClean="0"/>
          </a:p>
          <a:p>
            <a:r>
              <a:rPr lang="en-US" dirty="0" smtClean="0"/>
              <a:t>No use of muscle causes cell decrease in size.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0479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Atrophy of a cell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5775" y="2028244"/>
            <a:ext cx="6581104" cy="476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6389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Hypertrophy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Hyper=excessive, trophy=growth, leading to growth in tissue and organ size.</a:t>
            </a:r>
          </a:p>
          <a:p>
            <a:endParaRPr lang="en-US" dirty="0"/>
          </a:p>
          <a:p>
            <a:r>
              <a:rPr lang="en-US" dirty="0" smtClean="0"/>
              <a:t>Ex: muscle growth from exercising. Muscles need to adapt to the amount of exercise and must grow. </a:t>
            </a:r>
          </a:p>
          <a:p>
            <a:endParaRPr lang="en-US" dirty="0"/>
          </a:p>
          <a:p>
            <a:r>
              <a:rPr lang="en-US" dirty="0" smtClean="0"/>
              <a:t>Increase workload in skeletal muscle cause cellular hypertrophy and increase in muscle size.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0858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Hypertrophied cell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6079" y="2122572"/>
            <a:ext cx="6323527" cy="466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264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Hyperplasia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6357" y="2917375"/>
            <a:ext cx="5082749" cy="39406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4851" y="2086377"/>
            <a:ext cx="1138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Hyper=increase, </a:t>
            </a:r>
            <a:r>
              <a:rPr lang="en-US" sz="2400" dirty="0" err="1" smtClean="0"/>
              <a:t>plasia</a:t>
            </a:r>
            <a:r>
              <a:rPr lang="en-US" sz="2400" dirty="0" smtClean="0"/>
              <a:t>=growth increase in cell number due to hormonal stimulation. (any stimulation causing growth.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83852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Dysplasia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0" y="2014901"/>
            <a:ext cx="4303803" cy="4694992"/>
          </a:xfrm>
        </p:spPr>
        <p:txBody>
          <a:bodyPr>
            <a:normAutofit/>
          </a:bodyPr>
          <a:lstStyle/>
          <a:p>
            <a:r>
              <a:rPr lang="en-US" dirty="0" err="1" smtClean="0"/>
              <a:t>Dys</a:t>
            </a:r>
            <a:r>
              <a:rPr lang="en-US" dirty="0" smtClean="0"/>
              <a:t>=bad or difficult, </a:t>
            </a:r>
            <a:r>
              <a:rPr lang="en-US" dirty="0" err="1" smtClean="0"/>
              <a:t>plasia</a:t>
            </a:r>
            <a:r>
              <a:rPr lang="en-US" dirty="0" smtClean="0"/>
              <a:t>=growth. </a:t>
            </a:r>
          </a:p>
          <a:p>
            <a:endParaRPr lang="en-US" dirty="0"/>
          </a:p>
          <a:p>
            <a:r>
              <a:rPr lang="en-US" dirty="0" smtClean="0"/>
              <a:t>Usually follows hyperplasia by alteration of size, shape, and organization of </a:t>
            </a:r>
            <a:r>
              <a:rPr lang="en-US" dirty="0" err="1" smtClean="0"/>
              <a:t>cells.if</a:t>
            </a:r>
            <a:r>
              <a:rPr lang="en-US" dirty="0" smtClean="0"/>
              <a:t> irritation or stimulus causing growth stops, cells can change back to normal, but usually progresses to neoplasia.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7251" y="2126931"/>
            <a:ext cx="6515859" cy="468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124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Metaplasia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81" y="2163651"/>
            <a:ext cx="5331853" cy="4546242"/>
          </a:xfrm>
        </p:spPr>
        <p:txBody>
          <a:bodyPr/>
          <a:lstStyle/>
          <a:p>
            <a:r>
              <a:rPr lang="en-US" dirty="0" smtClean="0"/>
              <a:t>Meta=changed, </a:t>
            </a:r>
            <a:r>
              <a:rPr lang="en-US" dirty="0" err="1" smtClean="0"/>
              <a:t>plasia</a:t>
            </a:r>
            <a:r>
              <a:rPr lang="en-US" dirty="0" smtClean="0"/>
              <a:t>=growth. </a:t>
            </a:r>
          </a:p>
          <a:p>
            <a:r>
              <a:rPr lang="en-US" dirty="0" smtClean="0"/>
              <a:t>Cellular adaptation where cell changes to different type of cell. </a:t>
            </a:r>
          </a:p>
          <a:p>
            <a:r>
              <a:rPr lang="en-US" dirty="0" smtClean="0"/>
              <a:t>Ex: columnar epithelial cell in respiratory tree changing to stratified squamous epithelial cells, when exposed to cigarette smoke.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615" y="2163651"/>
            <a:ext cx="5023539" cy="447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222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Metaplasia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78824" y="2179580"/>
            <a:ext cx="3030715" cy="37671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985" y="2179580"/>
            <a:ext cx="2719701" cy="40795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94502" y="3365392"/>
            <a:ext cx="2315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Epithelial cells </a:t>
            </a:r>
            <a:endParaRPr lang="en-US" sz="2400" dirty="0"/>
          </a:p>
        </p:txBody>
      </p:sp>
      <p:sp>
        <p:nvSpPr>
          <p:cNvPr id="8" name="Left Arrow 7"/>
          <p:cNvSpPr/>
          <p:nvPr/>
        </p:nvSpPr>
        <p:spPr>
          <a:xfrm>
            <a:off x="3116686" y="254212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7800416" y="309390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08372" y="3734724"/>
            <a:ext cx="2970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Stratified squamous epithelial cells.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252900" y="4063166"/>
            <a:ext cx="18416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Helps move mucus and other substances out of the body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07617" y="4893972"/>
            <a:ext cx="2571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Forms outermost layer of the skin, like mouth. Areas of constant abrasion.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0555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and Tissue 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74814"/>
            <a:ext cx="12068433" cy="443741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Cell death can be caused by trauma, hypoxia, anoxia, drugs, bacterial toxins, or viruses.</a:t>
            </a:r>
          </a:p>
          <a:p>
            <a:endParaRPr lang="en-US" dirty="0"/>
          </a:p>
          <a:p>
            <a:r>
              <a:rPr lang="en-US" dirty="0" smtClean="0"/>
              <a:t>Hypoxia caused by decrease of blood is called ischemia (</a:t>
            </a:r>
            <a:r>
              <a:rPr lang="en-US" dirty="0" err="1" smtClean="0"/>
              <a:t>isch</a:t>
            </a:r>
            <a:r>
              <a:rPr lang="en-US" dirty="0" smtClean="0"/>
              <a:t>=hold back, </a:t>
            </a:r>
            <a:r>
              <a:rPr lang="en-US" dirty="0" err="1" smtClean="0"/>
              <a:t>emia</a:t>
            </a:r>
            <a:r>
              <a:rPr lang="en-US" dirty="0" smtClean="0"/>
              <a:t>=blood) no oxygen gets to blood causing cell death (necrosis)</a:t>
            </a:r>
          </a:p>
          <a:p>
            <a:endParaRPr lang="en-US" dirty="0"/>
          </a:p>
          <a:p>
            <a:r>
              <a:rPr lang="en-US" dirty="0" smtClean="0"/>
              <a:t>Dead cells or tissues are described as necrotic. Ischemic necrosis is cell death due to no oxygen in cells also called an infarct.</a:t>
            </a:r>
          </a:p>
          <a:p>
            <a:endParaRPr lang="en-US" dirty="0"/>
          </a:p>
          <a:p>
            <a:r>
              <a:rPr lang="en-US" dirty="0" smtClean="0"/>
              <a:t>Most common infract affect heart tissue, leading to myocardial infraction, or heart attack.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0648" y="107441"/>
            <a:ext cx="4737785" cy="266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0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Classified in 3 basic ways:</a:t>
            </a:r>
          </a:p>
          <a:p>
            <a:pPr algn="ctr"/>
            <a:r>
              <a:rPr lang="en-US" dirty="0" smtClean="0"/>
              <a:t>Single gene abnormalities</a:t>
            </a:r>
          </a:p>
          <a:p>
            <a:pPr algn="ctr"/>
            <a:r>
              <a:rPr lang="en-US" dirty="0" smtClean="0"/>
              <a:t>Abnormality of several genes</a:t>
            </a:r>
          </a:p>
          <a:p>
            <a:pPr algn="ctr"/>
            <a:r>
              <a:rPr lang="en-US" dirty="0" smtClean="0"/>
              <a:t>Abnormality of chromosomes</a:t>
            </a:r>
          </a:p>
          <a:p>
            <a:pPr algn="ctr"/>
            <a:endParaRPr lang="en-US" dirty="0" smtClean="0"/>
          </a:p>
          <a:p>
            <a:r>
              <a:rPr lang="en-US" dirty="0" smtClean="0"/>
              <a:t>Not all chromosomal and genetic abnormalities  will present or cause an effect on the individual.</a:t>
            </a:r>
          </a:p>
          <a:p>
            <a:r>
              <a:rPr lang="en-US" dirty="0" smtClean="0"/>
              <a:t>Others lead to death and spontaneous abortion of unborn child.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1516" y="135135"/>
            <a:ext cx="3569925" cy="297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3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Organism 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331" y="3012375"/>
            <a:ext cx="9613861" cy="3599316"/>
          </a:xfrm>
        </p:spPr>
        <p:txBody>
          <a:bodyPr/>
          <a:lstStyle/>
          <a:p>
            <a:r>
              <a:rPr lang="en-US" dirty="0" smtClean="0"/>
              <a:t>Diseases that would not be lethal in our younger years, such as respiratory infections, can cause death in an older individual.</a:t>
            </a:r>
          </a:p>
          <a:p>
            <a:endParaRPr lang="en-US" dirty="0"/>
          </a:p>
          <a:p>
            <a:r>
              <a:rPr lang="en-US" dirty="0" smtClean="0"/>
              <a:t>According to Center for Disease Control and Prevention (CDC), most common cause of death is heart disease, followed by cancer and strokes.</a:t>
            </a:r>
          </a:p>
          <a:p>
            <a:endParaRPr lang="en-US" dirty="0"/>
          </a:p>
          <a:p>
            <a:r>
              <a:rPr lang="en-US" dirty="0" smtClean="0"/>
              <a:t>Strokes are the leading cause of serious long-term disability in the U.S.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3898" y="143576"/>
            <a:ext cx="5880967" cy="276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Organism 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143" y="2270970"/>
            <a:ext cx="9613861" cy="438520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Disability </a:t>
            </a:r>
            <a:r>
              <a:rPr lang="en-US" dirty="0" smtClean="0"/>
              <a:t>is called Morbidity (state of being diseased).</a:t>
            </a:r>
          </a:p>
          <a:p>
            <a:endParaRPr lang="en-US" dirty="0"/>
          </a:p>
          <a:p>
            <a:r>
              <a:rPr lang="en-US" dirty="0" smtClean="0"/>
              <a:t>Severe injury's like brain injury can cause person to live a limited quality of life.</a:t>
            </a:r>
          </a:p>
          <a:p>
            <a:endParaRPr lang="en-US" dirty="0"/>
          </a:p>
          <a:p>
            <a:r>
              <a:rPr lang="en-US" dirty="0" smtClean="0"/>
              <a:t>Prior to death, major organs like heart, brain, and lungs stop functioning. Loss of brain function in a person is considered brain dead.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362" y="87292"/>
            <a:ext cx="3815021" cy="305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23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Organism 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criteria for determining brain death include:</a:t>
            </a:r>
          </a:p>
          <a:p>
            <a:endParaRPr lang="en-US" dirty="0" smtClean="0"/>
          </a:p>
          <a:p>
            <a:r>
              <a:rPr lang="en-US" dirty="0" smtClean="0"/>
              <a:t>Lack of response to stimuli</a:t>
            </a:r>
          </a:p>
          <a:p>
            <a:r>
              <a:rPr lang="en-US" dirty="0" smtClean="0"/>
              <a:t>Loss of all reflexes</a:t>
            </a:r>
          </a:p>
          <a:p>
            <a:r>
              <a:rPr lang="en-US" dirty="0" smtClean="0"/>
              <a:t>Absence of respiration or breathing effort.</a:t>
            </a:r>
            <a:endParaRPr lang="en-US" dirty="0"/>
          </a:p>
          <a:p>
            <a:r>
              <a:rPr lang="en-US" dirty="0" smtClean="0"/>
              <a:t>Lack of brain activity as shown by electroencephalogram (EEG)</a:t>
            </a:r>
          </a:p>
          <a:p>
            <a:endParaRPr lang="en-US" dirty="0"/>
          </a:p>
          <a:p>
            <a:r>
              <a:rPr lang="en-US" dirty="0" smtClean="0"/>
              <a:t>Defining death is controversial in the medical </a:t>
            </a:r>
            <a:r>
              <a:rPr lang="en-US" dirty="0" smtClean="0"/>
              <a:t>profession.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8666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169447"/>
            <a:ext cx="9613861" cy="4488929"/>
          </a:xfrm>
        </p:spPr>
        <p:txBody>
          <a:bodyPr/>
          <a:lstStyle/>
          <a:p>
            <a:r>
              <a:rPr lang="en-US" dirty="0" smtClean="0"/>
              <a:t>Caused by a physical injury from an external force.</a:t>
            </a:r>
          </a:p>
          <a:p>
            <a:endParaRPr lang="en-US" dirty="0" smtClean="0"/>
          </a:p>
          <a:p>
            <a:r>
              <a:rPr lang="en-US" dirty="0" smtClean="0"/>
              <a:t>Leading cause of death in children and young adults.</a:t>
            </a:r>
          </a:p>
          <a:p>
            <a:endParaRPr lang="en-US" dirty="0" smtClean="0"/>
          </a:p>
          <a:p>
            <a:r>
              <a:rPr lang="en-US" dirty="0" smtClean="0"/>
              <a:t>Individuals most commonly affected have to do with age, race and residence.</a:t>
            </a:r>
          </a:p>
          <a:p>
            <a:endParaRPr lang="en-US" dirty="0" smtClean="0"/>
          </a:p>
          <a:p>
            <a:r>
              <a:rPr lang="en-US" dirty="0" smtClean="0"/>
              <a:t>(Ex: falls in elderly, gunshots-urban areas, and MVA’s –most common cause of traumatic disease.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9117" y="508084"/>
            <a:ext cx="3285052" cy="249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2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112135"/>
            <a:ext cx="9613861" cy="4623516"/>
          </a:xfrm>
        </p:spPr>
        <p:txBody>
          <a:bodyPr>
            <a:normAutofit/>
          </a:bodyPr>
          <a:lstStyle/>
          <a:p>
            <a:r>
              <a:rPr lang="en-US" dirty="0" smtClean="0"/>
              <a:t>Triage is the prioritization of care according to severity of an injury.</a:t>
            </a:r>
          </a:p>
          <a:p>
            <a:endParaRPr lang="en-US" dirty="0" smtClean="0"/>
          </a:p>
          <a:p>
            <a:r>
              <a:rPr lang="en-US" dirty="0" smtClean="0"/>
              <a:t>It incorporates an ABC prioritizing method, with A for airway, B for breathing, c for cardiac function.</a:t>
            </a:r>
          </a:p>
          <a:p>
            <a:endParaRPr lang="en-US" dirty="0" smtClean="0"/>
          </a:p>
          <a:p>
            <a:r>
              <a:rPr lang="en-US" dirty="0" smtClean="0"/>
              <a:t>After these areas are assessed, bleeding, and fractures are addressed. </a:t>
            </a:r>
          </a:p>
          <a:p>
            <a:endParaRPr lang="en-US" dirty="0" smtClean="0"/>
          </a:p>
          <a:p>
            <a:r>
              <a:rPr lang="en-US" dirty="0" smtClean="0"/>
              <a:t>(ex. Help non-breathing patient or bleeding patient)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3162" y="60302"/>
            <a:ext cx="2902040" cy="205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49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Inflammation and Infection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Inflammation is a protective immune response triggered by any type of injury or irritant.</a:t>
            </a:r>
          </a:p>
          <a:p>
            <a:endParaRPr lang="en-US" dirty="0"/>
          </a:p>
          <a:p>
            <a:r>
              <a:rPr lang="en-US" dirty="0" smtClean="0"/>
              <a:t>Signs of inflammation: redness, heat, swelling, pain, and loss of motion.</a:t>
            </a:r>
          </a:p>
          <a:p>
            <a:endParaRPr lang="en-US" dirty="0"/>
          </a:p>
          <a:p>
            <a:r>
              <a:rPr lang="en-US" dirty="0" smtClean="0"/>
              <a:t>Body causes loss of motion during inflammation to prevent further movement. Allowing area to heal.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2636" y="0"/>
            <a:ext cx="3009363" cy="225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4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Inflammation and Infection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079294"/>
            <a:ext cx="9613861" cy="4463173"/>
          </a:xfrm>
        </p:spPr>
        <p:txBody>
          <a:bodyPr/>
          <a:lstStyle/>
          <a:p>
            <a:r>
              <a:rPr lang="en-US" dirty="0" smtClean="0"/>
              <a:t>Infection refers to the invasion of microorganisms into tissues that causes cell or tissue injury.</a:t>
            </a:r>
          </a:p>
          <a:p>
            <a:endParaRPr lang="en-US" dirty="0"/>
          </a:p>
          <a:p>
            <a:r>
              <a:rPr lang="en-US" dirty="0" smtClean="0"/>
              <a:t>Infections will cause inflammation, Ex: Bacterial infection of skin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I</a:t>
            </a:r>
            <a:r>
              <a:rPr lang="en-US" dirty="0" smtClean="0"/>
              <a:t>nflammation does not always mean you have an infection. Ex: Sunburn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4736" y="4694617"/>
            <a:ext cx="2794234" cy="20929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10150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7555" y="110141"/>
            <a:ext cx="3024445" cy="196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8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Inflammation and Infection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060620"/>
            <a:ext cx="9613861" cy="4507605"/>
          </a:xfrm>
        </p:spPr>
        <p:txBody>
          <a:bodyPr>
            <a:normAutofit/>
          </a:bodyPr>
          <a:lstStyle/>
          <a:p>
            <a:r>
              <a:rPr lang="en-US" dirty="0" smtClean="0"/>
              <a:t>Diseases related to inflammation are identifies with suffix “</a:t>
            </a:r>
            <a:r>
              <a:rPr lang="en-US" dirty="0" err="1" smtClean="0"/>
              <a:t>itis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r>
              <a:rPr lang="en-US" dirty="0" smtClean="0"/>
              <a:t>Ex: Appendicitis (Inflammation of the appendix)</a:t>
            </a:r>
          </a:p>
          <a:p>
            <a:r>
              <a:rPr lang="en-US" dirty="0" smtClean="0"/>
              <a:t>Gastritis (inflammation of stomach)</a:t>
            </a:r>
          </a:p>
          <a:p>
            <a:r>
              <a:rPr lang="en-US" dirty="0" smtClean="0"/>
              <a:t>Colitis (Inflammation of the colon)</a:t>
            </a:r>
          </a:p>
          <a:p>
            <a:r>
              <a:rPr lang="en-US" dirty="0" smtClean="0"/>
              <a:t>Encephalitis (inflammation of the brain)</a:t>
            </a:r>
          </a:p>
          <a:p>
            <a:endParaRPr lang="en-US" dirty="0"/>
          </a:p>
          <a:p>
            <a:r>
              <a:rPr lang="en-US" dirty="0" smtClean="0"/>
              <a:t>Inflammation will progress to an infection due to the presence of bacteria in the region.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7359" y="2512332"/>
            <a:ext cx="3570596" cy="267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5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TC104033917[[fn=Berlin]]</Template>
  <TotalTime>1571</TotalTime>
  <Words>2161</Words>
  <Application>Microsoft Office PowerPoint</Application>
  <PresentationFormat>Widescreen</PresentationFormat>
  <Paragraphs>260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Trebuchet MS</vt:lpstr>
      <vt:lpstr>Berlin</vt:lpstr>
      <vt:lpstr>Causes of disease</vt:lpstr>
      <vt:lpstr>There are 6 causes of diseases:</vt:lpstr>
      <vt:lpstr>Heredity</vt:lpstr>
      <vt:lpstr>Heredity</vt:lpstr>
      <vt:lpstr>Trauma</vt:lpstr>
      <vt:lpstr>Trauma</vt:lpstr>
      <vt:lpstr>Inflammation and Infection</vt:lpstr>
      <vt:lpstr>Inflammation and Infection</vt:lpstr>
      <vt:lpstr>Inflammation and Infection</vt:lpstr>
      <vt:lpstr>Hyperplasias and Neoplasms</vt:lpstr>
      <vt:lpstr>Hyperplasias</vt:lpstr>
      <vt:lpstr>Neoplasms</vt:lpstr>
      <vt:lpstr>Neoplasms</vt:lpstr>
      <vt:lpstr>Neoplasms.</vt:lpstr>
      <vt:lpstr>Nutritional Imbalance</vt:lpstr>
      <vt:lpstr>Malnutrition</vt:lpstr>
      <vt:lpstr>Malnutrition</vt:lpstr>
      <vt:lpstr>Malnutrition</vt:lpstr>
      <vt:lpstr>Obesity</vt:lpstr>
      <vt:lpstr>Obesity</vt:lpstr>
      <vt:lpstr>Obesity</vt:lpstr>
      <vt:lpstr>Impaired immunity</vt:lpstr>
      <vt:lpstr>Allergy</vt:lpstr>
      <vt:lpstr>Autoimmunity</vt:lpstr>
      <vt:lpstr>Immunodeficiency </vt:lpstr>
      <vt:lpstr>Immunodeficiency</vt:lpstr>
      <vt:lpstr>Aging</vt:lpstr>
      <vt:lpstr>Aging</vt:lpstr>
      <vt:lpstr>Aging</vt:lpstr>
      <vt:lpstr>Cellular injury</vt:lpstr>
      <vt:lpstr>Cellular Adaptation</vt:lpstr>
      <vt:lpstr>Atrophy of a cell</vt:lpstr>
      <vt:lpstr>Hypertrophy</vt:lpstr>
      <vt:lpstr>Hypertrophied cell</vt:lpstr>
      <vt:lpstr>Hyperplasia</vt:lpstr>
      <vt:lpstr>Dysplasia</vt:lpstr>
      <vt:lpstr>Metaplasia</vt:lpstr>
      <vt:lpstr>Metaplasia</vt:lpstr>
      <vt:lpstr>Cell and Tissue death</vt:lpstr>
      <vt:lpstr>Organism death</vt:lpstr>
      <vt:lpstr>Organism death</vt:lpstr>
      <vt:lpstr>Organism death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Causes of disease</dc:title>
  <dc:creator>Yadira A. Salazar</dc:creator>
  <cp:lastModifiedBy>yadira salazar</cp:lastModifiedBy>
  <cp:revision>101</cp:revision>
  <dcterms:created xsi:type="dcterms:W3CDTF">2014-09-15T17:40:52Z</dcterms:created>
  <dcterms:modified xsi:type="dcterms:W3CDTF">2015-09-16T15:14:41Z</dcterms:modified>
</cp:coreProperties>
</file>