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7" r:id="rId2"/>
    <p:sldId id="319" r:id="rId3"/>
    <p:sldId id="320" r:id="rId4"/>
    <p:sldId id="322" r:id="rId5"/>
    <p:sldId id="323" r:id="rId6"/>
    <p:sldId id="324" r:id="rId7"/>
    <p:sldId id="325" r:id="rId8"/>
    <p:sldId id="326" r:id="rId9"/>
    <p:sldId id="30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CCB0D"/>
    <a:srgbClr val="A6D70E"/>
    <a:srgbClr val="8DD705"/>
    <a:srgbClr val="86CB07"/>
    <a:srgbClr val="73BF08"/>
    <a:srgbClr val="6DB30A"/>
    <a:srgbClr val="B90000"/>
    <a:srgbClr val="B00000"/>
    <a:srgbClr val="A30000"/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5" d="100"/>
          <a:sy n="85" d="100"/>
        </p:scale>
        <p:origin x="13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007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14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555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60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76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854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041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684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8520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7889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DF1B3-84ED-1A4A-A5E2-67B78202011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323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DF1B3-84ED-1A4A-A5E2-67B782020111}" type="datetimeFigureOut">
              <a:rPr lang="en-US" smtClean="0"/>
              <a:t>12/10/2015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3D8EA9-83C7-2A40-963C-9206A057D9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5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hyperlink" Target="https://www.youtube.com/WATCH?V=PCFSTSMVAMI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66683"/>
            <a:ext cx="8229600" cy="4173157"/>
          </a:xfrm>
        </p:spPr>
        <p:txBody>
          <a:bodyPr lIns="0" tIns="0">
            <a:normAutofit/>
          </a:bodyPr>
          <a:lstStyle/>
          <a:p>
            <a:pPr marL="0" indent="0">
              <a:buNone/>
            </a:pPr>
            <a:r>
              <a:rPr lang="en-US" sz="2200" dirty="0">
                <a:latin typeface="Helvetica Light"/>
              </a:rPr>
              <a:t>Hormones can affect a plant’s responses to its environment.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520" y="1121219"/>
            <a:ext cx="8238938" cy="364205"/>
          </a:xfrm>
        </p:spPr>
        <p:txBody>
          <a:bodyPr lIns="0" tIns="0" rIns="0" bIns="0" anchor="t" anchorCtr="0">
            <a:noAutofit/>
          </a:bodyPr>
          <a:lstStyle/>
          <a:p>
            <a:pPr algn="l"/>
            <a:r>
              <a:rPr lang="en-US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Section 3:  </a:t>
            </a:r>
            <a:r>
              <a:rPr lang="en-US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  <a:cs typeface="Helvetica"/>
              </a:rPr>
              <a:t>Plant Hormones and Responses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520" y="1771459"/>
            <a:ext cx="1962912" cy="310896"/>
          </a:xfrm>
          <a:prstGeom prst="rect">
            <a:avLst/>
          </a:prstGeom>
        </p:spPr>
      </p:pic>
      <p:pic>
        <p:nvPicPr>
          <p:cNvPr id="6" name="Picture 5" descr="MHE-red-rgb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862" y="5833533"/>
            <a:ext cx="550334" cy="5503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6564698"/>
              </p:ext>
            </p:extLst>
          </p:nvPr>
        </p:nvGraphicFramePr>
        <p:xfrm>
          <a:off x="477520" y="2709746"/>
          <a:ext cx="8229600" cy="29233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97013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K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Know</a:t>
                      </a:r>
                      <a:endParaRPr lang="en-US" sz="1200" b="0" i="1" dirty="0">
                        <a:solidFill>
                          <a:schemeClr val="tx1"/>
                        </a:solidFill>
                        <a:latin typeface="Helvetica Light"/>
                        <a:cs typeface="Helvetica Light"/>
                      </a:endParaRP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dirty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W</a:t>
                      </a:r>
                    </a:p>
                    <a:p>
                      <a:pPr algn="ctr"/>
                      <a:r>
                        <a:rPr lang="en-US" sz="1200" b="0" i="1" dirty="0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Want to Find Out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i="0" smtClean="0">
                          <a:solidFill>
                            <a:schemeClr val="tx1"/>
                          </a:solidFill>
                          <a:latin typeface="Helvetica"/>
                          <a:cs typeface="Helvetica"/>
                        </a:rPr>
                        <a:t>L</a:t>
                      </a:r>
                    </a:p>
                    <a:p>
                      <a:pPr algn="ctr"/>
                      <a:r>
                        <a:rPr lang="en-US" sz="1200" b="0" i="1" smtClean="0">
                          <a:solidFill>
                            <a:schemeClr val="tx1"/>
                          </a:solidFill>
                          <a:latin typeface="Helvetica Light"/>
                          <a:cs typeface="Helvetica Light"/>
                        </a:rPr>
                        <a:t>What I Learned</a:t>
                      </a:r>
                    </a:p>
                  </a:txBody>
                  <a:tcPr marL="0" marR="0"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42634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478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2"/>
            <a:ext cx="8229600" cy="4421724"/>
          </a:xfrm>
        </p:spPr>
        <p:txBody>
          <a:bodyPr lIns="0" tIns="0"/>
          <a:lstStyle/>
          <a:p>
            <a:pPr marL="0" indent="0">
              <a:spcAft>
                <a:spcPts val="6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Plant Hormones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Hormones are organic compounds that are made in one part of an organism and affect another part of the organism. 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Plant hormones can affect cell division, growth, or differentiation.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Plant hormones work by chemically binding to the plasma membrane and activating receptor proteins, which affect the expression of a gene, enzymes, or membrane permeability.</a:t>
            </a:r>
            <a:endParaRPr lang="en-US" sz="1800" dirty="0">
              <a:latin typeface="Helvetica Light"/>
              <a:cs typeface="Helvetica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Plant Hormones and Responses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826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2"/>
            <a:ext cx="4014247" cy="4421724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Plant Hormones</a:t>
            </a:r>
          </a:p>
          <a:p>
            <a:pPr marL="0" indent="0">
              <a:buNone/>
            </a:pPr>
            <a:r>
              <a:rPr lang="en-US" sz="2200" dirty="0" err="1" smtClean="0">
                <a:latin typeface="Helvetica"/>
                <a:cs typeface="Helvetica"/>
              </a:rPr>
              <a:t>Auxin</a:t>
            </a:r>
            <a:endParaRPr lang="en-US" sz="2200" dirty="0" smtClean="0">
              <a:latin typeface="Helvetica"/>
              <a:cs typeface="Helvetica"/>
            </a:endParaRPr>
          </a:p>
          <a:p>
            <a:pPr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800" dirty="0" err="1" smtClean="0">
                <a:solidFill>
                  <a:srgbClr val="C00000"/>
                </a:solidFill>
                <a:latin typeface="Helvetica Light"/>
                <a:cs typeface="Helvetica"/>
              </a:rPr>
              <a:t>Auxin</a:t>
            </a:r>
            <a:r>
              <a:rPr lang="en-US" sz="1800" dirty="0" smtClean="0">
                <a:latin typeface="Helvetica Light"/>
                <a:cs typeface="Helvetica"/>
              </a:rPr>
              <a:t> is produced in the apical meristems, buds, young leaves, and other rapidly growing tissues. 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Stimulates lengthening or elongation of cells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Results in apical dominance, where plants grow mostly upwards with few side branches</a:t>
            </a:r>
          </a:p>
          <a:p>
            <a:endParaRPr lang="en-US" sz="1800" dirty="0">
              <a:latin typeface="Helvetica Light"/>
              <a:cs typeface="Helvetica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Plant Hormones and Responses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1448" y="899216"/>
            <a:ext cx="3871913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58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2"/>
            <a:ext cx="8229600" cy="4421724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Plant Hormones</a:t>
            </a:r>
          </a:p>
          <a:p>
            <a:pPr marL="0" indent="0">
              <a:buNone/>
            </a:pPr>
            <a:r>
              <a:rPr lang="en-US" sz="2200" dirty="0" smtClean="0">
                <a:latin typeface="Helvetica"/>
                <a:cs typeface="Helvetica"/>
              </a:rPr>
              <a:t>Gibberellins</a:t>
            </a:r>
          </a:p>
          <a:p>
            <a:pPr>
              <a:buClr>
                <a:schemeClr val="tx1"/>
              </a:buClr>
            </a:pPr>
            <a:r>
              <a:rPr lang="en-US" sz="1800" dirty="0" smtClean="0">
                <a:solidFill>
                  <a:srgbClr val="C00000"/>
                </a:solidFill>
                <a:latin typeface="Helvetica Light"/>
                <a:cs typeface="Helvetica"/>
              </a:rPr>
              <a:t>Gibberellins</a:t>
            </a:r>
            <a:r>
              <a:rPr lang="en-US" sz="1800" dirty="0" smtClean="0">
                <a:latin typeface="Helvetica Light"/>
                <a:cs typeface="Helvetica"/>
              </a:rPr>
              <a:t> causes cell elongation, stimulate cell division, and affect seed growth.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Dwarf plants often lack the genes for gibberellins production or gibberellins receptor proteins. </a:t>
            </a:r>
          </a:p>
          <a:p>
            <a:endParaRPr lang="en-US" sz="1800" dirty="0">
              <a:latin typeface="Helvetica Light"/>
              <a:cs typeface="Helvetica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Plant Hormones and Responses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188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2"/>
            <a:ext cx="8229600" cy="4421724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Plant Hormones</a:t>
            </a:r>
          </a:p>
          <a:p>
            <a:pPr marL="0" indent="0">
              <a:buNone/>
            </a:pPr>
            <a:r>
              <a:rPr lang="en-US" sz="2200" dirty="0" smtClean="0">
                <a:latin typeface="Helvetica"/>
                <a:cs typeface="Helvetica"/>
              </a:rPr>
              <a:t>Ethylene</a:t>
            </a:r>
          </a:p>
          <a:p>
            <a:pPr>
              <a:buClr>
                <a:schemeClr val="tx1"/>
              </a:buClr>
            </a:pPr>
            <a:r>
              <a:rPr lang="en-US" sz="1800" dirty="0" smtClean="0">
                <a:solidFill>
                  <a:srgbClr val="C00000"/>
                </a:solidFill>
                <a:latin typeface="Helvetica Light"/>
                <a:cs typeface="Helvetica"/>
              </a:rPr>
              <a:t>Ethylene</a:t>
            </a:r>
            <a:r>
              <a:rPr lang="en-US" sz="1800" dirty="0" smtClean="0">
                <a:latin typeface="Helvetica Light"/>
                <a:cs typeface="Helvetica"/>
              </a:rPr>
              <a:t> is the only known gaseous hormone. </a:t>
            </a:r>
          </a:p>
          <a:p>
            <a:pPr>
              <a:buClr>
                <a:schemeClr val="tx1"/>
              </a:buClr>
            </a:pPr>
            <a:r>
              <a:rPr lang="en-US" sz="1800" dirty="0" smtClean="0">
                <a:latin typeface="Helvetica Light"/>
                <a:cs typeface="Helvetica"/>
              </a:rPr>
              <a:t>Affects the ripening of fruit, senescence of leaves</a:t>
            </a:r>
          </a:p>
          <a:p>
            <a:pPr>
              <a:buClr>
                <a:schemeClr val="tx1"/>
              </a:buClr>
            </a:pPr>
            <a:r>
              <a:rPr lang="en-US" sz="1800" dirty="0" smtClean="0">
                <a:latin typeface="Helvetica Light"/>
                <a:cs typeface="Helvetica"/>
              </a:rPr>
              <a:t>Travels through the phloem as well as the space between cells</a:t>
            </a:r>
          </a:p>
          <a:p>
            <a:pPr>
              <a:buClr>
                <a:schemeClr val="tx1"/>
              </a:buClr>
            </a:pPr>
            <a:endParaRPr lang="en-US" sz="1800" dirty="0" smtClean="0">
              <a:latin typeface="Helvetica Light"/>
              <a:cs typeface="Helvetica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Plant Hormones and Responses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0912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2"/>
            <a:ext cx="8229600" cy="4421724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Plant Hormones</a:t>
            </a:r>
          </a:p>
          <a:p>
            <a:pPr marL="0" indent="0">
              <a:buNone/>
            </a:pPr>
            <a:r>
              <a:rPr lang="en-US" sz="2200" dirty="0" err="1" smtClean="0">
                <a:latin typeface="Helvetica"/>
                <a:cs typeface="Helvetica"/>
              </a:rPr>
              <a:t>Cytokinins</a:t>
            </a:r>
            <a:endParaRPr lang="en-US" sz="2200" dirty="0" smtClean="0">
              <a:latin typeface="Helvetica"/>
              <a:cs typeface="Helvetica"/>
            </a:endParaRPr>
          </a:p>
          <a:p>
            <a:pPr>
              <a:buClr>
                <a:schemeClr val="tx1"/>
              </a:buClr>
            </a:pPr>
            <a:r>
              <a:rPr lang="en-US" sz="1800" dirty="0" err="1" smtClean="0">
                <a:solidFill>
                  <a:srgbClr val="C00000"/>
                </a:solidFill>
                <a:latin typeface="Helvetica Light"/>
                <a:cs typeface="Helvetica"/>
              </a:rPr>
              <a:t>Cytokinins</a:t>
            </a:r>
            <a:r>
              <a:rPr lang="en-US" sz="1800" dirty="0" smtClean="0">
                <a:latin typeface="Helvetica Light"/>
                <a:cs typeface="Helvetica"/>
              </a:rPr>
              <a:t> induce growth in rapidly dividing cells.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Promote cell division by stimulating the production of the proteins needed for mitosis and cytokinesis</a:t>
            </a:r>
          </a:p>
          <a:p>
            <a:endParaRPr lang="en-US" sz="1800" dirty="0" smtClean="0">
              <a:latin typeface="Helvetica Light"/>
              <a:cs typeface="Helvetica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Plant Hormones and Responses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75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073912"/>
            <a:ext cx="8229600" cy="4421724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Plant Responses</a:t>
            </a:r>
          </a:p>
          <a:p>
            <a:pPr marL="0" indent="0">
              <a:buNone/>
            </a:pPr>
            <a:r>
              <a:rPr lang="en-US" sz="2200" dirty="0" smtClean="0">
                <a:latin typeface="Helvetica"/>
                <a:cs typeface="Helvetica"/>
              </a:rPr>
              <a:t>Nastic responses</a:t>
            </a:r>
          </a:p>
          <a:p>
            <a:r>
              <a:rPr lang="en-US" sz="1800" dirty="0" smtClean="0">
                <a:latin typeface="Helvetica Light"/>
                <a:cs typeface="Helvetica"/>
              </a:rPr>
              <a:t>A plant response that causes movement independent of the direction of the stimulus is called a </a:t>
            </a:r>
            <a:r>
              <a:rPr lang="en-US" sz="1800" dirty="0" smtClean="0">
                <a:solidFill>
                  <a:srgbClr val="C00000"/>
                </a:solidFill>
                <a:latin typeface="Helvetica Light"/>
                <a:cs typeface="Helvetica"/>
              </a:rPr>
              <a:t>nastic response</a:t>
            </a:r>
            <a:r>
              <a:rPr lang="en-US" sz="1800" dirty="0" smtClean="0">
                <a:latin typeface="Helvetica Light"/>
                <a:cs typeface="Helvetica"/>
              </a:rPr>
              <a:t>.</a:t>
            </a:r>
            <a:endParaRPr lang="en-US" sz="1800" dirty="0" smtClean="0">
              <a:solidFill>
                <a:srgbClr val="C00000"/>
              </a:solidFill>
              <a:latin typeface="Helvetica Light"/>
              <a:cs typeface="Helvetica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Helvetica Light"/>
                <a:cs typeface="Helvetica"/>
              </a:rPr>
              <a:t>Not a growth response, is reversible, and can be repeated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latin typeface="Helvetica Light"/>
                <a:cs typeface="Helvetica"/>
              </a:rPr>
              <a:t>Opening of leaves during the day, closing of leaves at night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latin typeface="Helvetica Light"/>
                <a:cs typeface="Helvetica"/>
              </a:rPr>
              <a:t>Closing of a Venus flytrap’s leaves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Helvetica Light"/>
                <a:cs typeface="Helvetica"/>
              </a:rPr>
              <a:t>Once the stimulus ends, the leaves return to their original position</a:t>
            </a:r>
            <a:r>
              <a:rPr lang="en-US" sz="2200" dirty="0" smtClean="0">
                <a:latin typeface="Helvetica Light"/>
                <a:cs typeface="Helvetica"/>
              </a:rPr>
              <a:t>. </a:t>
            </a:r>
            <a:endParaRPr lang="en-US" sz="2200" dirty="0">
              <a:latin typeface="Helvetica Light"/>
              <a:cs typeface="Helvetica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Plant Hormones and Responses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43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59975" y="733252"/>
            <a:ext cx="6158753" cy="5576163"/>
          </a:xfrm>
        </p:spPr>
        <p:txBody>
          <a:bodyPr lIns="0" tIns="0"/>
          <a:lstStyle/>
          <a:p>
            <a:pPr marL="0" indent="0">
              <a:spcAft>
                <a:spcPts val="300"/>
              </a:spcAft>
              <a:buNone/>
            </a:pPr>
            <a:r>
              <a:rPr lang="en-US" sz="2400" b="1" dirty="0" smtClean="0">
                <a:latin typeface="Helvetica"/>
                <a:cs typeface="Helvetica"/>
              </a:rPr>
              <a:t>Plant responses</a:t>
            </a:r>
          </a:p>
          <a:p>
            <a:pPr marL="0" indent="0">
              <a:buNone/>
            </a:pPr>
            <a:r>
              <a:rPr lang="en-US" sz="2200" dirty="0" smtClean="0">
                <a:latin typeface="Helvetica"/>
                <a:cs typeface="Helvetica"/>
              </a:rPr>
              <a:t>Tropic responses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Helvetica Light"/>
                <a:cs typeface="Helvetica"/>
              </a:rPr>
              <a:t>A </a:t>
            </a:r>
            <a:r>
              <a:rPr lang="en-US" sz="1800" dirty="0" smtClean="0">
                <a:solidFill>
                  <a:srgbClr val="B00000"/>
                </a:solidFill>
                <a:latin typeface="Helvetica Light"/>
                <a:cs typeface="Helvetica"/>
              </a:rPr>
              <a:t>tropism</a:t>
            </a:r>
            <a:r>
              <a:rPr lang="en-US" sz="1800" dirty="0" smtClean="0">
                <a:latin typeface="Helvetica Light"/>
                <a:cs typeface="Helvetica"/>
              </a:rPr>
              <a:t> is a plant’s growth response to an external stimulus.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latin typeface="Helvetica Light"/>
                <a:cs typeface="Helvetica"/>
              </a:rPr>
              <a:t>If a plant grows towards the stimulus, it is a positive tropism</a:t>
            </a:r>
          </a:p>
          <a:p>
            <a:pPr lvl="1">
              <a:buFont typeface="Arial" pitchFamily="34" charset="0"/>
              <a:buChar char="•"/>
            </a:pPr>
            <a:r>
              <a:rPr lang="en-US" sz="1800" dirty="0" smtClean="0">
                <a:latin typeface="Helvetica Light"/>
                <a:cs typeface="Helvetica"/>
              </a:rPr>
              <a:t>If a plant grows away from the stimulus, it is a negative tropism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>
                <a:latin typeface="Helvetica Light"/>
                <a:cs typeface="Helvetica"/>
              </a:rPr>
              <a:t>Phototropism: growth in response to light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err="1" smtClean="0">
                <a:latin typeface="Helvetica Light"/>
                <a:cs typeface="Helvetica"/>
              </a:rPr>
              <a:t>Gravitropism</a:t>
            </a:r>
            <a:r>
              <a:rPr lang="en-US" sz="1800" dirty="0" smtClean="0">
                <a:latin typeface="Helvetica Light"/>
                <a:cs typeface="Helvetica"/>
              </a:rPr>
              <a:t>: growth in response to gravity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err="1" smtClean="0">
                <a:latin typeface="Helvetica Light"/>
                <a:cs typeface="Helvetica"/>
              </a:rPr>
              <a:t>Thigmotropism</a:t>
            </a:r>
            <a:r>
              <a:rPr lang="en-US" sz="1800" dirty="0" smtClean="0">
                <a:latin typeface="Helvetica Light"/>
                <a:cs typeface="Helvetica"/>
              </a:rPr>
              <a:t>: growth in response to mechanical stimuli, such as contact with an object, organism, or wind </a:t>
            </a:r>
            <a:endParaRPr lang="en-US" sz="1800" dirty="0" smtClean="0">
              <a:latin typeface="Helvetica Light"/>
              <a:cs typeface="Helvetica"/>
            </a:endParaRPr>
          </a:p>
          <a:p>
            <a:pPr>
              <a:buFont typeface="Arial" pitchFamily="34" charset="0"/>
              <a:buChar char="•"/>
            </a:pPr>
            <a:endParaRPr lang="en-US" sz="1800" dirty="0">
              <a:latin typeface="Helvetica Light"/>
              <a:cs typeface="Helvetica"/>
            </a:endParaRPr>
          </a:p>
          <a:p>
            <a:pPr>
              <a:buFont typeface="Arial" pitchFamily="34" charset="0"/>
              <a:buChar char="•"/>
            </a:pPr>
            <a:r>
              <a:rPr lang="en-US" sz="1800" dirty="0">
                <a:latin typeface="Helvetica Light"/>
                <a:cs typeface="Helvetica"/>
                <a:hlinkClick r:id="rId2"/>
              </a:rPr>
              <a:t>HTTPS://WWW.YOUTUBE.COM/WATCH?V=PCFSTSMVAMI</a:t>
            </a:r>
            <a:endParaRPr lang="en-US" sz="1800" dirty="0">
              <a:latin typeface="Helvetica Light"/>
              <a:cs typeface="Helvetica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457200" y="1537420"/>
            <a:ext cx="4108963" cy="4771996"/>
          </a:xfrm>
          <a:prstGeom prst="rect">
            <a:avLst/>
          </a:prstGeom>
        </p:spPr>
        <p:txBody>
          <a:bodyPr vert="horz" lIns="0" tIns="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200"/>
              </a:spcAft>
              <a:buNone/>
            </a:pPr>
            <a:endParaRPr lang="en-US" sz="1800" dirty="0" smtClean="0">
              <a:latin typeface="Helvetica Light"/>
              <a:cs typeface="Helvetica Light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Plant Hormones and Responses</a:t>
            </a:r>
            <a:endParaRPr lang="en-US" sz="1200" dirty="0">
              <a:solidFill>
                <a:schemeClr val="tx1">
                  <a:lumMod val="65000"/>
                  <a:lumOff val="35000"/>
                </a:schemeClr>
              </a:solidFill>
              <a:latin typeface="Helvetica Light"/>
              <a:cs typeface="Helvetica Light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1288" y="2047875"/>
            <a:ext cx="13430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7025" y="3800475"/>
            <a:ext cx="13335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688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457200" y="6360160"/>
            <a:ext cx="8301876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1200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 Light"/>
                <a:cs typeface="Helvetica Light"/>
              </a:rPr>
              <a:t>Plant Hormones and Responses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6360160"/>
            <a:ext cx="1270000" cy="274371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Helvetica"/>
                <a:cs typeface="Helvetica"/>
              </a:rPr>
              <a:t>Copyright © McGraw-Hill Education</a:t>
            </a:r>
            <a:endParaRPr lang="en-US" sz="600" i="1" dirty="0">
              <a:solidFill>
                <a:schemeClr val="tx1">
                  <a:lumMod val="65000"/>
                  <a:lumOff val="3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12" name="Content Placeholder 2"/>
          <p:cNvSpPr>
            <a:spLocks noGrp="1"/>
          </p:cNvSpPr>
          <p:nvPr>
            <p:ph idx="1"/>
          </p:nvPr>
        </p:nvSpPr>
        <p:spPr>
          <a:xfrm>
            <a:off x="457200" y="1125328"/>
            <a:ext cx="8229600" cy="3370472"/>
          </a:xfrm>
        </p:spPr>
        <p:txBody>
          <a:bodyPr lIns="0" tIns="0" rIns="0" bIns="0"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800" b="1" dirty="0" smtClean="0">
                <a:solidFill>
                  <a:srgbClr val="9CCB0D"/>
                </a:solidFill>
                <a:latin typeface="Helvetica"/>
                <a:cs typeface="Helvetica"/>
              </a:rPr>
              <a:t>Review</a:t>
            </a:r>
          </a:p>
          <a:p>
            <a:pPr marL="0" indent="0"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Helvetica"/>
                <a:cs typeface="Helvetica"/>
              </a:rPr>
              <a:t>Essential Questions</a:t>
            </a:r>
          </a:p>
          <a:p>
            <a:r>
              <a:rPr lang="en-US" sz="1800" dirty="0">
                <a:latin typeface="Helvetica Light"/>
              </a:rPr>
              <a:t>What are the major types of plant hormones?</a:t>
            </a:r>
          </a:p>
          <a:p>
            <a:r>
              <a:rPr lang="en-US" sz="1800" dirty="0">
                <a:latin typeface="Helvetica Light"/>
              </a:rPr>
              <a:t>How do hormones affect the growth of plants?</a:t>
            </a:r>
          </a:p>
          <a:p>
            <a:r>
              <a:rPr lang="en-US" sz="1800" dirty="0">
                <a:latin typeface="Helvetica Light"/>
              </a:rPr>
              <a:t>How are the different types of plant responses alike</a:t>
            </a:r>
            <a:r>
              <a:rPr lang="en-US" sz="1800" dirty="0" smtClean="0">
                <a:latin typeface="Helvetica Light"/>
              </a:rPr>
              <a:t>?</a:t>
            </a:r>
            <a:endParaRPr lang="en-US" sz="1800" dirty="0">
              <a:latin typeface="Helvetica Light"/>
              <a:cs typeface="Helvetica Light"/>
            </a:endParaRPr>
          </a:p>
          <a:p>
            <a:pPr marL="0" indent="0">
              <a:spcBef>
                <a:spcPts val="1200"/>
              </a:spcBef>
              <a:spcAft>
                <a:spcPts val="300"/>
              </a:spcAft>
              <a:buNone/>
            </a:pPr>
            <a:r>
              <a:rPr lang="en-US" sz="2200" b="1" dirty="0" smtClean="0">
                <a:solidFill>
                  <a:srgbClr val="000000"/>
                </a:solidFill>
                <a:latin typeface="Helvetica" pitchFamily="34" charset="0"/>
                <a:cs typeface="Helvetica" pitchFamily="34" charset="0"/>
              </a:rPr>
              <a:t>Vocabulary</a:t>
            </a:r>
            <a:endParaRPr lang="en-US" sz="2200" dirty="0" smtClean="0">
              <a:latin typeface="Helvetica" pitchFamily="34" charset="0"/>
              <a:cs typeface="Helvetica" pitchFamily="34" charset="0"/>
            </a:endParaRPr>
          </a:p>
          <a:p>
            <a:pPr marL="0" indent="0">
              <a:buNone/>
            </a:pPr>
            <a:endParaRPr lang="en-US" sz="2400" dirty="0">
              <a:latin typeface="Helvetica Light"/>
              <a:cs typeface="Helvetica Ligh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52871" y="3754153"/>
            <a:ext cx="273553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Helvetica Light"/>
              </a:rPr>
              <a:t>nastic </a:t>
            </a:r>
            <a:r>
              <a:rPr lang="en-US" dirty="0">
                <a:latin typeface="Helvetica Light"/>
              </a:rPr>
              <a:t>response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Helvetica Light"/>
              </a:rPr>
              <a:t>tropism</a:t>
            </a:r>
            <a:endParaRPr lang="en-US" dirty="0">
              <a:latin typeface="Helvetica Ligh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816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57200" y="3765782"/>
            <a:ext cx="273553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err="1">
                <a:latin typeface="Helvetica Light"/>
              </a:rPr>
              <a:t>auxin</a:t>
            </a:r>
            <a:r>
              <a:rPr lang="en-US" dirty="0">
                <a:latin typeface="Helvetica Light"/>
              </a:rPr>
              <a:t>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>
                <a:latin typeface="Helvetica Light"/>
              </a:rPr>
              <a:t>gibberellins 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69251" y="3765782"/>
            <a:ext cx="2735533" cy="55399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dirty="0" smtClean="0">
                <a:latin typeface="Helvetica Light"/>
              </a:rPr>
              <a:t>ethylene </a:t>
            </a:r>
            <a:endParaRPr lang="en-US" dirty="0">
              <a:latin typeface="Helvetica Light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dirty="0" err="1" smtClean="0">
                <a:latin typeface="Helvetica Light"/>
              </a:rPr>
              <a:t>cytokinin</a:t>
            </a:r>
            <a:endParaRPr lang="en-US" dirty="0">
              <a:latin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113618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475</Words>
  <Application>Microsoft Office PowerPoint</Application>
  <PresentationFormat>On-screen Show (4:3)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</vt:lpstr>
      <vt:lpstr>Helvetica Light</vt:lpstr>
      <vt:lpstr>Office Theme</vt:lpstr>
      <vt:lpstr>Section 3:  Plant Hormones and Responses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McGraw Hill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</dc:title>
  <dc:creator>gatekeeper</dc:creator>
  <cp:lastModifiedBy>yadira salazar</cp:lastModifiedBy>
  <cp:revision>104</cp:revision>
  <cp:lastPrinted>2013-07-12T13:26:11Z</cp:lastPrinted>
  <dcterms:created xsi:type="dcterms:W3CDTF">2013-07-09T14:24:31Z</dcterms:created>
  <dcterms:modified xsi:type="dcterms:W3CDTF">2015-12-11T05:38:12Z</dcterms:modified>
</cp:coreProperties>
</file>