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1" r:id="rId1"/>
  </p:sldMasterIdLst>
  <p:sldIdLst>
    <p:sldId id="282" r:id="rId2"/>
    <p:sldId id="283" r:id="rId3"/>
    <p:sldId id="284" r:id="rId4"/>
    <p:sldId id="291" r:id="rId5"/>
    <p:sldId id="292" r:id="rId6"/>
    <p:sldId id="293"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4" d="100"/>
          <a:sy n="114" d="100"/>
        </p:scale>
        <p:origin x="30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AD6EE87-EBD5-4F12-A48A-63ACA297AC8F}" type="datetimeFigureOut">
              <a:rPr lang="en-US" smtClean="0"/>
              <a:t>10/1/2017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2847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10/1/2017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2710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2299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7203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18695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8989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4204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36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66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07030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10/1/2017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4570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10/1/2017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14642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10/1/2017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503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10/1/2017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6059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10/1/2017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20216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10/1/2017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0281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10/1/2017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3555739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298CD5-6C1E-4009-B41F-6DF62E31D3BE}" type="datetimeFigureOut">
              <a:rPr lang="en-US" smtClean="0"/>
              <a:pPr/>
              <a:t>10/1/2017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7877678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512" y="218734"/>
            <a:ext cx="9601196" cy="1303867"/>
          </a:xfrm>
        </p:spPr>
        <p:txBody>
          <a:bodyPr/>
          <a:lstStyle/>
          <a:p>
            <a:r>
              <a:rPr lang="en-US" dirty="0"/>
              <a:t>Mortality Rate</a:t>
            </a:r>
          </a:p>
        </p:txBody>
      </p:sp>
      <p:sp>
        <p:nvSpPr>
          <p:cNvPr id="3" name="Content Placeholder 2"/>
          <p:cNvSpPr>
            <a:spLocks noGrp="1"/>
          </p:cNvSpPr>
          <p:nvPr>
            <p:ph idx="1"/>
          </p:nvPr>
        </p:nvSpPr>
        <p:spPr>
          <a:xfrm>
            <a:off x="434518" y="1701175"/>
            <a:ext cx="11443316" cy="4640902"/>
          </a:xfrm>
        </p:spPr>
        <p:txBody>
          <a:bodyPr>
            <a:noAutofit/>
          </a:bodyPr>
          <a:lstStyle/>
          <a:p>
            <a:r>
              <a:rPr lang="en-US" sz="3200" dirty="0"/>
              <a:t>Defines as the quality of being mortal, and destines to die. </a:t>
            </a:r>
          </a:p>
          <a:p>
            <a:r>
              <a:rPr lang="en-US" sz="3200" dirty="0"/>
              <a:t>Diseases commonly leading to the death of an individual have a high mortality rate.</a:t>
            </a:r>
          </a:p>
          <a:p>
            <a:r>
              <a:rPr lang="en-US" sz="3200" dirty="0"/>
              <a:t>The </a:t>
            </a:r>
            <a:r>
              <a:rPr lang="en-US" sz="3200" b="1" dirty="0"/>
              <a:t>number </a:t>
            </a:r>
            <a:r>
              <a:rPr lang="en-US" sz="3200" dirty="0"/>
              <a:t>of </a:t>
            </a:r>
            <a:r>
              <a:rPr lang="en-US" sz="3200" b="1" dirty="0"/>
              <a:t>people who die with the disease </a:t>
            </a:r>
            <a:r>
              <a:rPr lang="en-US" sz="3200" dirty="0"/>
              <a:t>in a certain amount of time is the mortality/death rate. </a:t>
            </a:r>
          </a:p>
          <a:p>
            <a:r>
              <a:rPr lang="en-US" sz="3200" dirty="0"/>
              <a:t>October 2016, 87 of 91 former NFL players who donated their brains to science tested positive for the disease chronic traumatic encephalopathy, so 96 out of 100 NFL players will die of CTE.</a:t>
            </a:r>
            <a:endParaRPr lang="en-US" sz="3200" dirty="0"/>
          </a:p>
        </p:txBody>
      </p:sp>
    </p:spTree>
    <p:extLst>
      <p:ext uri="{BB962C8B-B14F-4D97-AF65-F5344CB8AC3E}">
        <p14:creationId xmlns:p14="http://schemas.microsoft.com/office/powerpoint/2010/main" val="3906697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Survival Rate</a:t>
            </a:r>
          </a:p>
        </p:txBody>
      </p:sp>
      <p:sp>
        <p:nvSpPr>
          <p:cNvPr id="3" name="Content Placeholder 2"/>
          <p:cNvSpPr>
            <a:spLocks noGrp="1"/>
          </p:cNvSpPr>
          <p:nvPr>
            <p:ph idx="1"/>
          </p:nvPr>
        </p:nvSpPr>
        <p:spPr>
          <a:xfrm>
            <a:off x="517584" y="2510287"/>
            <a:ext cx="11171208" cy="3821501"/>
          </a:xfrm>
        </p:spPr>
        <p:txBody>
          <a:bodyPr>
            <a:normAutofit/>
          </a:bodyPr>
          <a:lstStyle/>
          <a:p>
            <a:r>
              <a:rPr lang="en-US" sz="3200" dirty="0"/>
              <a:t>A physicians program can also consider survival rate which is the </a:t>
            </a:r>
            <a:r>
              <a:rPr lang="en-US" sz="3200" b="1" dirty="0"/>
              <a:t>percentage</a:t>
            </a:r>
            <a:r>
              <a:rPr lang="en-US" sz="3200" dirty="0"/>
              <a:t> of people with a particular disease who </a:t>
            </a:r>
            <a:r>
              <a:rPr lang="en-US" sz="3200" b="1" dirty="0"/>
              <a:t>live</a:t>
            </a:r>
            <a:r>
              <a:rPr lang="en-US" sz="3200" dirty="0"/>
              <a:t> for a set period of time.</a:t>
            </a:r>
          </a:p>
          <a:p>
            <a:r>
              <a:rPr lang="en-US" sz="3200" dirty="0"/>
              <a:t>Example:  The 5-year relative survival rate for early-stage cervical cancer is 92%. This means that 92 out of every 100 women with early-stage cervical cancer will be alive 5 years after diagnosis.</a:t>
            </a:r>
          </a:p>
        </p:txBody>
      </p:sp>
    </p:spTree>
    <p:extLst>
      <p:ext uri="{BB962C8B-B14F-4D97-AF65-F5344CB8AC3E}">
        <p14:creationId xmlns:p14="http://schemas.microsoft.com/office/powerpoint/2010/main" val="3878453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a:xfrm>
            <a:off x="491706" y="2493034"/>
            <a:ext cx="11188460" cy="3830128"/>
          </a:xfrm>
        </p:spPr>
        <p:txBody>
          <a:bodyPr>
            <a:noAutofit/>
          </a:bodyPr>
          <a:lstStyle/>
          <a:p>
            <a:r>
              <a:rPr lang="en-US" sz="3200" dirty="0"/>
              <a:t>A plan of care will be given by the physician to the individual with expected outcomes or prognosis. The individuals entire being should be taken into consideration.</a:t>
            </a:r>
          </a:p>
          <a:p>
            <a:r>
              <a:rPr lang="en-US" sz="3200" dirty="0"/>
              <a:t>The concept of considering the whole person rather than just the physical being is called </a:t>
            </a:r>
            <a:r>
              <a:rPr lang="en-US" sz="3200" b="1" dirty="0"/>
              <a:t>holistic medicine</a:t>
            </a:r>
            <a:r>
              <a:rPr lang="en-US" sz="3200" dirty="0"/>
              <a:t>.</a:t>
            </a:r>
          </a:p>
          <a:p>
            <a:r>
              <a:rPr lang="en-US" sz="3200" dirty="0"/>
              <a:t>From a holistic viewpoint, there is interaction between the spiritual, cognitive, social, physical, and emotional being.</a:t>
            </a:r>
          </a:p>
        </p:txBody>
      </p:sp>
    </p:spTree>
    <p:extLst>
      <p:ext uri="{BB962C8B-B14F-4D97-AF65-F5344CB8AC3E}">
        <p14:creationId xmlns:p14="http://schemas.microsoft.com/office/powerpoint/2010/main" val="1346610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625" y="674222"/>
            <a:ext cx="9601196" cy="1303867"/>
          </a:xfrm>
        </p:spPr>
        <p:txBody>
          <a:bodyPr/>
          <a:lstStyle/>
          <a:p>
            <a:r>
              <a:rPr lang="en-US" dirty="0"/>
              <a:t>Holistic medicine</a:t>
            </a:r>
          </a:p>
        </p:txBody>
      </p:sp>
      <p:sp>
        <p:nvSpPr>
          <p:cNvPr id="3" name="Content Placeholder 2"/>
          <p:cNvSpPr>
            <a:spLocks noGrp="1"/>
          </p:cNvSpPr>
          <p:nvPr>
            <p:ph idx="1"/>
          </p:nvPr>
        </p:nvSpPr>
        <p:spPr>
          <a:xfrm>
            <a:off x="475861" y="2491273"/>
            <a:ext cx="11224725" cy="3853543"/>
          </a:xfrm>
        </p:spPr>
        <p:txBody>
          <a:bodyPr>
            <a:noAutofit/>
          </a:bodyPr>
          <a:lstStyle/>
          <a:p>
            <a:r>
              <a:rPr lang="en-US" sz="3200" dirty="0"/>
              <a:t>May include Patient education on lifestyle changes and self-care to promote wellness. This may include diet, exercise, psychotherapy, relationship and spiritual counseling.</a:t>
            </a:r>
          </a:p>
          <a:p>
            <a:r>
              <a:rPr lang="en-US" sz="3200" dirty="0"/>
              <a:t>Complementary and alternative therapies such as acupuncture, chiropractic care, homeopathy, massage therapy, naturopathy, and others</a:t>
            </a:r>
          </a:p>
        </p:txBody>
      </p:sp>
    </p:spTree>
    <p:extLst>
      <p:ext uri="{BB962C8B-B14F-4D97-AF65-F5344CB8AC3E}">
        <p14:creationId xmlns:p14="http://schemas.microsoft.com/office/powerpoint/2010/main" val="810133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Holistic care</a:t>
            </a:r>
          </a:p>
        </p:txBody>
      </p:sp>
      <p:sp>
        <p:nvSpPr>
          <p:cNvPr id="3" name="Content Placeholder 2"/>
          <p:cNvSpPr>
            <a:spLocks noGrp="1"/>
          </p:cNvSpPr>
          <p:nvPr>
            <p:ph idx="1"/>
          </p:nvPr>
        </p:nvSpPr>
        <p:spPr>
          <a:xfrm>
            <a:off x="466532" y="2444620"/>
            <a:ext cx="11262048" cy="3993502"/>
          </a:xfrm>
        </p:spPr>
        <p:txBody>
          <a:bodyPr>
            <a:normAutofit fontScale="92500" lnSpcReduction="10000"/>
          </a:bodyPr>
          <a:lstStyle/>
          <a:p>
            <a:pPr lvl="0">
              <a:buClr>
                <a:srgbClr val="D9B247"/>
              </a:buClr>
            </a:pPr>
            <a:r>
              <a:rPr lang="en-US" sz="3200" dirty="0">
                <a:solidFill>
                  <a:prstClr val="black">
                    <a:lumMod val="85000"/>
                    <a:lumOff val="15000"/>
                  </a:prstClr>
                </a:solidFill>
              </a:rPr>
              <a:t>A holistic doctor may use all forms of health care, from conventional medication to alternative therapies, to treat a patient. Ex: when a person suffering from migraine headaches goes to a holistic doctor, instead of walking out solely with medications, the doctor will likely take a look at all the potential factors that may be causing the person's headaches, such as other health problems, diet and sleep habits, stress and personal problems, and preferred spiritual practices. The treatment plan may involve drugs to relieve symptoms, but also </a:t>
            </a:r>
            <a:r>
              <a:rPr lang="en-US" sz="3200" u="sng" dirty="0">
                <a:solidFill>
                  <a:prstClr val="black">
                    <a:lumMod val="85000"/>
                    <a:lumOff val="15000"/>
                  </a:prstClr>
                </a:solidFill>
              </a:rPr>
              <a:t>lifestyle modifications to help prevent </a:t>
            </a:r>
            <a:r>
              <a:rPr lang="en-US" sz="3200" dirty="0">
                <a:solidFill>
                  <a:prstClr val="black">
                    <a:lumMod val="85000"/>
                    <a:lumOff val="15000"/>
                  </a:prstClr>
                </a:solidFill>
              </a:rPr>
              <a:t>the headaches from recurring.</a:t>
            </a:r>
          </a:p>
          <a:p>
            <a:endParaRPr lang="en-US" dirty="0"/>
          </a:p>
        </p:txBody>
      </p:sp>
    </p:spTree>
    <p:extLst>
      <p:ext uri="{BB962C8B-B14F-4D97-AF65-F5344CB8AC3E}">
        <p14:creationId xmlns:p14="http://schemas.microsoft.com/office/powerpoint/2010/main" val="2075182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a:xfrm>
            <a:off x="486696" y="2462981"/>
            <a:ext cx="11179277" cy="3908321"/>
          </a:xfrm>
        </p:spPr>
        <p:txBody>
          <a:bodyPr/>
          <a:lstStyle/>
          <a:p>
            <a:r>
              <a:rPr lang="en-US" sz="3200" dirty="0"/>
              <a:t>Treatment interventions might include 1.) Medications, 2.) Surgery, 3.) Exercise, 4.) Nutritional modifications, 5.) Physical therapy, and 6.) Education.</a:t>
            </a:r>
          </a:p>
          <a:p>
            <a:r>
              <a:rPr lang="en-US" sz="3200" dirty="0"/>
              <a:t>Individuals and family members should be educated and involved in the treatment plan so that compliance can be decreased and the plan does not fail.</a:t>
            </a:r>
          </a:p>
          <a:p>
            <a:endParaRPr lang="en-US" dirty="0"/>
          </a:p>
        </p:txBody>
      </p:sp>
    </p:spTree>
    <p:extLst>
      <p:ext uri="{BB962C8B-B14F-4D97-AF65-F5344CB8AC3E}">
        <p14:creationId xmlns:p14="http://schemas.microsoft.com/office/powerpoint/2010/main" val="15644136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60026</TotalTime>
  <Words>339</Words>
  <Application>Microsoft Office PowerPoint</Application>
  <PresentationFormat>Widescreen</PresentationFormat>
  <Paragraphs>20</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Organic</vt:lpstr>
      <vt:lpstr>Mortality Rate</vt:lpstr>
      <vt:lpstr>Survival Rate</vt:lpstr>
      <vt:lpstr>Treatment</vt:lpstr>
      <vt:lpstr>Holistic medicine</vt:lpstr>
      <vt:lpstr>Holistic care</vt:lpstr>
      <vt:lpstr>Treatment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human diseases</dc:title>
  <dc:creator>Yadira A. Salazar</dc:creator>
  <cp:lastModifiedBy>yadira salazar</cp:lastModifiedBy>
  <cp:revision>156</cp:revision>
  <dcterms:created xsi:type="dcterms:W3CDTF">2015-07-29T18:19:53Z</dcterms:created>
  <dcterms:modified xsi:type="dcterms:W3CDTF">2017-10-03T05:39:25Z</dcterms:modified>
</cp:coreProperties>
</file>