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4660"/>
  </p:normalViewPr>
  <p:slideViewPr>
    <p:cSldViewPr snapToGrid="0">
      <p:cViewPr varScale="1">
        <p:scale>
          <a:sx n="108" d="100"/>
          <a:sy n="108" d="100"/>
        </p:scale>
        <p:origin x="11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D6EE87-EBD5-4F12-A48A-63ACA297AC8F}" type="datetimeFigureOut">
              <a:rPr lang="en-US" smtClean="0"/>
              <a:t>9/14/2016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847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710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229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203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8695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989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204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6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66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0703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457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464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9/14/2016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03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605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9/14/2016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20216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28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55573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298CD5-6C1E-4009-B41F-6DF62E31D3BE}" type="datetimeFigureOut">
              <a:rPr lang="en-US" smtClean="0"/>
              <a:pPr/>
              <a:t>9/14/2016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877678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4220" y="2075270"/>
            <a:ext cx="7972023" cy="1463040"/>
          </a:xfrm>
        </p:spPr>
        <p:txBody>
          <a:bodyPr>
            <a:noAutofit/>
          </a:bodyPr>
          <a:lstStyle/>
          <a:p>
            <a:r>
              <a:rPr lang="en-US" sz="6000" dirty="0"/>
              <a:t>Introduction to human diseases</a:t>
            </a:r>
          </a:p>
        </p:txBody>
      </p:sp>
      <p:sp>
        <p:nvSpPr>
          <p:cNvPr id="3" name="Subtitle 2"/>
          <p:cNvSpPr>
            <a:spLocks noGrp="1"/>
          </p:cNvSpPr>
          <p:nvPr>
            <p:ph type="subTitle" idx="1"/>
          </p:nvPr>
        </p:nvSpPr>
        <p:spPr/>
        <p:txBody>
          <a:bodyPr>
            <a:normAutofit/>
          </a:bodyPr>
          <a:lstStyle/>
          <a:p>
            <a:r>
              <a:rPr lang="en-US" sz="2800" dirty="0"/>
              <a:t>Chapter 1</a:t>
            </a:r>
          </a:p>
        </p:txBody>
      </p:sp>
    </p:spTree>
    <p:extLst>
      <p:ext uri="{BB962C8B-B14F-4D97-AF65-F5344CB8AC3E}">
        <p14:creationId xmlns:p14="http://schemas.microsoft.com/office/powerpoint/2010/main" val="113044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acute and chronic disease/disorders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8572663"/>
              </p:ext>
            </p:extLst>
          </p:nvPr>
        </p:nvGraphicFramePr>
        <p:xfrm>
          <a:off x="1295398" y="2616981"/>
          <a:ext cx="9601200" cy="3602813"/>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493853">
                <a:tc>
                  <a:txBody>
                    <a:bodyPr/>
                    <a:lstStyle/>
                    <a:p>
                      <a:r>
                        <a:rPr lang="en-US" sz="2400" dirty="0"/>
                        <a:t>Acute</a:t>
                      </a:r>
                    </a:p>
                  </a:txBody>
                  <a:tcPr/>
                </a:tc>
                <a:tc>
                  <a:txBody>
                    <a:bodyPr/>
                    <a:lstStyle/>
                    <a:p>
                      <a:r>
                        <a:rPr lang="en-US" sz="2400" dirty="0"/>
                        <a:t>Chronic</a:t>
                      </a:r>
                    </a:p>
                  </a:txBody>
                  <a:tcPr/>
                </a:tc>
                <a:extLst>
                  <a:ext uri="{0D108BD9-81ED-4DB2-BD59-A6C34878D82A}">
                    <a16:rowId xmlns:a16="http://schemas.microsoft.com/office/drawing/2014/main" val="10000"/>
                  </a:ext>
                </a:extLst>
              </a:tr>
              <a:tr h="493853">
                <a:tc>
                  <a:txBody>
                    <a:bodyPr/>
                    <a:lstStyle/>
                    <a:p>
                      <a:r>
                        <a:rPr lang="en-US" sz="2800" dirty="0"/>
                        <a:t>Upper</a:t>
                      </a:r>
                      <a:r>
                        <a:rPr lang="en-US" sz="2800" baseline="0" dirty="0"/>
                        <a:t> respiratory infections</a:t>
                      </a:r>
                      <a:endParaRPr lang="en-US" sz="2800" dirty="0"/>
                    </a:p>
                  </a:txBody>
                  <a:tcPr/>
                </a:tc>
                <a:tc>
                  <a:txBody>
                    <a:bodyPr/>
                    <a:lstStyle/>
                    <a:p>
                      <a:r>
                        <a:rPr lang="en-US" sz="2800" dirty="0"/>
                        <a:t>Arthritis</a:t>
                      </a:r>
                    </a:p>
                  </a:txBody>
                  <a:tcPr/>
                </a:tc>
                <a:extLst>
                  <a:ext uri="{0D108BD9-81ED-4DB2-BD59-A6C34878D82A}">
                    <a16:rowId xmlns:a16="http://schemas.microsoft.com/office/drawing/2014/main" val="10001"/>
                  </a:ext>
                </a:extLst>
              </a:tr>
              <a:tr h="493853">
                <a:tc>
                  <a:txBody>
                    <a:bodyPr/>
                    <a:lstStyle/>
                    <a:p>
                      <a:r>
                        <a:rPr lang="en-US" sz="2800" dirty="0"/>
                        <a:t>Lacerations</a:t>
                      </a:r>
                      <a:r>
                        <a:rPr lang="en-US" sz="2800" baseline="0" dirty="0"/>
                        <a:t> </a:t>
                      </a:r>
                      <a:endParaRPr lang="en-US" sz="2800" dirty="0"/>
                    </a:p>
                  </a:txBody>
                  <a:tcPr/>
                </a:tc>
                <a:tc>
                  <a:txBody>
                    <a:bodyPr/>
                    <a:lstStyle/>
                    <a:p>
                      <a:r>
                        <a:rPr lang="en-US" sz="2800" dirty="0"/>
                        <a:t>Hypertension </a:t>
                      </a:r>
                    </a:p>
                  </a:txBody>
                  <a:tcPr/>
                </a:tc>
                <a:extLst>
                  <a:ext uri="{0D108BD9-81ED-4DB2-BD59-A6C34878D82A}">
                    <a16:rowId xmlns:a16="http://schemas.microsoft.com/office/drawing/2014/main" val="10002"/>
                  </a:ext>
                </a:extLst>
              </a:tr>
              <a:tr h="493853">
                <a:tc>
                  <a:txBody>
                    <a:bodyPr/>
                    <a:lstStyle/>
                    <a:p>
                      <a:r>
                        <a:rPr lang="en-US" sz="2800" dirty="0"/>
                        <a:t>Middle ear infections</a:t>
                      </a:r>
                    </a:p>
                  </a:txBody>
                  <a:tcPr/>
                </a:tc>
                <a:tc>
                  <a:txBody>
                    <a:bodyPr/>
                    <a:lstStyle/>
                    <a:p>
                      <a:r>
                        <a:rPr lang="en-US" sz="2800" dirty="0"/>
                        <a:t>Diabetes mellitus </a:t>
                      </a:r>
                      <a:r>
                        <a:rPr lang="en-US" sz="1800" dirty="0"/>
                        <a:t>(High glucose – type 1)</a:t>
                      </a:r>
                      <a:endParaRPr lang="en-US" sz="2800" dirty="0"/>
                    </a:p>
                  </a:txBody>
                  <a:tcPr/>
                </a:tc>
                <a:extLst>
                  <a:ext uri="{0D108BD9-81ED-4DB2-BD59-A6C34878D82A}">
                    <a16:rowId xmlns:a16="http://schemas.microsoft.com/office/drawing/2014/main" val="10003"/>
                  </a:ext>
                </a:extLst>
              </a:tr>
              <a:tr h="493853">
                <a:tc>
                  <a:txBody>
                    <a:bodyPr/>
                    <a:lstStyle/>
                    <a:p>
                      <a:r>
                        <a:rPr lang="en-US" sz="2800" dirty="0"/>
                        <a:t>Gastroenteritis </a:t>
                      </a:r>
                      <a:r>
                        <a:rPr lang="en-US" sz="1800" dirty="0"/>
                        <a:t>(Stomach flu)</a:t>
                      </a:r>
                    </a:p>
                  </a:txBody>
                  <a:tcPr/>
                </a:tc>
                <a:tc>
                  <a:txBody>
                    <a:bodyPr/>
                    <a:lstStyle/>
                    <a:p>
                      <a:r>
                        <a:rPr lang="en-US" sz="2800" dirty="0"/>
                        <a:t>Low back pain</a:t>
                      </a:r>
                    </a:p>
                  </a:txBody>
                  <a:tcPr/>
                </a:tc>
                <a:extLst>
                  <a:ext uri="{0D108BD9-81ED-4DB2-BD59-A6C34878D82A}">
                    <a16:rowId xmlns:a16="http://schemas.microsoft.com/office/drawing/2014/main" val="10004"/>
                  </a:ext>
                </a:extLst>
              </a:tr>
              <a:tr h="493853">
                <a:tc>
                  <a:txBody>
                    <a:bodyPr/>
                    <a:lstStyle/>
                    <a:p>
                      <a:r>
                        <a:rPr lang="en-US" sz="2800" dirty="0"/>
                        <a:t>Pneumonia</a:t>
                      </a:r>
                    </a:p>
                  </a:txBody>
                  <a:tcPr/>
                </a:tc>
                <a:tc>
                  <a:txBody>
                    <a:bodyPr/>
                    <a:lstStyle/>
                    <a:p>
                      <a:r>
                        <a:rPr lang="en-US" sz="2800" dirty="0"/>
                        <a:t>Heart disease</a:t>
                      </a:r>
                    </a:p>
                  </a:txBody>
                  <a:tcPr/>
                </a:tc>
                <a:extLst>
                  <a:ext uri="{0D108BD9-81ED-4DB2-BD59-A6C34878D82A}">
                    <a16:rowId xmlns:a16="http://schemas.microsoft.com/office/drawing/2014/main" val="10005"/>
                  </a:ext>
                </a:extLst>
              </a:tr>
              <a:tr h="493853">
                <a:tc>
                  <a:txBody>
                    <a:bodyPr/>
                    <a:lstStyle/>
                    <a:p>
                      <a:r>
                        <a:rPr lang="en-US" sz="2800" dirty="0"/>
                        <a:t>Fractures</a:t>
                      </a:r>
                    </a:p>
                  </a:txBody>
                  <a:tcPr/>
                </a:tc>
                <a:tc>
                  <a:txBody>
                    <a:bodyPr/>
                    <a:lstStyle/>
                    <a:p>
                      <a:r>
                        <a:rPr lang="en-US" sz="2800" dirty="0"/>
                        <a:t>Asthma</a:t>
                      </a:r>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3151573" y="3728622"/>
            <a:ext cx="2547891" cy="369332"/>
          </a:xfrm>
          <a:prstGeom prst="rect">
            <a:avLst/>
          </a:prstGeom>
          <a:noFill/>
        </p:spPr>
        <p:txBody>
          <a:bodyPr wrap="square" rtlCol="0">
            <a:spAutoFit/>
          </a:bodyPr>
          <a:lstStyle/>
          <a:p>
            <a:r>
              <a:rPr lang="en-US" dirty="0"/>
              <a:t>(Deep cut or tear of skin)</a:t>
            </a:r>
          </a:p>
        </p:txBody>
      </p:sp>
      <p:sp>
        <p:nvSpPr>
          <p:cNvPr id="5" name="TextBox 4"/>
          <p:cNvSpPr txBox="1"/>
          <p:nvPr/>
        </p:nvSpPr>
        <p:spPr>
          <a:xfrm>
            <a:off x="8211845" y="3717979"/>
            <a:ext cx="2684753" cy="379975"/>
          </a:xfrm>
          <a:prstGeom prst="rect">
            <a:avLst/>
          </a:prstGeom>
          <a:noFill/>
        </p:spPr>
        <p:txBody>
          <a:bodyPr wrap="square" rtlCol="0">
            <a:spAutoFit/>
          </a:bodyPr>
          <a:lstStyle/>
          <a:p>
            <a:r>
              <a:rPr lang="en-US" dirty="0"/>
              <a:t>(High blood pressure)</a:t>
            </a:r>
          </a:p>
        </p:txBody>
      </p:sp>
    </p:spTree>
    <p:extLst>
      <p:ext uri="{BB962C8B-B14F-4D97-AF65-F5344CB8AC3E}">
        <p14:creationId xmlns:p14="http://schemas.microsoft.com/office/powerpoint/2010/main" val="397506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a:t>
            </a:r>
          </a:p>
        </p:txBody>
      </p:sp>
      <p:sp>
        <p:nvSpPr>
          <p:cNvPr id="3" name="Content Placeholder 2"/>
          <p:cNvSpPr>
            <a:spLocks noGrp="1"/>
          </p:cNvSpPr>
          <p:nvPr>
            <p:ph idx="1"/>
          </p:nvPr>
        </p:nvSpPr>
        <p:spPr>
          <a:xfrm>
            <a:off x="540913" y="2459865"/>
            <a:ext cx="11101588" cy="3863661"/>
          </a:xfrm>
        </p:spPr>
        <p:txBody>
          <a:bodyPr/>
          <a:lstStyle/>
          <a:p>
            <a:r>
              <a:rPr lang="en-US" sz="2800" dirty="0"/>
              <a:t>The etiology of the disease is the study of cause. </a:t>
            </a:r>
          </a:p>
          <a:p>
            <a:r>
              <a:rPr lang="en-US" sz="2800" dirty="0"/>
              <a:t>Ex: if the cause of the disease is unknown, you would say “of unknown etiology” or “idiopathic”.</a:t>
            </a:r>
          </a:p>
          <a:p>
            <a:r>
              <a:rPr lang="en-US" sz="2800" dirty="0"/>
              <a:t>The cause or etiology of pneumonia can be a virus or a bacterium, while the etiology of athletes foot is a fungus named </a:t>
            </a:r>
            <a:r>
              <a:rPr lang="en-US" sz="2800" i="1" dirty="0" err="1"/>
              <a:t>tinea</a:t>
            </a:r>
            <a:r>
              <a:rPr lang="en-US" sz="2800" i="1" dirty="0"/>
              <a:t> </a:t>
            </a:r>
            <a:r>
              <a:rPr lang="en-US" sz="2800" i="1" dirty="0" err="1"/>
              <a:t>pedis</a:t>
            </a:r>
            <a:r>
              <a:rPr lang="en-US" sz="2800" dirty="0"/>
              <a:t>.</a:t>
            </a:r>
          </a:p>
          <a:p>
            <a:endParaRPr lang="en-US" dirty="0"/>
          </a:p>
        </p:txBody>
      </p:sp>
    </p:spTree>
    <p:extLst>
      <p:ext uri="{BB962C8B-B14F-4D97-AF65-F5344CB8AC3E}">
        <p14:creationId xmlns:p14="http://schemas.microsoft.com/office/powerpoint/2010/main" val="410479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a:t>
            </a:r>
          </a:p>
        </p:txBody>
      </p:sp>
      <p:sp>
        <p:nvSpPr>
          <p:cNvPr id="3" name="Content Placeholder 2"/>
          <p:cNvSpPr>
            <a:spLocks noGrp="1"/>
          </p:cNvSpPr>
          <p:nvPr>
            <p:ph idx="1"/>
          </p:nvPr>
        </p:nvSpPr>
        <p:spPr>
          <a:xfrm>
            <a:off x="461781" y="2512618"/>
            <a:ext cx="11114467" cy="3863661"/>
          </a:xfrm>
        </p:spPr>
        <p:txBody>
          <a:bodyPr>
            <a:normAutofit/>
          </a:bodyPr>
          <a:lstStyle/>
          <a:p>
            <a:r>
              <a:rPr lang="en-US" sz="2800" dirty="0"/>
              <a:t>Iatrogenic (</a:t>
            </a:r>
            <a:r>
              <a:rPr lang="en-US" sz="2800" dirty="0" err="1"/>
              <a:t>iatro</a:t>
            </a:r>
            <a:r>
              <a:rPr lang="en-US" sz="2800" dirty="0"/>
              <a:t>=medicine, physician, genic= arising from) means that the problem arose from a prescribed treatment. Ex: patient developing anemia from undergoing chemotherapy for cancer.</a:t>
            </a:r>
          </a:p>
          <a:p>
            <a:r>
              <a:rPr lang="en-US" sz="2800" dirty="0"/>
              <a:t>Nosocomial is a closely related term that implies that the disease was acquired from a hospital environment. Ex: A postoperative patient developing an incisional infection, that could have been avoided by good hygiene and hand washing.</a:t>
            </a:r>
          </a:p>
        </p:txBody>
      </p:sp>
    </p:spTree>
    <p:extLst>
      <p:ext uri="{BB962C8B-B14F-4D97-AF65-F5344CB8AC3E}">
        <p14:creationId xmlns:p14="http://schemas.microsoft.com/office/powerpoint/2010/main" val="360687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Predisposing Factors</a:t>
            </a:r>
          </a:p>
        </p:txBody>
      </p:sp>
      <p:sp>
        <p:nvSpPr>
          <p:cNvPr id="3" name="Content Placeholder 2"/>
          <p:cNvSpPr>
            <a:spLocks noGrp="1"/>
          </p:cNvSpPr>
          <p:nvPr>
            <p:ph idx="1"/>
          </p:nvPr>
        </p:nvSpPr>
        <p:spPr>
          <a:xfrm>
            <a:off x="528034" y="2498501"/>
            <a:ext cx="11127346" cy="3812147"/>
          </a:xfrm>
        </p:spPr>
        <p:txBody>
          <a:bodyPr>
            <a:normAutofit/>
          </a:bodyPr>
          <a:lstStyle/>
          <a:p>
            <a:r>
              <a:rPr lang="en-US" sz="2800" dirty="0"/>
              <a:t>Also known as Risk factors, make a person more susceptible to disease. Predisposing factors are not the cause of the disease, and people with predisposing factors don’t always develop the disease.</a:t>
            </a:r>
          </a:p>
          <a:p>
            <a:r>
              <a:rPr lang="en-US" sz="2800" dirty="0"/>
              <a:t>These factors include age, sex, environment, lifestyle, and heredity. Some of these can be controllable, like lifestyle, while other cannot, such as age.</a:t>
            </a:r>
          </a:p>
        </p:txBody>
      </p:sp>
    </p:spTree>
    <p:extLst>
      <p:ext uri="{BB962C8B-B14F-4D97-AF65-F5344CB8AC3E}">
        <p14:creationId xmlns:p14="http://schemas.microsoft.com/office/powerpoint/2010/main" val="409805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a:t>
            </a:r>
          </a:p>
        </p:txBody>
      </p:sp>
      <p:sp>
        <p:nvSpPr>
          <p:cNvPr id="3" name="Content Placeholder 2"/>
          <p:cNvSpPr>
            <a:spLocks noGrp="1"/>
          </p:cNvSpPr>
          <p:nvPr>
            <p:ph idx="1"/>
          </p:nvPr>
        </p:nvSpPr>
        <p:spPr>
          <a:xfrm>
            <a:off x="533400" y="2491740"/>
            <a:ext cx="11148060" cy="3863340"/>
          </a:xfrm>
        </p:spPr>
        <p:txBody>
          <a:bodyPr>
            <a:normAutofit/>
          </a:bodyPr>
          <a:lstStyle/>
          <a:p>
            <a:r>
              <a:rPr lang="en-US" sz="2800" dirty="0"/>
              <a:t>Newborns are at risk of disease because their immune systems are not fully developed, while Older people are also at risk because their immune system is degrading or wearing out.</a:t>
            </a:r>
          </a:p>
          <a:p>
            <a:r>
              <a:rPr lang="en-US" sz="2800" dirty="0"/>
              <a:t>Girls on their early teens and women over the age of 30 are at high risk for a difficult or problem pregnancy. </a:t>
            </a:r>
          </a:p>
          <a:p>
            <a:r>
              <a:rPr lang="en-US" sz="2800" dirty="0"/>
              <a:t>The older we become, the higher the risk for disease such as cancer, heart disease, stroke, senile dementia, and Alzheimer's. </a:t>
            </a:r>
          </a:p>
        </p:txBody>
      </p:sp>
    </p:spTree>
    <p:extLst>
      <p:ext uri="{BB962C8B-B14F-4D97-AF65-F5344CB8AC3E}">
        <p14:creationId xmlns:p14="http://schemas.microsoft.com/office/powerpoint/2010/main" val="68518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a:t>
            </a:r>
          </a:p>
        </p:txBody>
      </p:sp>
      <p:sp>
        <p:nvSpPr>
          <p:cNvPr id="3" name="Content Placeholder 2"/>
          <p:cNvSpPr>
            <a:spLocks noGrp="1"/>
          </p:cNvSpPr>
          <p:nvPr>
            <p:ph idx="1"/>
          </p:nvPr>
        </p:nvSpPr>
        <p:spPr>
          <a:xfrm>
            <a:off x="510540" y="2506980"/>
            <a:ext cx="11193780" cy="3779520"/>
          </a:xfrm>
        </p:spPr>
        <p:txBody>
          <a:bodyPr>
            <a:normAutofit/>
          </a:bodyPr>
          <a:lstStyle/>
          <a:p>
            <a:r>
              <a:rPr lang="en-US" sz="2800" dirty="0"/>
              <a:t>Some diseases are more prevalent (occurring more often) in one gender than the other.</a:t>
            </a:r>
          </a:p>
          <a:p>
            <a:r>
              <a:rPr lang="en-US" sz="2800" dirty="0"/>
              <a:t>Men are more at risk for diseases such as lung cancer, gout, and Parkinsonism. </a:t>
            </a:r>
          </a:p>
          <a:p>
            <a:r>
              <a:rPr lang="en-US" sz="2800" dirty="0"/>
              <a:t>Other disorders or diseases occur more often in women including osteoporosis, rheumatoid arthritis, and breast cancer.</a:t>
            </a:r>
          </a:p>
        </p:txBody>
      </p:sp>
    </p:spTree>
    <p:extLst>
      <p:ext uri="{BB962C8B-B14F-4D97-AF65-F5344CB8AC3E}">
        <p14:creationId xmlns:p14="http://schemas.microsoft.com/office/powerpoint/2010/main" val="198177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t>
            </a:r>
          </a:p>
        </p:txBody>
      </p:sp>
      <p:sp>
        <p:nvSpPr>
          <p:cNvPr id="3" name="Content Placeholder 2"/>
          <p:cNvSpPr>
            <a:spLocks noGrp="1"/>
          </p:cNvSpPr>
          <p:nvPr>
            <p:ph idx="1"/>
          </p:nvPr>
        </p:nvSpPr>
        <p:spPr>
          <a:xfrm>
            <a:off x="491706" y="2475781"/>
            <a:ext cx="11162581" cy="3856008"/>
          </a:xfrm>
        </p:spPr>
        <p:txBody>
          <a:bodyPr>
            <a:normAutofit/>
          </a:bodyPr>
          <a:lstStyle/>
          <a:p>
            <a:r>
              <a:rPr lang="en-US" sz="2800" dirty="0"/>
              <a:t>Air and water pollution can lead to respiratory and gastrointestinal disease. Poor sanitation, excessive noise, and stress are also environmental factors. </a:t>
            </a:r>
          </a:p>
          <a:p>
            <a:r>
              <a:rPr lang="en-US" sz="2800" dirty="0"/>
              <a:t>Farmers and people living in remote, rural areas are also at risk of health issues due to unavailability to healthcare and exposure to things like dust, pesticides, and other pollutants. </a:t>
            </a:r>
          </a:p>
          <a:p>
            <a:r>
              <a:rPr lang="en-US" sz="2800" dirty="0"/>
              <a:t>Not having health care available can increase the risk for chronic illness.</a:t>
            </a:r>
          </a:p>
        </p:txBody>
      </p:sp>
    </p:spTree>
    <p:extLst>
      <p:ext uri="{BB962C8B-B14F-4D97-AF65-F5344CB8AC3E}">
        <p14:creationId xmlns:p14="http://schemas.microsoft.com/office/powerpoint/2010/main" val="2379680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Lifestyle</a:t>
            </a:r>
          </a:p>
        </p:txBody>
      </p:sp>
      <p:sp>
        <p:nvSpPr>
          <p:cNvPr id="3" name="Content Placeholder 2"/>
          <p:cNvSpPr>
            <a:spLocks noGrp="1"/>
          </p:cNvSpPr>
          <p:nvPr>
            <p:ph idx="1"/>
          </p:nvPr>
        </p:nvSpPr>
        <p:spPr>
          <a:xfrm>
            <a:off x="508958" y="2476500"/>
            <a:ext cx="11162582" cy="3863915"/>
          </a:xfrm>
        </p:spPr>
        <p:txBody>
          <a:bodyPr>
            <a:normAutofit/>
          </a:bodyPr>
          <a:lstStyle/>
          <a:p>
            <a:r>
              <a:rPr lang="en-US" sz="2800" dirty="0"/>
              <a:t>Some lifestyle factors can be controlled, while other cannot. Some controllable factors are smoking, drinking alcohol, poor nutrition, lack of exercise, and stress.</a:t>
            </a:r>
          </a:p>
          <a:p>
            <a:r>
              <a:rPr lang="en-US" sz="2800" dirty="0"/>
              <a:t>Practicing health behaviors can help prevent contamination and disease. </a:t>
            </a:r>
          </a:p>
          <a:p>
            <a:r>
              <a:rPr lang="en-US" sz="2800" dirty="0"/>
              <a:t>The CDC (center for disease control and prevention) recommends practitioners to use standard precaution when caring for an individual that has a chance of being contaminated with blood or bodily fluids that can cause hepatitis, E. coli infections, or AIDS.</a:t>
            </a:r>
          </a:p>
        </p:txBody>
      </p:sp>
    </p:spTree>
    <p:extLst>
      <p:ext uri="{BB962C8B-B14F-4D97-AF65-F5344CB8AC3E}">
        <p14:creationId xmlns:p14="http://schemas.microsoft.com/office/powerpoint/2010/main" val="153650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Heredity</a:t>
            </a:r>
          </a:p>
        </p:txBody>
      </p:sp>
      <p:sp>
        <p:nvSpPr>
          <p:cNvPr id="3" name="Content Placeholder 2"/>
          <p:cNvSpPr>
            <a:spLocks noGrp="1"/>
          </p:cNvSpPr>
          <p:nvPr>
            <p:ph idx="1"/>
          </p:nvPr>
        </p:nvSpPr>
        <p:spPr>
          <a:xfrm>
            <a:off x="508958" y="2493035"/>
            <a:ext cx="11171208" cy="3847380"/>
          </a:xfrm>
        </p:spPr>
        <p:txBody>
          <a:bodyPr>
            <a:noAutofit/>
          </a:bodyPr>
          <a:lstStyle/>
          <a:p>
            <a:r>
              <a:rPr lang="en-US" sz="2500" dirty="0"/>
              <a:t>Genetics cannot be changed, but awareness of heredity risk factors might encourage the individual to change lifestyle behaviors to help reduce the risk of disease.</a:t>
            </a:r>
          </a:p>
          <a:p>
            <a:r>
              <a:rPr lang="en-US" sz="2500" dirty="0"/>
              <a:t>Ex: Coronary Heart disease, (plaque buildup in arteries) has a high cause of death in the U.S. This can be controlled if the individual keeps a healthy diet, doesn’t smoke, and exercises routinely. </a:t>
            </a:r>
          </a:p>
          <a:p>
            <a:r>
              <a:rPr lang="en-US" sz="2500" dirty="0"/>
              <a:t>Ex: Breast cancer/cervical cancer can be caught early if patient screens their breast routinely every year, get their yearly checkups and conducts breast self-exams. </a:t>
            </a:r>
          </a:p>
          <a:p>
            <a:r>
              <a:rPr lang="en-US" sz="2500" dirty="0"/>
              <a:t>These behaviors can decrease the overall risk of probable diseases.</a:t>
            </a:r>
          </a:p>
        </p:txBody>
      </p:sp>
    </p:spTree>
    <p:extLst>
      <p:ext uri="{BB962C8B-B14F-4D97-AF65-F5344CB8AC3E}">
        <p14:creationId xmlns:p14="http://schemas.microsoft.com/office/powerpoint/2010/main" val="1868354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a:xfrm>
            <a:off x="491706" y="2363639"/>
            <a:ext cx="11360988" cy="3933644"/>
          </a:xfrm>
        </p:spPr>
        <p:txBody>
          <a:bodyPr>
            <a:noAutofit/>
          </a:bodyPr>
          <a:lstStyle/>
          <a:p>
            <a:r>
              <a:rPr lang="en-US" sz="2700" dirty="0"/>
              <a:t>The identification or naming of the disease or condition. When an individual seeks medical attention, the physician must determine a diagnosis of the problem. </a:t>
            </a:r>
          </a:p>
          <a:p>
            <a:r>
              <a:rPr lang="en-US" sz="2700" dirty="0"/>
              <a:t>A diagnosis is made by a physician after using data collected from a medical history, physical examination, and diagnostic tests. </a:t>
            </a:r>
          </a:p>
          <a:p>
            <a:r>
              <a:rPr lang="en-US" sz="2700" dirty="0"/>
              <a:t>Medical histories include previous illness, family illness, predisposing factors, medication allergies, current illness, and current symptoms. </a:t>
            </a:r>
          </a:p>
          <a:p>
            <a:r>
              <a:rPr lang="en-US" sz="2700" dirty="0"/>
              <a:t>Symptoms might include stomach pain, headache, and nausea. (not observable)</a:t>
            </a:r>
          </a:p>
        </p:txBody>
      </p:sp>
    </p:spTree>
    <p:extLst>
      <p:ext uri="{BB962C8B-B14F-4D97-AF65-F5344CB8AC3E}">
        <p14:creationId xmlns:p14="http://schemas.microsoft.com/office/powerpoint/2010/main" val="210428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a:t>
            </a:r>
          </a:p>
        </p:txBody>
      </p:sp>
      <p:sp>
        <p:nvSpPr>
          <p:cNvPr id="3" name="Content Placeholder 2"/>
          <p:cNvSpPr>
            <a:spLocks noGrp="1"/>
          </p:cNvSpPr>
          <p:nvPr>
            <p:ph idx="1"/>
          </p:nvPr>
        </p:nvSpPr>
        <p:spPr>
          <a:xfrm>
            <a:off x="738389" y="2389506"/>
            <a:ext cx="10715222" cy="3856748"/>
          </a:xfrm>
        </p:spPr>
        <p:txBody>
          <a:bodyPr>
            <a:normAutofit lnSpcReduction="10000"/>
          </a:bodyPr>
          <a:lstStyle/>
          <a:p>
            <a:r>
              <a:rPr lang="en-US" sz="2800" dirty="0"/>
              <a:t>May be defined as a change in structure or function that is considered abnormal within the body, or it may be any change from normal. </a:t>
            </a:r>
          </a:p>
          <a:p>
            <a:r>
              <a:rPr lang="en-US" sz="2800" dirty="0"/>
              <a:t>Usually referred to a condition in which symptoms occur and a pathologic state is present such as pneumonia or leukemia.</a:t>
            </a:r>
          </a:p>
          <a:p>
            <a:r>
              <a:rPr lang="en-US" sz="2800" dirty="0"/>
              <a:t>Both have one underlying concept: </a:t>
            </a:r>
            <a:r>
              <a:rPr lang="en-US" sz="2800" b="1" dirty="0"/>
              <a:t>Homeostasis</a:t>
            </a:r>
          </a:p>
          <a:p>
            <a:r>
              <a:rPr lang="en-US" sz="2800" dirty="0"/>
              <a:t>Homeostasis- state of sameness or normality the body strives to maintain. (remember the body is very good at keeping homeostasis unless something is wrong)</a:t>
            </a:r>
          </a:p>
          <a:p>
            <a:endParaRPr lang="en-US" sz="2800" dirty="0"/>
          </a:p>
        </p:txBody>
      </p:sp>
      <p:pic>
        <p:nvPicPr>
          <p:cNvPr id="4" name="Picture 3"/>
          <p:cNvPicPr>
            <a:picLocks noChangeAspect="1"/>
          </p:cNvPicPr>
          <p:nvPr/>
        </p:nvPicPr>
        <p:blipFill>
          <a:blip r:embed="rId2"/>
          <a:stretch>
            <a:fillRect/>
          </a:stretch>
        </p:blipFill>
        <p:spPr>
          <a:xfrm>
            <a:off x="0" y="6310"/>
            <a:ext cx="4230525" cy="2383196"/>
          </a:xfrm>
          <a:prstGeom prst="rect">
            <a:avLst/>
          </a:prstGeom>
        </p:spPr>
      </p:pic>
      <p:sp>
        <p:nvSpPr>
          <p:cNvPr id="5" name="TextBox 4"/>
          <p:cNvSpPr txBox="1"/>
          <p:nvPr/>
        </p:nvSpPr>
        <p:spPr>
          <a:xfrm>
            <a:off x="2888479" y="6310"/>
            <a:ext cx="1247686" cy="369332"/>
          </a:xfrm>
          <a:prstGeom prst="rect">
            <a:avLst/>
          </a:prstGeom>
          <a:noFill/>
        </p:spPr>
        <p:txBody>
          <a:bodyPr wrap="square" rtlCol="0">
            <a:spAutoFit/>
          </a:bodyPr>
          <a:lstStyle/>
          <a:p>
            <a:r>
              <a:rPr lang="en-US" dirty="0"/>
              <a:t>Pneumonia</a:t>
            </a:r>
          </a:p>
        </p:txBody>
      </p:sp>
      <p:pic>
        <p:nvPicPr>
          <p:cNvPr id="6" name="Picture 5"/>
          <p:cNvPicPr>
            <a:picLocks noChangeAspect="1"/>
          </p:cNvPicPr>
          <p:nvPr/>
        </p:nvPicPr>
        <p:blipFill>
          <a:blip r:embed="rId3"/>
          <a:stretch>
            <a:fillRect/>
          </a:stretch>
        </p:blipFill>
        <p:spPr>
          <a:xfrm>
            <a:off x="7955777" y="6311"/>
            <a:ext cx="4230526" cy="2383196"/>
          </a:xfrm>
          <a:prstGeom prst="rect">
            <a:avLst/>
          </a:prstGeom>
        </p:spPr>
      </p:pic>
    </p:spTree>
    <p:extLst>
      <p:ext uri="{BB962C8B-B14F-4D97-AF65-F5344CB8AC3E}">
        <p14:creationId xmlns:p14="http://schemas.microsoft.com/office/powerpoint/2010/main" val="2574532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a:xfrm>
            <a:off x="483079" y="2493034"/>
            <a:ext cx="11179834" cy="3856008"/>
          </a:xfrm>
        </p:spPr>
        <p:txBody>
          <a:bodyPr>
            <a:normAutofit fontScale="92500" lnSpcReduction="10000"/>
          </a:bodyPr>
          <a:lstStyle/>
          <a:p>
            <a:r>
              <a:rPr lang="en-US" sz="2800" dirty="0"/>
              <a:t>After medical history and symptoms, physicians proceed with a head to toe examination of the patient looking for signs of the disease.</a:t>
            </a:r>
          </a:p>
          <a:p>
            <a:r>
              <a:rPr lang="en-US" sz="2800" dirty="0"/>
              <a:t>Signs are different from symptoms, in that signs are </a:t>
            </a:r>
            <a:r>
              <a:rPr lang="en-US" sz="2800" b="1" dirty="0"/>
              <a:t>observable</a:t>
            </a:r>
            <a:r>
              <a:rPr lang="en-US" sz="2800" dirty="0"/>
              <a:t> and </a:t>
            </a:r>
            <a:r>
              <a:rPr lang="en-US" sz="2800" b="1" dirty="0"/>
              <a:t>measureable</a:t>
            </a:r>
            <a:r>
              <a:rPr lang="en-US" sz="2800" dirty="0"/>
              <a:t>. For example vomiting, elevated blood pressure, and fever.</a:t>
            </a:r>
          </a:p>
          <a:p>
            <a:r>
              <a:rPr lang="en-US" sz="2800" dirty="0"/>
              <a:t>Symptoms: Nausea, fatigue, cramps, and headache. These cannot be measured by anything, making it difficult do diagnose. </a:t>
            </a:r>
          </a:p>
          <a:p>
            <a:r>
              <a:rPr lang="en-US" sz="2800" dirty="0"/>
              <a:t>In some cases, a patient’s concern might be both a symptom and a sign. For example; a runny nose. The runny nose is the patient’s symptom and, because it’s observable to the physician, it is also a sign.</a:t>
            </a:r>
          </a:p>
        </p:txBody>
      </p:sp>
    </p:spTree>
    <p:extLst>
      <p:ext uri="{BB962C8B-B14F-4D97-AF65-F5344CB8AC3E}">
        <p14:creationId xmlns:p14="http://schemas.microsoft.com/office/powerpoint/2010/main" val="2118511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a:xfrm>
            <a:off x="465826" y="2493034"/>
            <a:ext cx="11231593" cy="3873260"/>
          </a:xfrm>
        </p:spPr>
        <p:txBody>
          <a:bodyPr/>
          <a:lstStyle/>
          <a:p>
            <a:r>
              <a:rPr lang="en-US" dirty="0"/>
              <a:t>During physical examination the physician might use other skills such as auscultation, using a stethoscope to listen to body cavities.</a:t>
            </a:r>
          </a:p>
          <a:p>
            <a:r>
              <a:rPr lang="en-US" dirty="0"/>
              <a:t>Palpation, feeling lightly or pressing firmly on internal organs or structures.</a:t>
            </a:r>
          </a:p>
          <a:p>
            <a:r>
              <a:rPr lang="en-US" dirty="0"/>
              <a:t>Percussion, tapping over various body areas to produce a vibrating sound.</a:t>
            </a:r>
          </a:p>
          <a:p>
            <a:r>
              <a:rPr lang="en-US" dirty="0"/>
              <a:t>These are all compared to a normal standard used to identify problems.</a:t>
            </a:r>
          </a:p>
          <a:p>
            <a:r>
              <a:rPr lang="en-US" dirty="0"/>
              <a:t>Most common procedures are urinalysis, complete blood count(CBC), chest X-ray(CXR), and electrocardiography(EKG/ECG) </a:t>
            </a:r>
          </a:p>
        </p:txBody>
      </p:sp>
    </p:spTree>
    <p:extLst>
      <p:ext uri="{BB962C8B-B14F-4D97-AF65-F5344CB8AC3E}">
        <p14:creationId xmlns:p14="http://schemas.microsoft.com/office/powerpoint/2010/main" val="508086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566" y="385555"/>
            <a:ext cx="9601196" cy="1171884"/>
          </a:xfrm>
        </p:spPr>
        <p:txBody>
          <a:bodyPr>
            <a:normAutofit fontScale="90000"/>
          </a:bodyPr>
          <a:lstStyle/>
          <a:p>
            <a:r>
              <a:rPr lang="en-US" sz="3600" dirty="0"/>
              <a:t>Examples of common diagnostic tests and procedures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8442787"/>
              </p:ext>
            </p:extLst>
          </p:nvPr>
        </p:nvGraphicFramePr>
        <p:xfrm>
          <a:off x="703352" y="1259768"/>
          <a:ext cx="10831611" cy="5598232"/>
        </p:xfrm>
        <a:graphic>
          <a:graphicData uri="http://schemas.openxmlformats.org/drawingml/2006/table">
            <a:tbl>
              <a:tblPr firstRow="1" bandRow="1">
                <a:tableStyleId>{5C22544A-7EE6-4342-B048-85BDC9FD1C3A}</a:tableStyleId>
              </a:tblPr>
              <a:tblGrid>
                <a:gridCol w="3107910">
                  <a:extLst>
                    <a:ext uri="{9D8B030D-6E8A-4147-A177-3AD203B41FA5}">
                      <a16:colId xmlns:a16="http://schemas.microsoft.com/office/drawing/2014/main" val="20000"/>
                    </a:ext>
                  </a:extLst>
                </a:gridCol>
                <a:gridCol w="7723701">
                  <a:extLst>
                    <a:ext uri="{9D8B030D-6E8A-4147-A177-3AD203B41FA5}">
                      <a16:colId xmlns:a16="http://schemas.microsoft.com/office/drawing/2014/main" val="20001"/>
                    </a:ext>
                  </a:extLst>
                </a:gridCol>
              </a:tblGrid>
              <a:tr h="496496">
                <a:tc>
                  <a:txBody>
                    <a:bodyPr/>
                    <a:lstStyle/>
                    <a:p>
                      <a:pPr algn="ctr"/>
                      <a:r>
                        <a:rPr lang="en-US" sz="2800" dirty="0"/>
                        <a:t>Test</a:t>
                      </a:r>
                    </a:p>
                  </a:txBody>
                  <a:tcPr/>
                </a:tc>
                <a:tc>
                  <a:txBody>
                    <a:bodyPr/>
                    <a:lstStyle/>
                    <a:p>
                      <a:pPr algn="ctr"/>
                      <a:r>
                        <a:rPr lang="en-US" sz="2800" dirty="0"/>
                        <a:t>Description</a:t>
                      </a:r>
                    </a:p>
                  </a:txBody>
                  <a:tcPr/>
                </a:tc>
                <a:extLst>
                  <a:ext uri="{0D108BD9-81ED-4DB2-BD59-A6C34878D82A}">
                    <a16:rowId xmlns:a16="http://schemas.microsoft.com/office/drawing/2014/main" val="10000"/>
                  </a:ext>
                </a:extLst>
              </a:tr>
              <a:tr h="788553">
                <a:tc>
                  <a:txBody>
                    <a:bodyPr/>
                    <a:lstStyle/>
                    <a:p>
                      <a:r>
                        <a:rPr lang="en-US" sz="2400" dirty="0"/>
                        <a:t>Complete blood count (CBC)</a:t>
                      </a:r>
                    </a:p>
                  </a:txBody>
                  <a:tcPr/>
                </a:tc>
                <a:tc>
                  <a:txBody>
                    <a:bodyPr/>
                    <a:lstStyle/>
                    <a:p>
                      <a:r>
                        <a:rPr lang="en-US" sz="2000" dirty="0"/>
                        <a:t>An examination of blood for cell counts and abnormalities (low or</a:t>
                      </a:r>
                      <a:r>
                        <a:rPr lang="en-US" sz="2000" baseline="0" dirty="0"/>
                        <a:t> high white/red blood cells)</a:t>
                      </a:r>
                      <a:endParaRPr lang="en-US" sz="2000" dirty="0"/>
                    </a:p>
                  </a:txBody>
                  <a:tcPr/>
                </a:tc>
                <a:extLst>
                  <a:ext uri="{0D108BD9-81ED-4DB2-BD59-A6C34878D82A}">
                    <a16:rowId xmlns:a16="http://schemas.microsoft.com/office/drawing/2014/main" val="10001"/>
                  </a:ext>
                </a:extLst>
              </a:tr>
              <a:tr h="438085">
                <a:tc>
                  <a:txBody>
                    <a:bodyPr/>
                    <a:lstStyle/>
                    <a:p>
                      <a:r>
                        <a:rPr lang="en-US" sz="2400" dirty="0"/>
                        <a:t>Urinalysis (UA)</a:t>
                      </a:r>
                    </a:p>
                  </a:txBody>
                  <a:tcPr/>
                </a:tc>
                <a:tc>
                  <a:txBody>
                    <a:bodyPr/>
                    <a:lstStyle/>
                    <a:p>
                      <a:r>
                        <a:rPr lang="en-US" sz="2000" dirty="0"/>
                        <a:t>An examination of urine for abnormalities (high or low sugar)</a:t>
                      </a:r>
                    </a:p>
                  </a:txBody>
                  <a:tcPr/>
                </a:tc>
                <a:extLst>
                  <a:ext uri="{0D108BD9-81ED-4DB2-BD59-A6C34878D82A}">
                    <a16:rowId xmlns:a16="http://schemas.microsoft.com/office/drawing/2014/main" val="10002"/>
                  </a:ext>
                </a:extLst>
              </a:tr>
              <a:tr h="858562">
                <a:tc>
                  <a:txBody>
                    <a:bodyPr/>
                    <a:lstStyle/>
                    <a:p>
                      <a:r>
                        <a:rPr lang="en-US" sz="2400" dirty="0"/>
                        <a:t>Chest X-ray (CXR)</a:t>
                      </a:r>
                    </a:p>
                  </a:txBody>
                  <a:tcPr/>
                </a:tc>
                <a:tc>
                  <a:txBody>
                    <a:bodyPr/>
                    <a:lstStyle/>
                    <a:p>
                      <a:r>
                        <a:rPr lang="en-US" sz="2000" dirty="0"/>
                        <a:t>X-ray examination of the chest cavity; produces images of the heart, lungs, airways, blood vessels and the bones of the spine and chest.</a:t>
                      </a:r>
                    </a:p>
                  </a:txBody>
                  <a:tcPr/>
                </a:tc>
                <a:extLst>
                  <a:ext uri="{0D108BD9-81ED-4DB2-BD59-A6C34878D82A}">
                    <a16:rowId xmlns:a16="http://schemas.microsoft.com/office/drawing/2014/main" val="10003"/>
                  </a:ext>
                </a:extLst>
              </a:tr>
              <a:tr h="788553">
                <a:tc>
                  <a:txBody>
                    <a:bodyPr/>
                    <a:lstStyle/>
                    <a:p>
                      <a:r>
                        <a:rPr lang="en-US" sz="2400" dirty="0"/>
                        <a:t>Electrocardiography (ECG/EKG)</a:t>
                      </a:r>
                    </a:p>
                  </a:txBody>
                  <a:tcPr/>
                </a:tc>
                <a:tc>
                  <a:txBody>
                    <a:bodyPr/>
                    <a:lstStyle/>
                    <a:p>
                      <a:r>
                        <a:rPr lang="en-US" sz="2000" dirty="0"/>
                        <a:t>A procedure for recording the electrical</a:t>
                      </a:r>
                      <a:r>
                        <a:rPr lang="en-US" sz="2000" baseline="0" dirty="0"/>
                        <a:t> activity of the heart (checks for pumping ability of the heart) </a:t>
                      </a:r>
                      <a:endParaRPr lang="en-US" sz="2000" dirty="0"/>
                    </a:p>
                  </a:txBody>
                  <a:tcPr/>
                </a:tc>
                <a:extLst>
                  <a:ext uri="{0D108BD9-81ED-4DB2-BD59-A6C34878D82A}">
                    <a16:rowId xmlns:a16="http://schemas.microsoft.com/office/drawing/2014/main" val="10004"/>
                  </a:ext>
                </a:extLst>
              </a:tr>
              <a:tr h="594390">
                <a:tc>
                  <a:txBody>
                    <a:bodyPr/>
                    <a:lstStyle/>
                    <a:p>
                      <a:r>
                        <a:rPr lang="en-US" sz="2400" dirty="0"/>
                        <a:t>Blood Glucose</a:t>
                      </a:r>
                    </a:p>
                  </a:txBody>
                  <a:tcPr/>
                </a:tc>
                <a:tc>
                  <a:txBody>
                    <a:bodyPr/>
                    <a:lstStyle/>
                    <a:p>
                      <a:r>
                        <a:rPr lang="en-US" sz="2000" dirty="0"/>
                        <a:t>A test of the blood to determine the glucose or sugar level of</a:t>
                      </a:r>
                      <a:r>
                        <a:rPr lang="en-US" sz="2000" baseline="0" dirty="0"/>
                        <a:t> the blood</a:t>
                      </a:r>
                      <a:endParaRPr lang="en-US" sz="2000" dirty="0"/>
                    </a:p>
                  </a:txBody>
                  <a:tcPr/>
                </a:tc>
                <a:extLst>
                  <a:ext uri="{0D108BD9-81ED-4DB2-BD59-A6C34878D82A}">
                    <a16:rowId xmlns:a16="http://schemas.microsoft.com/office/drawing/2014/main" val="10005"/>
                  </a:ext>
                </a:extLst>
              </a:tr>
              <a:tr h="788553">
                <a:tc>
                  <a:txBody>
                    <a:bodyPr/>
                    <a:lstStyle/>
                    <a:p>
                      <a:r>
                        <a:rPr lang="en-US" sz="2400" dirty="0"/>
                        <a:t>Computerized axial tomography (CT/CAT)</a:t>
                      </a:r>
                    </a:p>
                  </a:txBody>
                  <a:tcPr/>
                </a:tc>
                <a:tc>
                  <a:txBody>
                    <a:bodyPr/>
                    <a:lstStyle/>
                    <a:p>
                      <a:r>
                        <a:rPr lang="en-US" sz="2000" dirty="0"/>
                        <a:t>Special X-ray examination showing detailed images of body structures and</a:t>
                      </a:r>
                      <a:r>
                        <a:rPr lang="en-US" sz="2000" baseline="0" dirty="0"/>
                        <a:t> organs.</a:t>
                      </a:r>
                      <a:endParaRPr lang="en-US" sz="2000" dirty="0"/>
                    </a:p>
                  </a:txBody>
                  <a:tcPr/>
                </a:tc>
                <a:extLst>
                  <a:ext uri="{0D108BD9-81ED-4DB2-BD59-A6C34878D82A}">
                    <a16:rowId xmlns:a16="http://schemas.microsoft.com/office/drawing/2014/main" val="10006"/>
                  </a:ext>
                </a:extLst>
              </a:tr>
              <a:tr h="671730">
                <a:tc>
                  <a:txBody>
                    <a:bodyPr/>
                    <a:lstStyle/>
                    <a:p>
                      <a:r>
                        <a:rPr lang="en-US" sz="2400" dirty="0"/>
                        <a:t>Serum</a:t>
                      </a:r>
                      <a:r>
                        <a:rPr lang="en-US" sz="2400" baseline="0" dirty="0"/>
                        <a:t> electrolytes</a:t>
                      </a:r>
                      <a:endParaRPr lang="en-US" sz="2400" dirty="0"/>
                    </a:p>
                  </a:txBody>
                  <a:tcPr/>
                </a:tc>
                <a:tc>
                  <a:txBody>
                    <a:bodyPr/>
                    <a:lstStyle/>
                    <a:p>
                      <a:r>
                        <a:rPr lang="en-US" sz="2000" dirty="0"/>
                        <a:t>Examination of blood serum to determine the levels of common electrolytes</a:t>
                      </a:r>
                      <a:r>
                        <a:rPr lang="en-US" sz="2000" baseline="0" dirty="0"/>
                        <a:t> (sodium, potassium, chloride, and carbon dioxide.</a:t>
                      </a:r>
                      <a:endParaRPr lang="en-US" sz="2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88665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a:t>
            </a:r>
          </a:p>
        </p:txBody>
      </p:sp>
      <p:sp>
        <p:nvSpPr>
          <p:cNvPr id="3" name="Content Placeholder 2"/>
          <p:cNvSpPr>
            <a:spLocks noGrp="1"/>
          </p:cNvSpPr>
          <p:nvPr>
            <p:ph idx="1"/>
          </p:nvPr>
        </p:nvSpPr>
        <p:spPr>
          <a:xfrm>
            <a:off x="518160" y="2423160"/>
            <a:ext cx="11155680" cy="3909060"/>
          </a:xfrm>
        </p:spPr>
        <p:txBody>
          <a:bodyPr>
            <a:normAutofit/>
          </a:bodyPr>
          <a:lstStyle/>
          <a:p>
            <a:r>
              <a:rPr lang="en-US" sz="2700" dirty="0"/>
              <a:t>The predicted or expected outcome of the disease. </a:t>
            </a:r>
          </a:p>
          <a:p>
            <a:r>
              <a:rPr lang="en-US" sz="2700" dirty="0"/>
              <a:t>For example; prognosis for the common cold would be that the individual would feel better within 7 to 10 days.</a:t>
            </a:r>
          </a:p>
          <a:p>
            <a:r>
              <a:rPr lang="en-US" sz="2700" dirty="0"/>
              <a:t>Example #2; 45% of patients with severe septic shock will die within 28 days.</a:t>
            </a:r>
          </a:p>
          <a:p>
            <a:r>
              <a:rPr lang="en-US" sz="2700" dirty="0"/>
              <a:t>Septic shock is when you get A bacterial, fungal, or viral infection can </a:t>
            </a:r>
            <a:r>
              <a:rPr lang="en-US" sz="2700"/>
              <a:t>cause sepsis; </a:t>
            </a:r>
            <a:r>
              <a:rPr lang="en-US" sz="2700" dirty="0"/>
              <a:t>where you experience a significant drop in blood pressure that can lead to respiratory or heart failure, stroke, failure of other organs, and death.</a:t>
            </a:r>
          </a:p>
        </p:txBody>
      </p:sp>
    </p:spTree>
    <p:extLst>
      <p:ext uri="{BB962C8B-B14F-4D97-AF65-F5344CB8AC3E}">
        <p14:creationId xmlns:p14="http://schemas.microsoft.com/office/powerpoint/2010/main" val="3895915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disease</a:t>
            </a:r>
          </a:p>
        </p:txBody>
      </p:sp>
      <p:sp>
        <p:nvSpPr>
          <p:cNvPr id="3" name="Content Placeholder 2"/>
          <p:cNvSpPr>
            <a:spLocks noGrp="1"/>
          </p:cNvSpPr>
          <p:nvPr>
            <p:ph idx="1"/>
          </p:nvPr>
        </p:nvSpPr>
        <p:spPr>
          <a:xfrm>
            <a:off x="510540" y="2556932"/>
            <a:ext cx="11163300" cy="3760048"/>
          </a:xfrm>
        </p:spPr>
        <p:txBody>
          <a:bodyPr>
            <a:normAutofit/>
          </a:bodyPr>
          <a:lstStyle/>
          <a:p>
            <a:r>
              <a:rPr lang="en-US" sz="2800" dirty="0"/>
              <a:t>The duration of the disease can be described as acute in nature.</a:t>
            </a:r>
          </a:p>
          <a:p>
            <a:r>
              <a:rPr lang="en-US" sz="2800" dirty="0"/>
              <a:t>An acute disease is one that usually lasts a short amount of time (days or weeks).</a:t>
            </a:r>
          </a:p>
          <a:p>
            <a:r>
              <a:rPr lang="en-US" sz="2800" dirty="0"/>
              <a:t>Most acute diseases are related to the respiratory system. </a:t>
            </a:r>
          </a:p>
          <a:p>
            <a:r>
              <a:rPr lang="en-US" sz="2800" dirty="0"/>
              <a:t>Example; the common cold.</a:t>
            </a:r>
          </a:p>
        </p:txBody>
      </p:sp>
    </p:spTree>
    <p:extLst>
      <p:ext uri="{BB962C8B-B14F-4D97-AF65-F5344CB8AC3E}">
        <p14:creationId xmlns:p14="http://schemas.microsoft.com/office/powerpoint/2010/main" val="1087953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disease</a:t>
            </a:r>
          </a:p>
        </p:txBody>
      </p:sp>
      <p:sp>
        <p:nvSpPr>
          <p:cNvPr id="3" name="Content Placeholder 2"/>
          <p:cNvSpPr>
            <a:spLocks noGrp="1"/>
          </p:cNvSpPr>
          <p:nvPr>
            <p:ph idx="1"/>
          </p:nvPr>
        </p:nvSpPr>
        <p:spPr>
          <a:xfrm>
            <a:off x="510540" y="2424023"/>
            <a:ext cx="11132820" cy="3908197"/>
          </a:xfrm>
        </p:spPr>
        <p:txBody>
          <a:bodyPr>
            <a:normAutofit/>
          </a:bodyPr>
          <a:lstStyle/>
          <a:p>
            <a:r>
              <a:rPr lang="en-US" sz="2600" dirty="0"/>
              <a:t>A disease that persists for a long period of time. It might begin insidiously (slowly without symptoms) and last for the entire life of the individual. </a:t>
            </a:r>
          </a:p>
          <a:p>
            <a:r>
              <a:rPr lang="en-US" sz="2600" dirty="0"/>
              <a:t>As one ages, the occurrence of chronic diseases increases. </a:t>
            </a:r>
          </a:p>
          <a:p>
            <a:r>
              <a:rPr lang="en-US" sz="2600" dirty="0"/>
              <a:t>One of the most common chronic diseases is hypertension (high blood pressure).</a:t>
            </a:r>
          </a:p>
          <a:p>
            <a:r>
              <a:rPr lang="en-US" sz="2600" dirty="0"/>
              <a:t>Can go though periods of remission ( diminished symptoms) and exacerbation (flaring or worsening symptoms)</a:t>
            </a:r>
          </a:p>
          <a:p>
            <a:r>
              <a:rPr lang="en-US" sz="2600" dirty="0"/>
              <a:t>Leukemia is an example of a disease that goes though series of remission and exacerbation. </a:t>
            </a:r>
          </a:p>
        </p:txBody>
      </p:sp>
    </p:spTree>
    <p:extLst>
      <p:ext uri="{BB962C8B-B14F-4D97-AF65-F5344CB8AC3E}">
        <p14:creationId xmlns:p14="http://schemas.microsoft.com/office/powerpoint/2010/main" val="34797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a:t>
            </a:r>
          </a:p>
        </p:txBody>
      </p:sp>
      <p:sp>
        <p:nvSpPr>
          <p:cNvPr id="3" name="Content Placeholder 2"/>
          <p:cNvSpPr>
            <a:spLocks noGrp="1"/>
          </p:cNvSpPr>
          <p:nvPr>
            <p:ph idx="1"/>
          </p:nvPr>
        </p:nvSpPr>
        <p:spPr>
          <a:xfrm>
            <a:off x="491706" y="2467155"/>
            <a:ext cx="11179834" cy="3890513"/>
          </a:xfrm>
        </p:spPr>
        <p:txBody>
          <a:bodyPr>
            <a:normAutofit/>
          </a:bodyPr>
          <a:lstStyle/>
          <a:p>
            <a:r>
              <a:rPr lang="en-US" sz="2800" dirty="0"/>
              <a:t>The prognosis might be changed if the individuals develops a complication (the onset of a of a second disease or disorder in an individual already affected by a disease or disorder.)</a:t>
            </a:r>
          </a:p>
          <a:p>
            <a:r>
              <a:rPr lang="en-US" sz="2800" dirty="0"/>
              <a:t>For example: an individual with a  fractured arm might have a prognosis of the arm healing in 6 to 8 weeks. If the individual suffers with a bone infection, the prognosis might change drastically.</a:t>
            </a:r>
          </a:p>
        </p:txBody>
      </p:sp>
    </p:spTree>
    <p:extLst>
      <p:ext uri="{BB962C8B-B14F-4D97-AF65-F5344CB8AC3E}">
        <p14:creationId xmlns:p14="http://schemas.microsoft.com/office/powerpoint/2010/main" val="2801187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Mortality Rate</a:t>
            </a:r>
          </a:p>
        </p:txBody>
      </p:sp>
      <p:sp>
        <p:nvSpPr>
          <p:cNvPr id="3" name="Content Placeholder 2"/>
          <p:cNvSpPr>
            <a:spLocks noGrp="1"/>
          </p:cNvSpPr>
          <p:nvPr>
            <p:ph idx="1"/>
          </p:nvPr>
        </p:nvSpPr>
        <p:spPr>
          <a:xfrm>
            <a:off x="508958" y="2501661"/>
            <a:ext cx="11162582" cy="3830128"/>
          </a:xfrm>
        </p:spPr>
        <p:txBody>
          <a:bodyPr>
            <a:normAutofit/>
          </a:bodyPr>
          <a:lstStyle/>
          <a:p>
            <a:r>
              <a:rPr lang="en-US" sz="2800" dirty="0"/>
              <a:t>Defines as the quality of being mortal, and destines to die. </a:t>
            </a:r>
          </a:p>
          <a:p>
            <a:r>
              <a:rPr lang="en-US" sz="2800" dirty="0"/>
              <a:t>Diseases commonly leading to the death of an individual have a high mortality rate.</a:t>
            </a:r>
          </a:p>
          <a:p>
            <a:r>
              <a:rPr lang="en-US" sz="2800" dirty="0"/>
              <a:t>The number of people who die with the disease in a certain amount of time is the mortality/death rate. </a:t>
            </a:r>
          </a:p>
          <a:p>
            <a:r>
              <a:rPr lang="en-US" sz="2800" dirty="0"/>
              <a:t>Other terms the medical community uses to refer to a deadly disease include fatal and lethal.</a:t>
            </a:r>
          </a:p>
        </p:txBody>
      </p:sp>
    </p:spTree>
    <p:extLst>
      <p:ext uri="{BB962C8B-B14F-4D97-AF65-F5344CB8AC3E}">
        <p14:creationId xmlns:p14="http://schemas.microsoft.com/office/powerpoint/2010/main" val="3906697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Rate</a:t>
            </a:r>
          </a:p>
        </p:txBody>
      </p:sp>
      <p:sp>
        <p:nvSpPr>
          <p:cNvPr id="3" name="Content Placeholder 2"/>
          <p:cNvSpPr>
            <a:spLocks noGrp="1"/>
          </p:cNvSpPr>
          <p:nvPr>
            <p:ph idx="1"/>
          </p:nvPr>
        </p:nvSpPr>
        <p:spPr>
          <a:xfrm>
            <a:off x="517584" y="2510287"/>
            <a:ext cx="11171208" cy="3821501"/>
          </a:xfrm>
        </p:spPr>
        <p:txBody>
          <a:bodyPr>
            <a:normAutofit/>
          </a:bodyPr>
          <a:lstStyle/>
          <a:p>
            <a:r>
              <a:rPr lang="en-US" sz="2800" dirty="0"/>
              <a:t>A physicians program can also consider survival rate which is the percentage of people with a particular disease who live for a set period of time.</a:t>
            </a:r>
          </a:p>
          <a:p>
            <a:endParaRPr lang="en-US" sz="2800" dirty="0"/>
          </a:p>
          <a:p>
            <a:r>
              <a:rPr lang="en-US" sz="2800" dirty="0"/>
              <a:t>For example: the 2 year survival rate of individuals with lung cancer would be the percentage of people alive 2 years after diagnosis.</a:t>
            </a:r>
          </a:p>
        </p:txBody>
      </p:sp>
    </p:spTree>
    <p:extLst>
      <p:ext uri="{BB962C8B-B14F-4D97-AF65-F5344CB8AC3E}">
        <p14:creationId xmlns:p14="http://schemas.microsoft.com/office/powerpoint/2010/main" val="3878453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491706" y="2493034"/>
            <a:ext cx="11188460" cy="3830128"/>
          </a:xfrm>
        </p:spPr>
        <p:txBody>
          <a:bodyPr/>
          <a:lstStyle/>
          <a:p>
            <a:r>
              <a:rPr lang="en-US" dirty="0"/>
              <a:t>A plan of care will be given by the physician to the individual with expected outcomes or prognosis. The individuals entire being should be taken into consideration.</a:t>
            </a:r>
          </a:p>
          <a:p>
            <a:r>
              <a:rPr lang="en-US" dirty="0"/>
              <a:t>The concept of considering the whole person rather than just the physical being is called </a:t>
            </a:r>
            <a:r>
              <a:rPr lang="en-US" b="1" dirty="0"/>
              <a:t>holistic medicine</a:t>
            </a:r>
            <a:r>
              <a:rPr lang="en-US" dirty="0"/>
              <a:t>.</a:t>
            </a:r>
          </a:p>
          <a:p>
            <a:r>
              <a:rPr lang="en-US" dirty="0"/>
              <a:t>From a holistic viewpoint, there is interaction between the spiritual, cognitive, social, physical, and emotional being.</a:t>
            </a:r>
          </a:p>
          <a:p>
            <a:r>
              <a:rPr lang="en-US" dirty="0"/>
              <a:t>Typically known as natural medication with no man made chemicals.</a:t>
            </a:r>
          </a:p>
        </p:txBody>
      </p:sp>
    </p:spTree>
    <p:extLst>
      <p:ext uri="{BB962C8B-B14F-4D97-AF65-F5344CB8AC3E}">
        <p14:creationId xmlns:p14="http://schemas.microsoft.com/office/powerpoint/2010/main" val="134661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Disorder</a:t>
            </a:r>
          </a:p>
        </p:txBody>
      </p:sp>
      <p:sp>
        <p:nvSpPr>
          <p:cNvPr id="3" name="Content Placeholder 2"/>
          <p:cNvSpPr>
            <a:spLocks noGrp="1"/>
          </p:cNvSpPr>
          <p:nvPr>
            <p:ph idx="1"/>
          </p:nvPr>
        </p:nvSpPr>
        <p:spPr>
          <a:xfrm>
            <a:off x="592428" y="2434107"/>
            <a:ext cx="11024316" cy="3850783"/>
          </a:xfrm>
        </p:spPr>
        <p:txBody>
          <a:bodyPr>
            <a:normAutofit/>
          </a:bodyPr>
          <a:lstStyle/>
          <a:p>
            <a:r>
              <a:rPr lang="en-US" sz="2800" dirty="0"/>
              <a:t>Derangement or abnormality of function, or can also refer to a pathologic condition of the body or mind but more commonly is used to refer to a problem such as a vitamin deficiency (nutritional disorder). </a:t>
            </a:r>
          </a:p>
          <a:p>
            <a:r>
              <a:rPr lang="en-US" sz="2800" dirty="0"/>
              <a:t>Also used to refer structural problems such as malformation of a joint (bone disorder), or a condition where the term disease does not seem to apply, such as dysphagia (swallowing disorder).</a:t>
            </a:r>
          </a:p>
          <a:p>
            <a:r>
              <a:rPr lang="en-US" sz="2800" dirty="0"/>
              <a:t>Because disease and disorder are so closely related, they are often used synonymously.</a:t>
            </a:r>
          </a:p>
        </p:txBody>
      </p:sp>
      <p:pic>
        <p:nvPicPr>
          <p:cNvPr id="4" name="Picture 3"/>
          <p:cNvPicPr>
            <a:picLocks noChangeAspect="1"/>
          </p:cNvPicPr>
          <p:nvPr/>
        </p:nvPicPr>
        <p:blipFill>
          <a:blip r:embed="rId2"/>
          <a:stretch>
            <a:fillRect/>
          </a:stretch>
        </p:blipFill>
        <p:spPr>
          <a:xfrm>
            <a:off x="0" y="0"/>
            <a:ext cx="4401440" cy="2479478"/>
          </a:xfrm>
          <a:prstGeom prst="rect">
            <a:avLst/>
          </a:prstGeom>
        </p:spPr>
      </p:pic>
      <p:sp>
        <p:nvSpPr>
          <p:cNvPr id="5" name="TextBox 4"/>
          <p:cNvSpPr txBox="1"/>
          <p:nvPr/>
        </p:nvSpPr>
        <p:spPr>
          <a:xfrm>
            <a:off x="410198" y="1128643"/>
            <a:ext cx="2392822" cy="646331"/>
          </a:xfrm>
          <a:prstGeom prst="rect">
            <a:avLst/>
          </a:prstGeom>
          <a:noFill/>
        </p:spPr>
        <p:txBody>
          <a:bodyPr wrap="square" rtlCol="0">
            <a:spAutoFit/>
          </a:bodyPr>
          <a:lstStyle/>
          <a:p>
            <a:r>
              <a:rPr lang="en-US" dirty="0"/>
              <a:t>Anorexia</a:t>
            </a:r>
          </a:p>
          <a:p>
            <a:r>
              <a:rPr lang="en-US" dirty="0"/>
              <a:t> (Eating disorder)</a:t>
            </a:r>
          </a:p>
        </p:txBody>
      </p:sp>
      <p:pic>
        <p:nvPicPr>
          <p:cNvPr id="6" name="Picture 5"/>
          <p:cNvPicPr>
            <a:picLocks noChangeAspect="1"/>
          </p:cNvPicPr>
          <p:nvPr/>
        </p:nvPicPr>
        <p:blipFill>
          <a:blip r:embed="rId3"/>
          <a:stretch>
            <a:fillRect/>
          </a:stretch>
        </p:blipFill>
        <p:spPr>
          <a:xfrm>
            <a:off x="7863430" y="-4321"/>
            <a:ext cx="4328570" cy="2438428"/>
          </a:xfrm>
          <a:prstGeom prst="rect">
            <a:avLst/>
          </a:prstGeom>
        </p:spPr>
      </p:pic>
      <p:sp>
        <p:nvSpPr>
          <p:cNvPr id="7" name="TextBox 6"/>
          <p:cNvSpPr txBox="1"/>
          <p:nvPr/>
        </p:nvSpPr>
        <p:spPr>
          <a:xfrm>
            <a:off x="8340695" y="1042587"/>
            <a:ext cx="2213361" cy="646331"/>
          </a:xfrm>
          <a:prstGeom prst="rect">
            <a:avLst/>
          </a:prstGeom>
          <a:noFill/>
        </p:spPr>
        <p:txBody>
          <a:bodyPr wrap="square" rtlCol="0">
            <a:spAutoFit/>
          </a:bodyPr>
          <a:lstStyle/>
          <a:p>
            <a:r>
              <a:rPr lang="en-US" dirty="0"/>
              <a:t>Arthritis </a:t>
            </a:r>
          </a:p>
          <a:p>
            <a:r>
              <a:rPr lang="en-US" dirty="0"/>
              <a:t>(bone disorder)</a:t>
            </a:r>
          </a:p>
        </p:txBody>
      </p:sp>
    </p:spTree>
    <p:extLst>
      <p:ext uri="{BB962C8B-B14F-4D97-AF65-F5344CB8AC3E}">
        <p14:creationId xmlns:p14="http://schemas.microsoft.com/office/powerpoint/2010/main" val="55884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486696" y="2462981"/>
            <a:ext cx="11179277" cy="3908321"/>
          </a:xfrm>
        </p:spPr>
        <p:txBody>
          <a:bodyPr/>
          <a:lstStyle/>
          <a:p>
            <a:r>
              <a:rPr lang="en-US" sz="2800" dirty="0"/>
              <a:t>Treatment interventions might include 1.) Medications, 2.) Surgery, 3.) Exercise, 4.) Nutritional modifications, 5.) Physical therapy, and 6.) Education.</a:t>
            </a:r>
          </a:p>
          <a:p>
            <a:r>
              <a:rPr lang="en-US" sz="2800" dirty="0"/>
              <a:t>Individuals and family members should be educated and involved in the treatment plan so that compliance can be decreased and the plan does not fail.</a:t>
            </a:r>
          </a:p>
          <a:p>
            <a:endParaRPr lang="en-US" dirty="0"/>
          </a:p>
        </p:txBody>
      </p:sp>
    </p:spTree>
    <p:extLst>
      <p:ext uri="{BB962C8B-B14F-4D97-AF65-F5344CB8AC3E}">
        <p14:creationId xmlns:p14="http://schemas.microsoft.com/office/powerpoint/2010/main" val="1564413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528034" y="2485623"/>
            <a:ext cx="11153104" cy="3863661"/>
          </a:xfrm>
        </p:spPr>
        <p:txBody>
          <a:bodyPr>
            <a:normAutofit/>
          </a:bodyPr>
          <a:lstStyle/>
          <a:p>
            <a:r>
              <a:rPr lang="en-US" sz="2800" dirty="0"/>
              <a:t>After the treatment plan is implemented, the physician will follow up with the patient to determine effectiveness. </a:t>
            </a:r>
          </a:p>
          <a:p>
            <a:r>
              <a:rPr lang="en-US" sz="2800" dirty="0"/>
              <a:t>The treatment plan can be modified if the physician and patient notice that it is ineffective.</a:t>
            </a:r>
          </a:p>
          <a:p>
            <a:r>
              <a:rPr lang="en-US" sz="2800" dirty="0"/>
              <a:t>The plan usually involved a team of nurses, physical therapists, a social worker, clergy, and other healthcare professionals as needed.</a:t>
            </a:r>
          </a:p>
        </p:txBody>
      </p:sp>
    </p:spTree>
    <p:extLst>
      <p:ext uri="{BB962C8B-B14F-4D97-AF65-F5344CB8AC3E}">
        <p14:creationId xmlns:p14="http://schemas.microsoft.com/office/powerpoint/2010/main" val="1711345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502276" y="2446986"/>
            <a:ext cx="11178862" cy="3928056"/>
          </a:xfrm>
        </p:spPr>
        <p:txBody>
          <a:bodyPr>
            <a:normAutofit/>
          </a:bodyPr>
          <a:lstStyle/>
          <a:p>
            <a:r>
              <a:rPr lang="en-US" sz="2800" dirty="0"/>
              <a:t>The best treatment option is a </a:t>
            </a:r>
            <a:r>
              <a:rPr lang="en-US" sz="2800" b="1" dirty="0"/>
              <a:t>Preventative plan</a:t>
            </a:r>
            <a:r>
              <a:rPr lang="en-US" sz="2800" dirty="0"/>
              <a:t>, that will help prevent diseases and illnesses.</a:t>
            </a:r>
          </a:p>
          <a:p>
            <a:r>
              <a:rPr lang="en-US" sz="2800" dirty="0"/>
              <a:t>For example, mammograms to screen for breast cancer, blood pressure screening for hypertension, routine dental care to prevent dental caries, and fecal blood test to screen for colon cancer.</a:t>
            </a:r>
          </a:p>
          <a:p>
            <a:r>
              <a:rPr lang="en-US" sz="2800" dirty="0"/>
              <a:t>Common treatment plans include </a:t>
            </a:r>
            <a:r>
              <a:rPr lang="en-US" sz="2800" b="1" dirty="0"/>
              <a:t>Palliative</a:t>
            </a:r>
            <a:r>
              <a:rPr lang="en-US" sz="2800" dirty="0"/>
              <a:t> treatment, which is used to prevent pain and discomfort but does not care to cure the disease. Ex: End term cancer.</a:t>
            </a:r>
          </a:p>
        </p:txBody>
      </p:sp>
    </p:spTree>
    <p:extLst>
      <p:ext uri="{BB962C8B-B14F-4D97-AF65-F5344CB8AC3E}">
        <p14:creationId xmlns:p14="http://schemas.microsoft.com/office/powerpoint/2010/main" val="3642763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Ethics</a:t>
            </a:r>
          </a:p>
        </p:txBody>
      </p:sp>
      <p:sp>
        <p:nvSpPr>
          <p:cNvPr id="3" name="Content Placeholder 2"/>
          <p:cNvSpPr>
            <a:spLocks noGrp="1"/>
          </p:cNvSpPr>
          <p:nvPr>
            <p:ph idx="1"/>
          </p:nvPr>
        </p:nvSpPr>
        <p:spPr>
          <a:xfrm>
            <a:off x="528034" y="2498501"/>
            <a:ext cx="11153104" cy="3850784"/>
          </a:xfrm>
        </p:spPr>
        <p:txBody>
          <a:bodyPr>
            <a:normAutofit/>
          </a:bodyPr>
          <a:lstStyle/>
          <a:p>
            <a:r>
              <a:rPr lang="en-US" sz="2800" dirty="0"/>
              <a:t>Is the study of standards of conduct and moral judgements. This has to do with the “goodness and badness” of human action. </a:t>
            </a:r>
          </a:p>
          <a:p>
            <a:r>
              <a:rPr lang="en-US" sz="2800" dirty="0"/>
              <a:t>Ethics covers many areas of conduct and judgement in our society.</a:t>
            </a:r>
          </a:p>
          <a:p>
            <a:r>
              <a:rPr lang="en-US" sz="2800" dirty="0"/>
              <a:t>Bioethics is a branch of ethics concerned with what is right or wrong in bio (life) decisions that are also going to be combined with values and decisions in medical practice.</a:t>
            </a:r>
          </a:p>
        </p:txBody>
      </p:sp>
    </p:spTree>
    <p:extLst>
      <p:ext uri="{BB962C8B-B14F-4D97-AF65-F5344CB8AC3E}">
        <p14:creationId xmlns:p14="http://schemas.microsoft.com/office/powerpoint/2010/main" val="3622338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Ethics</a:t>
            </a:r>
          </a:p>
        </p:txBody>
      </p:sp>
      <p:sp>
        <p:nvSpPr>
          <p:cNvPr id="3" name="Content Placeholder 2"/>
          <p:cNvSpPr>
            <a:spLocks noGrp="1"/>
          </p:cNvSpPr>
          <p:nvPr>
            <p:ph idx="1"/>
          </p:nvPr>
        </p:nvSpPr>
        <p:spPr>
          <a:xfrm>
            <a:off x="500129" y="2382592"/>
            <a:ext cx="11191741" cy="3940935"/>
          </a:xfrm>
        </p:spPr>
        <p:txBody>
          <a:bodyPr>
            <a:noAutofit/>
          </a:bodyPr>
          <a:lstStyle/>
          <a:p>
            <a:r>
              <a:rPr lang="en-US" sz="2600" dirty="0"/>
              <a:t>Part of the ethical challenge in this age of rapidly advancing technologies is actually determining what is right, wrong, good, or bad. </a:t>
            </a:r>
          </a:p>
          <a:p>
            <a:r>
              <a:rPr lang="en-US" sz="2600" dirty="0"/>
              <a:t>New scientific discoveries are challenging familiar or usual human behavior, reconsideration of actions, thoughts, and emotions.</a:t>
            </a:r>
          </a:p>
          <a:p>
            <a:r>
              <a:rPr lang="en-US" sz="2600" dirty="0"/>
              <a:t>Bioethical decisions are often difficult because they touch the core of humanity in dealing with issues of birth, death, sickness, health, and dignity.</a:t>
            </a:r>
          </a:p>
          <a:p>
            <a:r>
              <a:rPr lang="en-US" sz="2600" dirty="0"/>
              <a:t>An ethics committee is usually called in to make a decision based on previous works of philosophy, history law and religion to assist them in making a decision.</a:t>
            </a:r>
          </a:p>
        </p:txBody>
      </p:sp>
    </p:spTree>
    <p:extLst>
      <p:ext uri="{BB962C8B-B14F-4D97-AF65-F5344CB8AC3E}">
        <p14:creationId xmlns:p14="http://schemas.microsoft.com/office/powerpoint/2010/main" val="712796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ethics</a:t>
            </a:r>
          </a:p>
        </p:txBody>
      </p:sp>
      <p:sp>
        <p:nvSpPr>
          <p:cNvPr id="3" name="Content Placeholder 2"/>
          <p:cNvSpPr>
            <a:spLocks noGrp="1"/>
          </p:cNvSpPr>
          <p:nvPr>
            <p:ph idx="1"/>
          </p:nvPr>
        </p:nvSpPr>
        <p:spPr>
          <a:xfrm>
            <a:off x="500129" y="2382592"/>
            <a:ext cx="11191741" cy="4043966"/>
          </a:xfrm>
        </p:spPr>
        <p:txBody>
          <a:bodyPr>
            <a:normAutofit/>
          </a:bodyPr>
          <a:lstStyle/>
          <a:p>
            <a:r>
              <a:rPr lang="en-US" sz="2800" dirty="0"/>
              <a:t>Every individual at some time or another will encounter or be called on to make a decision that is bioethical in nature. For example: Support euthanasia</a:t>
            </a:r>
          </a:p>
          <a:p>
            <a:r>
              <a:rPr lang="en-US" sz="2800" dirty="0"/>
              <a:t>Use a surrogate mother or father to have a biological child.</a:t>
            </a:r>
          </a:p>
          <a:p>
            <a:r>
              <a:rPr lang="en-US" sz="2800" dirty="0"/>
              <a:t>Control sex of children through chromosome selection.</a:t>
            </a:r>
          </a:p>
          <a:p>
            <a:r>
              <a:rPr lang="en-US" sz="2800" dirty="0"/>
              <a:t>Use fetal stem cells to grow new organs and tissues.</a:t>
            </a:r>
          </a:p>
          <a:p>
            <a:r>
              <a:rPr lang="en-US" sz="2800" dirty="0"/>
              <a:t>Legalize abortion, clone humans, and allow physician assisted suicide.</a:t>
            </a:r>
          </a:p>
          <a:p>
            <a:r>
              <a:rPr lang="en-US" sz="2800" dirty="0"/>
              <a:t>Treat disease by replacing damaged or abnormal genes  with normal genes.</a:t>
            </a:r>
          </a:p>
          <a:p>
            <a:endParaRPr lang="en-US" dirty="0"/>
          </a:p>
        </p:txBody>
      </p:sp>
    </p:spTree>
    <p:extLst>
      <p:ext uri="{BB962C8B-B14F-4D97-AF65-F5344CB8AC3E}">
        <p14:creationId xmlns:p14="http://schemas.microsoft.com/office/powerpoint/2010/main" val="4211115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Syndrome</a:t>
            </a:r>
          </a:p>
        </p:txBody>
      </p:sp>
      <p:sp>
        <p:nvSpPr>
          <p:cNvPr id="3" name="Content Placeholder 2"/>
          <p:cNvSpPr>
            <a:spLocks noGrp="1"/>
          </p:cNvSpPr>
          <p:nvPr>
            <p:ph idx="1"/>
          </p:nvPr>
        </p:nvSpPr>
        <p:spPr>
          <a:xfrm>
            <a:off x="489396" y="2556931"/>
            <a:ext cx="11191741" cy="3805231"/>
          </a:xfrm>
        </p:spPr>
        <p:txBody>
          <a:bodyPr>
            <a:normAutofit/>
          </a:bodyPr>
          <a:lstStyle/>
          <a:p>
            <a:r>
              <a:rPr lang="en-US" sz="2800" dirty="0"/>
              <a:t>Refers to a group of symptoms, which might be caused by a specific disease but might also be caused by several interrelated problems. </a:t>
            </a:r>
          </a:p>
          <a:p>
            <a:r>
              <a:rPr lang="en-US" sz="2800" dirty="0"/>
              <a:t> A set of concurrent things (as emotions or actions) that usually form an identifiable pattern </a:t>
            </a:r>
          </a:p>
          <a:p>
            <a:r>
              <a:rPr lang="en-US" sz="2800" dirty="0"/>
              <a:t>Ex: Down Syndrome, Tourette's syndrome, and Acquired immunodeficiency syndrome.</a:t>
            </a:r>
          </a:p>
        </p:txBody>
      </p:sp>
      <p:pic>
        <p:nvPicPr>
          <p:cNvPr id="4" name="Picture 3"/>
          <p:cNvPicPr>
            <a:picLocks noChangeAspect="1"/>
          </p:cNvPicPr>
          <p:nvPr/>
        </p:nvPicPr>
        <p:blipFill>
          <a:blip r:embed="rId2"/>
          <a:stretch>
            <a:fillRect/>
          </a:stretch>
        </p:blipFill>
        <p:spPr>
          <a:xfrm>
            <a:off x="0" y="0"/>
            <a:ext cx="4277954" cy="2409914"/>
          </a:xfrm>
          <a:prstGeom prst="rect">
            <a:avLst/>
          </a:prstGeom>
        </p:spPr>
      </p:pic>
      <p:sp>
        <p:nvSpPr>
          <p:cNvPr id="5" name="TextBox 4"/>
          <p:cNvSpPr txBox="1"/>
          <p:nvPr/>
        </p:nvSpPr>
        <p:spPr>
          <a:xfrm>
            <a:off x="2138977" y="121734"/>
            <a:ext cx="1845891" cy="369332"/>
          </a:xfrm>
          <a:prstGeom prst="rect">
            <a:avLst/>
          </a:prstGeom>
          <a:noFill/>
        </p:spPr>
        <p:txBody>
          <a:bodyPr wrap="square" rtlCol="0">
            <a:spAutoFit/>
          </a:bodyPr>
          <a:lstStyle/>
          <a:p>
            <a:r>
              <a:rPr lang="en-US" dirty="0"/>
              <a:t>Down Syndrome</a:t>
            </a:r>
          </a:p>
        </p:txBody>
      </p:sp>
      <p:pic>
        <p:nvPicPr>
          <p:cNvPr id="6" name="Picture 5"/>
          <p:cNvPicPr>
            <a:picLocks noChangeAspect="1"/>
          </p:cNvPicPr>
          <p:nvPr/>
        </p:nvPicPr>
        <p:blipFill>
          <a:blip r:embed="rId3"/>
          <a:stretch>
            <a:fillRect/>
          </a:stretch>
        </p:blipFill>
        <p:spPr>
          <a:xfrm>
            <a:off x="7827948" y="0"/>
            <a:ext cx="4364052" cy="2458416"/>
          </a:xfrm>
          <a:prstGeom prst="rect">
            <a:avLst/>
          </a:prstGeom>
        </p:spPr>
      </p:pic>
      <p:sp>
        <p:nvSpPr>
          <p:cNvPr id="7" name="TextBox 6"/>
          <p:cNvSpPr txBox="1"/>
          <p:nvPr/>
        </p:nvSpPr>
        <p:spPr>
          <a:xfrm>
            <a:off x="10101130" y="-62932"/>
            <a:ext cx="1905712" cy="369332"/>
          </a:xfrm>
          <a:prstGeom prst="rect">
            <a:avLst/>
          </a:prstGeom>
          <a:noFill/>
        </p:spPr>
        <p:txBody>
          <a:bodyPr wrap="square" rtlCol="0">
            <a:spAutoFit/>
          </a:bodyPr>
          <a:lstStyle/>
          <a:p>
            <a:r>
              <a:rPr lang="en-US" dirty="0"/>
              <a:t>Tourette Syndrome</a:t>
            </a:r>
          </a:p>
        </p:txBody>
      </p:sp>
      <p:pic>
        <p:nvPicPr>
          <p:cNvPr id="8" name="Picture 7"/>
          <p:cNvPicPr>
            <a:picLocks noChangeAspect="1"/>
          </p:cNvPicPr>
          <p:nvPr/>
        </p:nvPicPr>
        <p:blipFill>
          <a:blip r:embed="rId4"/>
          <a:stretch>
            <a:fillRect/>
          </a:stretch>
        </p:blipFill>
        <p:spPr>
          <a:xfrm>
            <a:off x="3984868" y="5123716"/>
            <a:ext cx="3230310" cy="1819741"/>
          </a:xfrm>
          <a:prstGeom prst="rect">
            <a:avLst/>
          </a:prstGeom>
        </p:spPr>
      </p:pic>
    </p:spTree>
    <p:extLst>
      <p:ext uri="{BB962C8B-B14F-4D97-AF65-F5344CB8AC3E}">
        <p14:creationId xmlns:p14="http://schemas.microsoft.com/office/powerpoint/2010/main" val="181308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a:t>
            </a:r>
          </a:p>
        </p:txBody>
      </p:sp>
      <p:sp>
        <p:nvSpPr>
          <p:cNvPr id="3" name="Content Placeholder 2"/>
          <p:cNvSpPr>
            <a:spLocks noGrp="1"/>
          </p:cNvSpPr>
          <p:nvPr>
            <p:ph idx="1"/>
          </p:nvPr>
        </p:nvSpPr>
        <p:spPr>
          <a:xfrm>
            <a:off x="502276" y="2421229"/>
            <a:ext cx="11153104" cy="3876540"/>
          </a:xfrm>
        </p:spPr>
        <p:txBody>
          <a:bodyPr>
            <a:normAutofit/>
          </a:bodyPr>
          <a:lstStyle/>
          <a:p>
            <a:r>
              <a:rPr lang="en-US" sz="2800" dirty="0"/>
              <a:t>The study of disease (</a:t>
            </a:r>
            <a:r>
              <a:rPr lang="en-US" sz="2800" dirty="0" err="1"/>
              <a:t>patho</a:t>
            </a:r>
            <a:r>
              <a:rPr lang="en-US" sz="2800" dirty="0"/>
              <a:t>= disease, ology= study). A Pathologist is one who studies diseases. </a:t>
            </a:r>
          </a:p>
          <a:p>
            <a:r>
              <a:rPr lang="en-US" sz="2800" dirty="0"/>
              <a:t>There are many types of pathologists because there are numerous ways to study disease. For example a surgical pathologist who inspects surgical tissue or biopsies for evidence of disease.</a:t>
            </a:r>
          </a:p>
          <a:p>
            <a:r>
              <a:rPr lang="en-US" sz="2800" dirty="0"/>
              <a:t>Medical examiners can determine the cause of death and provide evidence of criminal involvement in a death.</a:t>
            </a:r>
          </a:p>
        </p:txBody>
      </p:sp>
    </p:spTree>
    <p:extLst>
      <p:ext uri="{BB962C8B-B14F-4D97-AF65-F5344CB8AC3E}">
        <p14:creationId xmlns:p14="http://schemas.microsoft.com/office/powerpoint/2010/main" val="188849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43207"/>
            <a:ext cx="9601196" cy="1303867"/>
          </a:xfrm>
        </p:spPr>
        <p:txBody>
          <a:bodyPr/>
          <a:lstStyle/>
          <a:p>
            <a:r>
              <a:rPr lang="en-US" dirty="0"/>
              <a:t>Types of Pathologists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54311995"/>
              </p:ext>
            </p:extLst>
          </p:nvPr>
        </p:nvGraphicFramePr>
        <p:xfrm>
          <a:off x="1365740" y="1547074"/>
          <a:ext cx="9601200" cy="4498349"/>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383549">
                <a:tc>
                  <a:txBody>
                    <a:bodyPr/>
                    <a:lstStyle/>
                    <a:p>
                      <a:r>
                        <a:rPr lang="en-US" dirty="0"/>
                        <a:t>Pathologist</a:t>
                      </a:r>
                    </a:p>
                  </a:txBody>
                  <a:tcPr/>
                </a:tc>
                <a:tc>
                  <a:txBody>
                    <a:bodyPr/>
                    <a:lstStyle/>
                    <a:p>
                      <a:r>
                        <a:rPr lang="en-US" dirty="0"/>
                        <a:t>Role or subject</a:t>
                      </a:r>
                    </a:p>
                  </a:txBody>
                  <a:tcPr/>
                </a:tc>
                <a:extLst>
                  <a:ext uri="{0D108BD9-81ED-4DB2-BD59-A6C34878D82A}">
                    <a16:rowId xmlns:a16="http://schemas.microsoft.com/office/drawing/2014/main" val="10000"/>
                  </a:ext>
                </a:extLst>
              </a:tr>
              <a:tr h="376736">
                <a:tc>
                  <a:txBody>
                    <a:bodyPr/>
                    <a:lstStyle/>
                    <a:p>
                      <a:r>
                        <a:rPr lang="en-US" sz="2400" dirty="0"/>
                        <a:t>Experimental</a:t>
                      </a:r>
                    </a:p>
                  </a:txBody>
                  <a:tcPr/>
                </a:tc>
                <a:tc>
                  <a:txBody>
                    <a:bodyPr/>
                    <a:lstStyle/>
                    <a:p>
                      <a:r>
                        <a:rPr lang="en-US" sz="2400" dirty="0"/>
                        <a:t>Research </a:t>
                      </a:r>
                    </a:p>
                  </a:txBody>
                  <a:tcPr/>
                </a:tc>
                <a:extLst>
                  <a:ext uri="{0D108BD9-81ED-4DB2-BD59-A6C34878D82A}">
                    <a16:rowId xmlns:a16="http://schemas.microsoft.com/office/drawing/2014/main" val="10001"/>
                  </a:ext>
                </a:extLst>
              </a:tr>
              <a:tr h="376736">
                <a:tc>
                  <a:txBody>
                    <a:bodyPr/>
                    <a:lstStyle/>
                    <a:p>
                      <a:r>
                        <a:rPr lang="en-US" sz="2400" dirty="0"/>
                        <a:t>Academic</a:t>
                      </a:r>
                    </a:p>
                  </a:txBody>
                  <a:tcPr/>
                </a:tc>
                <a:tc>
                  <a:txBody>
                    <a:bodyPr/>
                    <a:lstStyle/>
                    <a:p>
                      <a:r>
                        <a:rPr lang="en-US" sz="2400" dirty="0"/>
                        <a:t>Teaching</a:t>
                      </a:r>
                    </a:p>
                  </a:txBody>
                  <a:tcPr/>
                </a:tc>
                <a:extLst>
                  <a:ext uri="{0D108BD9-81ED-4DB2-BD59-A6C34878D82A}">
                    <a16:rowId xmlns:a16="http://schemas.microsoft.com/office/drawing/2014/main" val="10002"/>
                  </a:ext>
                </a:extLst>
              </a:tr>
              <a:tr h="0">
                <a:tc>
                  <a:txBody>
                    <a:bodyPr/>
                    <a:lstStyle/>
                    <a:p>
                      <a:r>
                        <a:rPr lang="en-US" sz="2400" dirty="0"/>
                        <a:t>Anatomic</a:t>
                      </a:r>
                    </a:p>
                  </a:txBody>
                  <a:tcPr/>
                </a:tc>
                <a:tc>
                  <a:txBody>
                    <a:bodyPr/>
                    <a:lstStyle/>
                    <a:p>
                      <a:r>
                        <a:rPr lang="en-US" sz="2400" dirty="0"/>
                        <a:t>Clinical examinations</a:t>
                      </a:r>
                    </a:p>
                  </a:txBody>
                  <a:tcPr/>
                </a:tc>
                <a:extLst>
                  <a:ext uri="{0D108BD9-81ED-4DB2-BD59-A6C34878D82A}">
                    <a16:rowId xmlns:a16="http://schemas.microsoft.com/office/drawing/2014/main" val="10003"/>
                  </a:ext>
                </a:extLst>
              </a:tr>
              <a:tr h="376736">
                <a:tc>
                  <a:txBody>
                    <a:bodyPr/>
                    <a:lstStyle/>
                    <a:p>
                      <a:r>
                        <a:rPr lang="en-US" sz="2400" dirty="0"/>
                        <a:t>Autopsy </a:t>
                      </a:r>
                    </a:p>
                  </a:txBody>
                  <a:tcPr/>
                </a:tc>
                <a:tc>
                  <a:txBody>
                    <a:bodyPr/>
                    <a:lstStyle/>
                    <a:p>
                      <a:r>
                        <a:rPr lang="en-US" sz="2400" dirty="0"/>
                        <a:t>Postmortem</a:t>
                      </a:r>
                    </a:p>
                  </a:txBody>
                  <a:tcPr/>
                </a:tc>
                <a:extLst>
                  <a:ext uri="{0D108BD9-81ED-4DB2-BD59-A6C34878D82A}">
                    <a16:rowId xmlns:a16="http://schemas.microsoft.com/office/drawing/2014/main" val="10004"/>
                  </a:ext>
                </a:extLst>
              </a:tr>
              <a:tr h="376736">
                <a:tc>
                  <a:txBody>
                    <a:bodyPr/>
                    <a:lstStyle/>
                    <a:p>
                      <a:r>
                        <a:rPr lang="en-US" sz="2400" dirty="0"/>
                        <a:t>Surgical</a:t>
                      </a:r>
                    </a:p>
                  </a:txBody>
                  <a:tcPr/>
                </a:tc>
                <a:tc>
                  <a:txBody>
                    <a:bodyPr/>
                    <a:lstStyle/>
                    <a:p>
                      <a:r>
                        <a:rPr lang="en-US" sz="2400" dirty="0"/>
                        <a:t>Biopsies</a:t>
                      </a:r>
                    </a:p>
                  </a:txBody>
                  <a:tcPr/>
                </a:tc>
                <a:extLst>
                  <a:ext uri="{0D108BD9-81ED-4DB2-BD59-A6C34878D82A}">
                    <a16:rowId xmlns:a16="http://schemas.microsoft.com/office/drawing/2014/main" val="10005"/>
                  </a:ext>
                </a:extLst>
              </a:tr>
              <a:tr h="376736">
                <a:tc>
                  <a:txBody>
                    <a:bodyPr/>
                    <a:lstStyle/>
                    <a:p>
                      <a:r>
                        <a:rPr lang="en-US" sz="2400" dirty="0"/>
                        <a:t>Clinical</a:t>
                      </a:r>
                    </a:p>
                  </a:txBody>
                  <a:tcPr/>
                </a:tc>
                <a:tc>
                  <a:txBody>
                    <a:bodyPr/>
                    <a:lstStyle/>
                    <a:p>
                      <a:r>
                        <a:rPr lang="en-US" sz="2400" dirty="0"/>
                        <a:t>Laboratory examinations</a:t>
                      </a:r>
                    </a:p>
                  </a:txBody>
                  <a:tcPr/>
                </a:tc>
                <a:extLst>
                  <a:ext uri="{0D108BD9-81ED-4DB2-BD59-A6C34878D82A}">
                    <a16:rowId xmlns:a16="http://schemas.microsoft.com/office/drawing/2014/main" val="10006"/>
                  </a:ext>
                </a:extLst>
              </a:tr>
              <a:tr h="376736">
                <a:tc>
                  <a:txBody>
                    <a:bodyPr/>
                    <a:lstStyle/>
                    <a:p>
                      <a:r>
                        <a:rPr lang="en-US" sz="2400" dirty="0"/>
                        <a:t>Hematology</a:t>
                      </a:r>
                    </a:p>
                  </a:txBody>
                  <a:tcPr/>
                </a:tc>
                <a:tc>
                  <a:txBody>
                    <a:bodyPr/>
                    <a:lstStyle/>
                    <a:p>
                      <a:r>
                        <a:rPr lang="en-US" sz="2400" dirty="0"/>
                        <a:t>Blood</a:t>
                      </a:r>
                    </a:p>
                  </a:txBody>
                  <a:tcPr/>
                </a:tc>
                <a:extLst>
                  <a:ext uri="{0D108BD9-81ED-4DB2-BD59-A6C34878D82A}">
                    <a16:rowId xmlns:a16="http://schemas.microsoft.com/office/drawing/2014/main" val="10007"/>
                  </a:ext>
                </a:extLst>
              </a:tr>
              <a:tr h="376736">
                <a:tc>
                  <a:txBody>
                    <a:bodyPr/>
                    <a:lstStyle/>
                    <a:p>
                      <a:r>
                        <a:rPr lang="en-US" sz="2400" dirty="0"/>
                        <a:t>Immunology</a:t>
                      </a:r>
                    </a:p>
                  </a:txBody>
                  <a:tcPr/>
                </a:tc>
                <a:tc>
                  <a:txBody>
                    <a:bodyPr/>
                    <a:lstStyle/>
                    <a:p>
                      <a:r>
                        <a:rPr lang="en-US" sz="2400" dirty="0"/>
                        <a:t>Antigen/Antibodies</a:t>
                      </a:r>
                    </a:p>
                  </a:txBody>
                  <a:tcPr/>
                </a:tc>
                <a:extLst>
                  <a:ext uri="{0D108BD9-81ED-4DB2-BD59-A6C34878D82A}">
                    <a16:rowId xmlns:a16="http://schemas.microsoft.com/office/drawing/2014/main" val="10008"/>
                  </a:ext>
                </a:extLst>
              </a:tr>
              <a:tr h="376736">
                <a:tc>
                  <a:txBody>
                    <a:bodyPr/>
                    <a:lstStyle/>
                    <a:p>
                      <a:r>
                        <a:rPr lang="en-US" sz="2400" dirty="0"/>
                        <a:t>Microbiology</a:t>
                      </a:r>
                    </a:p>
                  </a:txBody>
                  <a:tcPr/>
                </a:tc>
                <a:tc>
                  <a:txBody>
                    <a:bodyPr/>
                    <a:lstStyle/>
                    <a:p>
                      <a:r>
                        <a:rPr lang="en-US" sz="2400" dirty="0"/>
                        <a:t>Microorganisms</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8709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Pathologists</a:t>
            </a:r>
          </a:p>
        </p:txBody>
      </p:sp>
      <p:sp>
        <p:nvSpPr>
          <p:cNvPr id="3" name="Content Placeholder 2"/>
          <p:cNvSpPr>
            <a:spLocks noGrp="1"/>
          </p:cNvSpPr>
          <p:nvPr>
            <p:ph idx="1"/>
          </p:nvPr>
        </p:nvSpPr>
        <p:spPr>
          <a:xfrm>
            <a:off x="618186" y="2434107"/>
            <a:ext cx="10985679" cy="3850783"/>
          </a:xfrm>
        </p:spPr>
        <p:txBody>
          <a:bodyPr>
            <a:normAutofit/>
          </a:bodyPr>
          <a:lstStyle/>
          <a:p>
            <a:r>
              <a:rPr lang="en-US" sz="2800" dirty="0"/>
              <a:t>The prefix- </a:t>
            </a:r>
            <a:r>
              <a:rPr lang="en-US" sz="2800" i="1" dirty="0" err="1"/>
              <a:t>patho</a:t>
            </a:r>
            <a:r>
              <a:rPr lang="en-US" sz="2800" i="1" dirty="0"/>
              <a:t>- </a:t>
            </a:r>
            <a:r>
              <a:rPr lang="en-US" sz="2800" dirty="0"/>
              <a:t>can be used in a variety of ways to describe disease processes or the diseases themselves. Microorganisms or agents that cause disease are called pathogens. This includes some types of bacteria, viruses, fungi, protozoans, and helminths (worms).</a:t>
            </a:r>
          </a:p>
          <a:p>
            <a:r>
              <a:rPr lang="en-US" sz="2800" dirty="0"/>
              <a:t>All pathogens have the ability to cause disease or disorder. </a:t>
            </a:r>
          </a:p>
          <a:p>
            <a:r>
              <a:rPr lang="en-US" sz="2800" dirty="0"/>
              <a:t>Ex: Fractures that are caused by a disease process that weakens the bone, such as osteoporosis, would be called pathologic fracture. </a:t>
            </a:r>
          </a:p>
        </p:txBody>
      </p:sp>
      <p:pic>
        <p:nvPicPr>
          <p:cNvPr id="4" name="Picture 3"/>
          <p:cNvPicPr>
            <a:picLocks noChangeAspect="1"/>
          </p:cNvPicPr>
          <p:nvPr/>
        </p:nvPicPr>
        <p:blipFill>
          <a:blip r:embed="rId2"/>
          <a:stretch>
            <a:fillRect/>
          </a:stretch>
        </p:blipFill>
        <p:spPr>
          <a:xfrm>
            <a:off x="0" y="-1"/>
            <a:ext cx="4665133" cy="2310630"/>
          </a:xfrm>
          <a:prstGeom prst="rect">
            <a:avLst/>
          </a:prstGeom>
        </p:spPr>
      </p:pic>
      <p:pic>
        <p:nvPicPr>
          <p:cNvPr id="5" name="Picture 4"/>
          <p:cNvPicPr>
            <a:picLocks noChangeAspect="1"/>
          </p:cNvPicPr>
          <p:nvPr/>
        </p:nvPicPr>
        <p:blipFill>
          <a:blip r:embed="rId3"/>
          <a:stretch>
            <a:fillRect/>
          </a:stretch>
        </p:blipFill>
        <p:spPr>
          <a:xfrm>
            <a:off x="8593667" y="0"/>
            <a:ext cx="3598333" cy="2394527"/>
          </a:xfrm>
          <a:prstGeom prst="rect">
            <a:avLst/>
          </a:prstGeom>
        </p:spPr>
      </p:pic>
    </p:spTree>
    <p:extLst>
      <p:ext uri="{BB962C8B-B14F-4D97-AF65-F5344CB8AC3E}">
        <p14:creationId xmlns:p14="http://schemas.microsoft.com/office/powerpoint/2010/main" val="122143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69" y="621524"/>
            <a:ext cx="9601196" cy="1303867"/>
          </a:xfrm>
        </p:spPr>
        <p:txBody>
          <a:bodyPr/>
          <a:lstStyle/>
          <a:p>
            <a:r>
              <a:rPr lang="en-US" dirty="0"/>
              <a:t>Pathogenesis</a:t>
            </a:r>
          </a:p>
        </p:txBody>
      </p:sp>
      <p:sp>
        <p:nvSpPr>
          <p:cNvPr id="3" name="Content Placeholder 2"/>
          <p:cNvSpPr>
            <a:spLocks noGrp="1"/>
          </p:cNvSpPr>
          <p:nvPr>
            <p:ph idx="1"/>
          </p:nvPr>
        </p:nvSpPr>
        <p:spPr>
          <a:xfrm>
            <a:off x="515154" y="2382592"/>
            <a:ext cx="11140225" cy="4134118"/>
          </a:xfrm>
        </p:spPr>
        <p:txBody>
          <a:bodyPr>
            <a:normAutofit fontScale="92500"/>
          </a:bodyPr>
          <a:lstStyle/>
          <a:p>
            <a:r>
              <a:rPr lang="en-US" sz="2800" dirty="0" err="1"/>
              <a:t>Patho</a:t>
            </a:r>
            <a:r>
              <a:rPr lang="en-US" sz="2800" dirty="0"/>
              <a:t>= disease, genesis= arising, is a description of how a particular disease progresses. Many of us are familiar with the pathogenesis of the common cold.</a:t>
            </a:r>
          </a:p>
          <a:p>
            <a:r>
              <a:rPr lang="en-US" sz="2800" dirty="0"/>
              <a:t>A cold begins with an inoculation (introduction) of the cold virus, where a person shakes hand or touches someone/something with the virus allowing entry of the virus to the body.</a:t>
            </a:r>
          </a:p>
          <a:p>
            <a:r>
              <a:rPr lang="en-US" sz="2800" dirty="0"/>
              <a:t>After inoculation comes incubation time, where virus now multiplies, and the target person begins to have symptoms such as a runny nose. Pathogenesis of the cold then moves into full-blown illness, recovery, and return back to health.</a:t>
            </a:r>
          </a:p>
        </p:txBody>
      </p:sp>
    </p:spTree>
    <p:extLst>
      <p:ext uri="{BB962C8B-B14F-4D97-AF65-F5344CB8AC3E}">
        <p14:creationId xmlns:p14="http://schemas.microsoft.com/office/powerpoint/2010/main" val="92747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p>
        </p:txBody>
      </p:sp>
      <p:sp>
        <p:nvSpPr>
          <p:cNvPr id="3" name="Content Placeholder 2"/>
          <p:cNvSpPr>
            <a:spLocks noGrp="1"/>
          </p:cNvSpPr>
          <p:nvPr>
            <p:ph idx="1"/>
          </p:nvPr>
        </p:nvSpPr>
        <p:spPr>
          <a:xfrm>
            <a:off x="540913" y="2537138"/>
            <a:ext cx="11088710" cy="3773510"/>
          </a:xfrm>
        </p:spPr>
        <p:txBody>
          <a:bodyPr>
            <a:normAutofit/>
          </a:bodyPr>
          <a:lstStyle/>
          <a:p>
            <a:r>
              <a:rPr lang="en-US" sz="2800" dirty="0"/>
              <a:t>Pathogenesis of a disease can be explained in terms of time. An </a:t>
            </a:r>
            <a:r>
              <a:rPr lang="en-US" sz="2800" b="1" dirty="0"/>
              <a:t>acute </a:t>
            </a:r>
            <a:r>
              <a:rPr lang="en-US" sz="2800" dirty="0"/>
              <a:t>condition is short term and usually has a sudden onset. If the disease lasts for an extended period of time, or the healing process is progressing slowly, it is considered a </a:t>
            </a:r>
            <a:r>
              <a:rPr lang="en-US" sz="2800" b="1" dirty="0"/>
              <a:t>chronic </a:t>
            </a:r>
            <a:r>
              <a:rPr lang="en-US" sz="2800" dirty="0"/>
              <a:t>condition.</a:t>
            </a:r>
          </a:p>
        </p:txBody>
      </p:sp>
    </p:spTree>
    <p:extLst>
      <p:ext uri="{BB962C8B-B14F-4D97-AF65-F5344CB8AC3E}">
        <p14:creationId xmlns:p14="http://schemas.microsoft.com/office/powerpoint/2010/main" val="10083225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29886</TotalTime>
  <Words>2680</Words>
  <Application>Microsoft Office PowerPoint</Application>
  <PresentationFormat>Widescreen</PresentationFormat>
  <Paragraphs>198</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Garamond</vt:lpstr>
      <vt:lpstr>Organic</vt:lpstr>
      <vt:lpstr>Introduction to human diseases</vt:lpstr>
      <vt:lpstr>Disease</vt:lpstr>
      <vt:lpstr>Disorder</vt:lpstr>
      <vt:lpstr>Syndrome</vt:lpstr>
      <vt:lpstr>Pathology</vt:lpstr>
      <vt:lpstr>Types of Pathologists</vt:lpstr>
      <vt:lpstr>Pathologists</vt:lpstr>
      <vt:lpstr>Pathogenesis</vt:lpstr>
      <vt:lpstr>Pathogenesis</vt:lpstr>
      <vt:lpstr>Examples of acute and chronic disease/disorders</vt:lpstr>
      <vt:lpstr>Etiology</vt:lpstr>
      <vt:lpstr>Etiology</vt:lpstr>
      <vt:lpstr>Predisposing Factors</vt:lpstr>
      <vt:lpstr>Age</vt:lpstr>
      <vt:lpstr>Sex</vt:lpstr>
      <vt:lpstr>Environment</vt:lpstr>
      <vt:lpstr>Lifestyle</vt:lpstr>
      <vt:lpstr>Heredity</vt:lpstr>
      <vt:lpstr>Diagnosis</vt:lpstr>
      <vt:lpstr>Diagnosis</vt:lpstr>
      <vt:lpstr>Diagnosis</vt:lpstr>
      <vt:lpstr>Examples of common diagnostic tests and procedures</vt:lpstr>
      <vt:lpstr>Prognosis</vt:lpstr>
      <vt:lpstr>Acute disease</vt:lpstr>
      <vt:lpstr>Chronic disease</vt:lpstr>
      <vt:lpstr>Complication</vt:lpstr>
      <vt:lpstr>Mortality Rate</vt:lpstr>
      <vt:lpstr>Survival Rate</vt:lpstr>
      <vt:lpstr>Treatment</vt:lpstr>
      <vt:lpstr>Treatment</vt:lpstr>
      <vt:lpstr>Treatment</vt:lpstr>
      <vt:lpstr>Treatment</vt:lpstr>
      <vt:lpstr>Medical Ethics</vt:lpstr>
      <vt:lpstr>Medical Ethics</vt:lpstr>
      <vt:lpstr>Medical ethics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human diseases</dc:title>
  <dc:creator>Yadira A. Salazar</dc:creator>
  <cp:lastModifiedBy>yadira salazar</cp:lastModifiedBy>
  <cp:revision>123</cp:revision>
  <dcterms:created xsi:type="dcterms:W3CDTF">2015-07-29T18:19:53Z</dcterms:created>
  <dcterms:modified xsi:type="dcterms:W3CDTF">2016-09-15T18:46:13Z</dcterms:modified>
</cp:coreProperties>
</file>