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21" r:id="rId3"/>
    <p:sldId id="310" r:id="rId4"/>
    <p:sldId id="324" r:id="rId5"/>
    <p:sldId id="325" r:id="rId6"/>
    <p:sldId id="326" r:id="rId7"/>
    <p:sldId id="327" r:id="rId8"/>
    <p:sldId id="328" r:id="rId9"/>
    <p:sldId id="334" r:id="rId10"/>
    <p:sldId id="329" r:id="rId11"/>
    <p:sldId id="330" r:id="rId12"/>
    <p:sldId id="33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CCB0D"/>
    <a:srgbClr val="A6D70E"/>
    <a:srgbClr val="8DD705"/>
    <a:srgbClr val="86CB07"/>
    <a:srgbClr val="73BF08"/>
    <a:srgbClr val="6DB30A"/>
    <a:srgbClr val="B9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" y="2365079"/>
            <a:ext cx="8229600" cy="358641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Evidence indicates that a sequence of chemical events preceded the origin of life on Earth and that life has evolved continuously since that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Chapter 14</a:t>
            </a:r>
            <a:b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2: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The Origin of Life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/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Cellular Evolution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The first cells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Scientists hypothesize that the first cells were prokaryotes.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Smaller, simpler than eukaryotic cells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Most similar to modern day </a:t>
            </a:r>
            <a:r>
              <a:rPr lang="en-US" sz="2000" dirty="0" err="1">
                <a:latin typeface="Helvetica Light"/>
                <a:cs typeface="Helvetica Light"/>
              </a:rPr>
              <a:t>a</a:t>
            </a:r>
            <a:r>
              <a:rPr lang="en-US" sz="2000" dirty="0" err="1" smtClean="0">
                <a:latin typeface="Helvetica Light"/>
                <a:cs typeface="Helvetica Light"/>
              </a:rPr>
              <a:t>rchaea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Modern archaea are found in extreme environments that are similar to early Earth. 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6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Cellular Evolution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Photosynthesizing prokaryotes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Early earth lacked free oxygen until about 1.8 billion years ago.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Photosynthesizing prokaryotes called cyanobacteria evolved not long after the initial </a:t>
            </a:r>
            <a:r>
              <a:rPr lang="en-US" sz="2000" dirty="0" err="1" smtClean="0">
                <a:latin typeface="Helvetica Light"/>
                <a:cs typeface="Helvetica Light"/>
              </a:rPr>
              <a:t>archea</a:t>
            </a:r>
            <a:r>
              <a:rPr lang="en-US" sz="2000" dirty="0" smtClean="0">
                <a:latin typeface="Helvetica Light"/>
                <a:cs typeface="Helvetica Light"/>
              </a:rPr>
              <a:t>-like life forms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Cyanobacteria eventually produced enough oxygen to support the formation of the ozone layer.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Cellular Evolution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The </a:t>
            </a:r>
            <a:r>
              <a:rPr lang="en-US" sz="2200" dirty="0" err="1">
                <a:latin typeface="Helvetica"/>
                <a:cs typeface="Helvetica"/>
              </a:rPr>
              <a:t>e</a:t>
            </a:r>
            <a:r>
              <a:rPr lang="en-US" sz="2200" dirty="0" err="1" smtClean="0">
                <a:latin typeface="Helvetica"/>
                <a:cs typeface="Helvetica"/>
              </a:rPr>
              <a:t>ndosymbiont</a:t>
            </a:r>
            <a:r>
              <a:rPr lang="en-US" sz="2200" dirty="0" smtClean="0">
                <a:latin typeface="Helvetica"/>
                <a:cs typeface="Helvetica"/>
              </a:rPr>
              <a:t> </a:t>
            </a:r>
            <a:r>
              <a:rPr lang="en-US" sz="2200" dirty="0">
                <a:latin typeface="Helvetica"/>
                <a:cs typeface="Helvetica"/>
              </a:rPr>
              <a:t>t</a:t>
            </a:r>
            <a:r>
              <a:rPr lang="en-US" sz="2200" dirty="0" smtClean="0">
                <a:latin typeface="Helvetica"/>
                <a:cs typeface="Helvetica"/>
              </a:rPr>
              <a:t>heory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Lynn </a:t>
            </a:r>
            <a:r>
              <a:rPr lang="en-US" sz="2000" dirty="0" err="1" smtClean="0">
                <a:latin typeface="Helvetica Light"/>
                <a:cs typeface="Helvetica Light"/>
              </a:rPr>
              <a:t>Margulis</a:t>
            </a:r>
            <a:r>
              <a:rPr lang="en-US" sz="2000" dirty="0" smtClean="0">
                <a:latin typeface="Helvetica Light"/>
                <a:cs typeface="Helvetica Light"/>
              </a:rPr>
              <a:t> proposed the </a:t>
            </a:r>
            <a:r>
              <a:rPr lang="en-US" sz="2000" dirty="0" err="1" smtClean="0">
                <a:solidFill>
                  <a:srgbClr val="B00000"/>
                </a:solidFill>
                <a:latin typeface="Helvetica Light"/>
                <a:cs typeface="Helvetica Light"/>
              </a:rPr>
              <a:t>endosymbiont</a:t>
            </a:r>
            <a:r>
              <a:rPr lang="en-US" sz="20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  theory</a:t>
            </a:r>
            <a:r>
              <a:rPr lang="en-US" sz="2000" dirty="0" smtClean="0">
                <a:latin typeface="Helvetica Light"/>
                <a:cs typeface="Helvetica Light"/>
              </a:rPr>
              <a:t>,</a:t>
            </a:r>
            <a:r>
              <a:rPr lang="en-US" sz="20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 </a:t>
            </a:r>
            <a:r>
              <a:rPr lang="en-US" sz="2000" dirty="0" smtClean="0">
                <a:latin typeface="Helvetica Light"/>
                <a:cs typeface="Helvetica Light"/>
              </a:rPr>
              <a:t>which proposed that ancestral eukaryotic cells absorbed prokaryotic cells, which evolved into organelles. </a:t>
            </a:r>
            <a:endParaRPr lang="en-US" sz="2000" dirty="0">
              <a:latin typeface="Helvetica Light"/>
              <a:cs typeface="Helvetica Light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Light"/>
                <a:cs typeface="Helvetica Light"/>
              </a:rPr>
              <a:t>Prokaryotes entered eukaryotic cells as undigested food or </a:t>
            </a:r>
            <a:r>
              <a:rPr lang="en-US" sz="2000" dirty="0" smtClean="0">
                <a:latin typeface="Helvetica Light"/>
                <a:cs typeface="Helvetica Light"/>
              </a:rPr>
              <a:t>parasites.</a:t>
            </a:r>
            <a:endParaRPr lang="en-US" sz="2000" dirty="0">
              <a:latin typeface="Helvetica Light"/>
              <a:cs typeface="Helvetica Light"/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Their relationship became mutually beneficial.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The theory explains the double membranes around mitochondria and chloroplasts. 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314575" y="5245033"/>
            <a:ext cx="4522294" cy="1115127"/>
            <a:chOff x="1092200" y="4759200"/>
            <a:chExt cx="4522294" cy="11151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2200" y="4769427"/>
              <a:ext cx="2371725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3269" y="4759200"/>
              <a:ext cx="2181225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3881" y="5619057"/>
              <a:ext cx="8477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077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What are the differences between spontaneous generation and biogenesis?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What might have been the sequence of events that led to cellular life?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latin typeface="Helvetica Light"/>
                <a:cs typeface="Helvetica Light"/>
              </a:rPr>
              <a:t>What is the </a:t>
            </a:r>
            <a:r>
              <a:rPr lang="en-US" sz="1800" dirty="0" err="1">
                <a:latin typeface="Helvetica Light"/>
                <a:cs typeface="Helvetica Light"/>
              </a:rPr>
              <a:t>endosymbiont</a:t>
            </a:r>
            <a:r>
              <a:rPr lang="en-US" sz="1800" dirty="0">
                <a:latin typeface="Helvetica Light"/>
                <a:cs typeface="Helvetica Light"/>
              </a:rPr>
              <a:t> theory?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9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2102427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Origins: Early Ideas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20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Spontaneous generation</a:t>
            </a:r>
            <a:r>
              <a:rPr lang="en-US" sz="2000" dirty="0" smtClean="0">
                <a:latin typeface="Helvetica Light"/>
                <a:cs typeface="Helvetica Light"/>
              </a:rPr>
              <a:t>, one of the earliest ideas, suggested that life arises from nonlife.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Light"/>
                <a:cs typeface="Helvetica Light"/>
              </a:rPr>
              <a:t>Worms, insects, and fish arose from mud.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Helvetica Light"/>
                <a:cs typeface="Helvetica Light"/>
              </a:rPr>
              <a:t>Redi</a:t>
            </a:r>
            <a:r>
              <a:rPr lang="en-US" sz="2000" dirty="0">
                <a:latin typeface="Helvetica Light"/>
                <a:cs typeface="Helvetica Light"/>
              </a:rPr>
              <a:t> </a:t>
            </a:r>
            <a:r>
              <a:rPr lang="en-US" sz="2000" dirty="0" smtClean="0">
                <a:latin typeface="Helvetica Light"/>
                <a:cs typeface="Helvetica Light"/>
              </a:rPr>
              <a:t>tested the idea that flies arose from rotting meat.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0" descr="ch 14 im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50" y="3772295"/>
            <a:ext cx="5517776" cy="249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2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2411"/>
            <a:ext cx="8229600" cy="1948700"/>
          </a:xfrm>
          <a:prstGeom prst="rect">
            <a:avLst/>
          </a:prstGeom>
        </p:spPr>
        <p:txBody>
          <a:bodyPr vert="horz" lIns="0" tIns="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Origins: Early Ideas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The </a:t>
            </a:r>
            <a:r>
              <a:rPr lang="en-US" sz="20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theory of biogenesis </a:t>
            </a:r>
            <a:r>
              <a:rPr lang="en-US" sz="2000" dirty="0" smtClean="0">
                <a:latin typeface="Helvetica Light"/>
                <a:cs typeface="Helvetica Light"/>
              </a:rPr>
              <a:t>states that only living organisms can produce other living organisms.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Louis Pasteur designed an experiment to show that biogenesis was true even for microorganisms. 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13" descr="ch 14  im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751" y="3335482"/>
            <a:ext cx="6636845" cy="3024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12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Origins: Modern Ideas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Simple organic molecule formation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Most biologists agree that life originated through a series of chemical events in Earth’s early history.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The primordial soup hypothesis suggested that if the Earth’s atmosphere had a mix of certain gases, organic molecules could have been synthesized.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UV light from the Sun could serve as the energy source for these organic molecules, which would eventually be the precursors to life. 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4711566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Origins: Modern Ideas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Simple organic molecule formation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Miller and Urey were the first to show that </a:t>
            </a:r>
            <a:r>
              <a:rPr lang="en-US" sz="2000" dirty="0">
                <a:latin typeface="Helvetica Light"/>
                <a:cs typeface="Helvetica Light"/>
              </a:rPr>
              <a:t>inorganic </a:t>
            </a:r>
            <a:r>
              <a:rPr lang="en-US" sz="2000" dirty="0" smtClean="0">
                <a:latin typeface="Helvetica Light"/>
                <a:cs typeface="Helvetica Light"/>
              </a:rPr>
              <a:t>compounds could produce </a:t>
            </a:r>
            <a:r>
              <a:rPr lang="en-US" sz="2000" dirty="0">
                <a:latin typeface="Helvetica Light"/>
                <a:cs typeface="Helvetica Light"/>
              </a:rPr>
              <a:t>simple </a:t>
            </a:r>
            <a:r>
              <a:rPr lang="en-US" sz="2000" dirty="0" smtClean="0">
                <a:latin typeface="Helvetica Light"/>
                <a:cs typeface="Helvetica Light"/>
              </a:rPr>
              <a:t>organic molecules, including amino acids.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Later, scientists found that precursor to nucleotide bases could be formed from even simpler molecules in simulated early Earth environments.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11" descr="ch 14 im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335" y="1536551"/>
            <a:ext cx="3438433" cy="387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0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Origins: Modern Ideas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Making proteins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Life requires proteins, not just amino acids.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One possible mechanism for the formation of proteins would be if amino acids were bound to a clay particle, a common sediment in early oceans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8" descr="ch 14 im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68" y="3702976"/>
            <a:ext cx="4906063" cy="293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7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Origins: Modern Ideas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Genetic code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Many biologists consider RNA to have been life’s first coding system.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RNA can act like enzymes called ribozymes and may have carried out early life processes.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Other researchers have proposed that clay crystals could have provided an initial template for RNA replication.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0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Origin of Life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80041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Origins: Modern Ideas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Molecules to cells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Formation of membranes was an important step in the evolution of life.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latin typeface="Helvetica Light"/>
                <a:cs typeface="Helvetica Light"/>
              </a:rPr>
              <a:t>Researchers have investigated ways of enclosing molecules in membranes, but the connection between various chemical events and the overall path to cells is unresolved. </a:t>
            </a:r>
            <a:endParaRPr lang="en-US" sz="20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06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623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Helvetica Light</vt:lpstr>
      <vt:lpstr>Office Theme</vt:lpstr>
      <vt:lpstr>Chapter 14 Section 2:  The Origin of Life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Yadira A. Salazar</cp:lastModifiedBy>
  <cp:revision>101</cp:revision>
  <cp:lastPrinted>2013-07-12T13:26:11Z</cp:lastPrinted>
  <dcterms:created xsi:type="dcterms:W3CDTF">2013-07-09T14:24:31Z</dcterms:created>
  <dcterms:modified xsi:type="dcterms:W3CDTF">2015-03-04T06:14:08Z</dcterms:modified>
</cp:coreProperties>
</file>