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6" r:id="rId2"/>
    <p:sldId id="308" r:id="rId3"/>
    <p:sldId id="263" r:id="rId4"/>
    <p:sldId id="311" r:id="rId5"/>
    <p:sldId id="312" r:id="rId6"/>
    <p:sldId id="313" r:id="rId7"/>
    <p:sldId id="315" r:id="rId8"/>
    <p:sldId id="316" r:id="rId9"/>
    <p:sldId id="317" r:id="rId10"/>
    <p:sldId id="318" r:id="rId11"/>
    <p:sldId id="320" r:id="rId12"/>
    <p:sldId id="322" r:id="rId13"/>
    <p:sldId id="323" r:id="rId14"/>
    <p:sldId id="32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9CCB0D"/>
    <a:srgbClr val="A6D70E"/>
    <a:srgbClr val="8DD705"/>
    <a:srgbClr val="86CB07"/>
    <a:srgbClr val="73BF08"/>
    <a:srgbClr val="6DB30A"/>
    <a:srgbClr val="B90000"/>
    <a:srgbClr val="A30000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14" y="2667885"/>
            <a:ext cx="8229600" cy="4173157"/>
          </a:xfrm>
        </p:spPr>
        <p:txBody>
          <a:bodyPr lIns="0" tIns="0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Helvetica Light"/>
              </a:rPr>
              <a:t>Fossils provide evidence of the change in organisms over time.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0" y="1121219"/>
            <a:ext cx="8238938" cy="364205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Chapter 14</a:t>
            </a:r>
            <a:b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/>
            </a:r>
            <a:b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Section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1: 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Fossil Evidence of Change</a:t>
            </a:r>
            <a:b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</a:b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2099381"/>
            <a:ext cx="1962912" cy="310896"/>
          </a:xfrm>
          <a:prstGeom prst="rect">
            <a:avLst/>
          </a:prstGeom>
        </p:spPr>
      </p:pic>
      <p:pic>
        <p:nvPicPr>
          <p:cNvPr id="6" name="Picture 5" descr="MHE-red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2" y="5833533"/>
            <a:ext cx="550334" cy="550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Fossil Evidence of Change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7994073" cy="4800416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The Geologic Time Scale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Precambrian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First 4 billion years (90 percent) of Earth’s history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Life first appears during the Precambrian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 Light"/>
                <a:cs typeface="Helvetica Light"/>
              </a:rPr>
              <a:t>Autotrophic prokaryotes enriched the atmosphere with oxygen.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 Light"/>
                <a:cs typeface="Helvetica Light"/>
              </a:rPr>
              <a:t>Eukaryotes emerged; first animals appeared.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 Light"/>
                <a:cs typeface="Helvetica Light"/>
              </a:rPr>
              <a:t>Food chains were generally short and simple.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Fossil Evidence of Change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48017" y="746365"/>
            <a:ext cx="7994073" cy="4800416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The Geologic Time Scale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The Paleozoic Era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The ancestors of most major animal groups diversified in what scientists call the </a:t>
            </a:r>
            <a:r>
              <a:rPr lang="en-US" sz="2000" dirty="0" smtClean="0">
                <a:solidFill>
                  <a:srgbClr val="B00000"/>
                </a:solidFill>
                <a:latin typeface="Helvetica Light"/>
                <a:cs typeface="Helvetica Light"/>
              </a:rPr>
              <a:t>Cambrian explosion</a:t>
            </a:r>
            <a:r>
              <a:rPr lang="en-US" sz="2000" dirty="0" smtClean="0">
                <a:latin typeface="Helvetica Light"/>
                <a:cs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First life on land emerges during this era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A mass extinction ended the Paleozoic Era, with 90% of marine organisms going extinct.</a:t>
            </a:r>
            <a:endParaRPr lang="en-US" sz="20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54" y="4053256"/>
            <a:ext cx="50292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2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Fossil Evidence of Change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818866"/>
            <a:ext cx="5048451" cy="5650173"/>
          </a:xfrm>
          <a:prstGeom prst="rect">
            <a:avLst/>
          </a:prstGeom>
        </p:spPr>
        <p:txBody>
          <a:bodyPr vert="horz" lIns="0" tIns="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The Geologic Time Scale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The Mesozoic Era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Dinosaurs, birds, and mammals evolved during the Mesozoic Era 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The </a:t>
            </a:r>
            <a:r>
              <a:rPr lang="en-US" sz="2000" dirty="0" smtClean="0">
                <a:solidFill>
                  <a:srgbClr val="B00000"/>
                </a:solidFill>
                <a:latin typeface="Helvetica Light"/>
                <a:cs typeface="Helvetica Light"/>
              </a:rPr>
              <a:t>K-T boundary </a:t>
            </a:r>
            <a:r>
              <a:rPr lang="en-US" sz="2000" dirty="0" smtClean="0">
                <a:latin typeface="Helvetica Light"/>
                <a:cs typeface="Helvetica Light"/>
              </a:rPr>
              <a:t>is a layer of material in between the rocks in the Cretaceous and </a:t>
            </a:r>
            <a:r>
              <a:rPr lang="en-US" sz="2000" dirty="0" err="1" smtClean="0">
                <a:latin typeface="Helvetica Light"/>
                <a:cs typeface="Helvetica Light"/>
              </a:rPr>
              <a:t>Paleogene</a:t>
            </a:r>
            <a:r>
              <a:rPr lang="en-US" sz="2000" dirty="0" smtClean="0">
                <a:latin typeface="Helvetica Light"/>
                <a:cs typeface="Helvetica Light"/>
              </a:rPr>
              <a:t> periods with unusually high levels of iridium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Iridium is rare on Earth, but common on meteorites, suggesting a massive meteorite struck the Earth about 65 million years ago. 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This meteorite impact changed the climate on Earth, wiping out the dinosaurs, many marine invertebrates, and many plant species. </a:t>
            </a:r>
          </a:p>
          <a:p>
            <a:pPr>
              <a:spcAft>
                <a:spcPts val="600"/>
              </a:spcAft>
            </a:pP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501" y="1346885"/>
            <a:ext cx="30765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05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Fossil Evidence of Change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7994073" cy="4800416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Geologic Time Scale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Mesozoic Era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 smtClean="0">
                <a:latin typeface="Helvetica Light"/>
                <a:cs typeface="Helvetica Light"/>
              </a:rPr>
              <a:t>Geologic changes took place during the Mesozoic Era that shaped the course of evolution.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 smtClean="0">
                <a:solidFill>
                  <a:srgbClr val="B00000"/>
                </a:solidFill>
                <a:latin typeface="Helvetica Light"/>
                <a:cs typeface="Helvetica Light"/>
              </a:rPr>
              <a:t>Plate tectonics </a:t>
            </a:r>
            <a:r>
              <a:rPr lang="en-US" sz="2000" dirty="0" smtClean="0">
                <a:latin typeface="Helvetica Light"/>
                <a:cs typeface="Helvetica Light"/>
              </a:rPr>
              <a:t>describes the movement of several large plates that make up the surface of the Earth.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These plates, some of which contain continents, move atop a partially molten layer of rock underneath them.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73" y="4655185"/>
            <a:ext cx="78105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2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Fossil Evidence of Change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7994073" cy="4800416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The Geologic Time Scale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The Cenozoic Era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Mammals became the dominant land animals.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After the mass extinction at the end of the Mesozoic era, mammals of all kinds began to diversify.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Humans appeared very recently, in the current </a:t>
            </a:r>
            <a:r>
              <a:rPr lang="en-US" sz="2000" dirty="0" err="1" smtClean="0">
                <a:latin typeface="Helvetica Light"/>
                <a:cs typeface="Helvetica Light"/>
              </a:rPr>
              <a:t>Neogene</a:t>
            </a:r>
            <a:r>
              <a:rPr lang="en-US" sz="2000" dirty="0" smtClean="0">
                <a:latin typeface="Helvetica Light"/>
                <a:cs typeface="Helvetica Light"/>
              </a:rPr>
              <a:t> Period.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9CCB0D"/>
                </a:solidFill>
                <a:latin typeface="Helvetica"/>
                <a:cs typeface="Helvetica"/>
              </a:rPr>
              <a:t>Essential Questions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Helvetica Light"/>
              </a:rPr>
              <a:t>What are the similarities and differences between Earth’s early environment and Earth’s current environment?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Helvetica Light"/>
              </a:rPr>
              <a:t>What is a typical sequence of events in fossilization?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Helvetica Light"/>
              </a:rPr>
              <a:t>How are the different techniques for dating fossils used?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Helvetica Light"/>
              </a:rPr>
              <a:t>What are the major events on the geologic time scale?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Fossil Evidence of Change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Fossil Evidence of Change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335330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Earth’s Early History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Land environments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Earth formed about 4.6 billion years ago.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Gravity pulled the densest elements to the center of the planet.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After about 500 million years, a solid crust formed on the surface.</a:t>
            </a:r>
            <a:endParaRPr lang="en-US" sz="20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Fossil Evidence of Change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800416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Earth’s Early History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Atmosphere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The gases that likely made up the atmosphere are those that were expelled by volcanoes, such as water vapor (H</a:t>
            </a:r>
            <a:r>
              <a:rPr lang="en-US" sz="2000" baseline="-25000" dirty="0" smtClean="0">
                <a:latin typeface="Helvetica Light"/>
                <a:cs typeface="Helvetica Light"/>
              </a:rPr>
              <a:t>2</a:t>
            </a:r>
            <a:r>
              <a:rPr lang="en-US" sz="2000" dirty="0" smtClean="0">
                <a:latin typeface="Helvetica Light"/>
                <a:cs typeface="Helvetica Light"/>
              </a:rPr>
              <a:t>O), carbon dioxide (CO</a:t>
            </a:r>
            <a:r>
              <a:rPr lang="en-US" sz="2000" baseline="-25000" dirty="0" smtClean="0">
                <a:latin typeface="Helvetica Light"/>
                <a:cs typeface="Helvetica Light"/>
              </a:rPr>
              <a:t>2</a:t>
            </a:r>
            <a:r>
              <a:rPr lang="en-US" sz="2000" dirty="0" smtClean="0">
                <a:latin typeface="Helvetica Light"/>
                <a:cs typeface="Helvetica Light"/>
              </a:rPr>
              <a:t>), sulfur dioxide (SO</a:t>
            </a:r>
            <a:r>
              <a:rPr lang="en-US" sz="2000" baseline="-25000" dirty="0" smtClean="0">
                <a:latin typeface="Helvetica Light"/>
                <a:cs typeface="Helvetica Light"/>
              </a:rPr>
              <a:t>2</a:t>
            </a:r>
            <a:r>
              <a:rPr lang="en-US" sz="2000" dirty="0" smtClean="0">
                <a:latin typeface="Helvetica Light"/>
                <a:cs typeface="Helvetica Light"/>
              </a:rPr>
              <a:t>), carbon monoxide (CO), nitrogen (N</a:t>
            </a:r>
            <a:r>
              <a:rPr lang="en-US" sz="2000" baseline="-25000" dirty="0" smtClean="0">
                <a:latin typeface="Helvetica Light"/>
                <a:cs typeface="Helvetica Light"/>
              </a:rPr>
              <a:t>2</a:t>
            </a:r>
            <a:r>
              <a:rPr lang="en-US" sz="2000" dirty="0" smtClean="0">
                <a:latin typeface="Helvetica Light"/>
                <a:cs typeface="Helvetica Light"/>
              </a:rPr>
              <a:t>), and hydrogen (H</a:t>
            </a:r>
            <a:r>
              <a:rPr lang="en-US" sz="2000" baseline="-25000" dirty="0" smtClean="0">
                <a:latin typeface="Helvetica Light"/>
                <a:cs typeface="Helvetica Light"/>
              </a:rPr>
              <a:t>2</a:t>
            </a:r>
            <a:r>
              <a:rPr lang="en-US" sz="2000" dirty="0" smtClean="0">
                <a:latin typeface="Helvetica Light"/>
                <a:cs typeface="Helvetica Light"/>
              </a:rPr>
              <a:t>).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Minerals in the oldest known rocks suggest that the early atmosphere had little to no free oxygen. 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Fossil Evidence of Change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800416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Clues in Rocks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The fossil record</a:t>
            </a:r>
            <a:endParaRPr lang="en-US" sz="1800" dirty="0" smtClean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A </a:t>
            </a:r>
            <a:r>
              <a:rPr lang="en-US" sz="2000" dirty="0" smtClean="0">
                <a:solidFill>
                  <a:srgbClr val="B00000"/>
                </a:solidFill>
                <a:latin typeface="Helvetica Light"/>
                <a:cs typeface="Helvetica Light"/>
              </a:rPr>
              <a:t>fossil</a:t>
            </a:r>
            <a:r>
              <a:rPr lang="en-US" sz="2000" dirty="0" smtClean="0">
                <a:latin typeface="Helvetica Light"/>
                <a:cs typeface="Helvetica Light"/>
              </a:rPr>
              <a:t> is any preserved evidence of an organism.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 Light"/>
                <a:cs typeface="Helvetica Light"/>
              </a:rPr>
              <a:t>99% of the species that have ever lived are now </a:t>
            </a:r>
            <a:r>
              <a:rPr lang="en-US" sz="2000" dirty="0" smtClean="0">
                <a:latin typeface="Helvetica Light"/>
                <a:cs typeface="Helvetica Light"/>
              </a:rPr>
              <a:t>extinct, but only a small percentage remain as fossils. </a:t>
            </a:r>
            <a:endParaRPr lang="en-US" sz="20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Most organisms decompose before they have a chance to become fossilized.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Fossil Evidence of Change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4239928" cy="4800416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Clues in Rocks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Fossil </a:t>
            </a:r>
            <a:r>
              <a:rPr lang="en-US" sz="2200" dirty="0">
                <a:latin typeface="Helvetica"/>
                <a:cs typeface="Helvetica"/>
              </a:rPr>
              <a:t>f</a:t>
            </a:r>
            <a:r>
              <a:rPr lang="en-US" sz="2200" dirty="0" smtClean="0">
                <a:latin typeface="Helvetica"/>
                <a:cs typeface="Helvetica"/>
              </a:rPr>
              <a:t>ormation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Nearly all fossils are formed in sedimentary rock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The sediments build up until they cover the organism’s remains.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Minerals replace the organic matter or fill the empty pore spaces of the organism, or the organism decomposes and leaves behind an impression of its body. 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819887" y="1625648"/>
            <a:ext cx="4112359" cy="3596446"/>
            <a:chOff x="4531137" y="643898"/>
            <a:chExt cx="4112359" cy="359644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013" y="682440"/>
              <a:ext cx="2004418" cy="174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3315" y="643898"/>
              <a:ext cx="2050181" cy="1782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137" y="2419838"/>
              <a:ext cx="2033293" cy="1820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3876" y="2439143"/>
              <a:ext cx="1970450" cy="177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7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Fossil Evidence of Change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0"/>
            <a:ext cx="3671455" cy="508122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Clues in Rocks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Dating fossils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Scientists who study fossils are called </a:t>
            </a:r>
            <a:r>
              <a:rPr lang="en-US" sz="2000" dirty="0" smtClean="0">
                <a:solidFill>
                  <a:srgbClr val="B00000"/>
                </a:solidFill>
                <a:latin typeface="Helvetica Light"/>
                <a:cs typeface="Helvetica Light"/>
              </a:rPr>
              <a:t>paleontologists</a:t>
            </a:r>
            <a:r>
              <a:rPr lang="en-US" sz="2000" dirty="0" smtClean="0">
                <a:latin typeface="Helvetica Light"/>
                <a:cs typeface="Helvetica Light"/>
              </a:rPr>
              <a:t>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 smtClean="0">
                <a:solidFill>
                  <a:srgbClr val="B00000"/>
                </a:solidFill>
                <a:latin typeface="Helvetica Light"/>
                <a:cs typeface="Helvetica Light"/>
              </a:rPr>
              <a:t>Relative dating </a:t>
            </a:r>
            <a:r>
              <a:rPr lang="en-US" sz="2000" dirty="0" smtClean="0">
                <a:latin typeface="Helvetica Light"/>
                <a:cs typeface="Helvetica Light"/>
              </a:rPr>
              <a:t>is a method used to determine the age of rocks by comparing them with those in other layers.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 smtClean="0">
                <a:latin typeface="Helvetica Light"/>
                <a:cs typeface="Helvetica Light"/>
              </a:rPr>
              <a:t>Relative dating is based on the </a:t>
            </a:r>
            <a:r>
              <a:rPr lang="en-US" sz="2000" dirty="0" smtClean="0">
                <a:solidFill>
                  <a:srgbClr val="B00000"/>
                </a:solidFill>
                <a:latin typeface="Helvetica Light"/>
                <a:cs typeface="Helvetica Light"/>
              </a:rPr>
              <a:t>law of superposition</a:t>
            </a:r>
            <a:r>
              <a:rPr lang="en-US" sz="2000" dirty="0" smtClean="0">
                <a:latin typeface="Helvetica Light"/>
                <a:cs typeface="Helvetica Light"/>
              </a:rPr>
              <a:t>, which states that younger layers of roc are deposited on top of older layers. </a:t>
            </a:r>
            <a:endParaRPr lang="en-US" sz="1800" dirty="0" smtClean="0">
              <a:latin typeface="Helvetica Light"/>
              <a:cs typeface="Helvetica Light"/>
            </a:endParaRP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6" name="Picture 2" descr="ch 14 im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55" y="966888"/>
            <a:ext cx="4328784" cy="501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67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Fossil Evidence of Change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3671455" cy="4800416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Clues in Rocks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Dating fossils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 smtClean="0">
                <a:solidFill>
                  <a:srgbClr val="B00000"/>
                </a:solidFill>
                <a:latin typeface="Helvetica Light"/>
                <a:cs typeface="Helvetica Light"/>
              </a:rPr>
              <a:t>Radiometric dating </a:t>
            </a:r>
            <a:r>
              <a:rPr lang="en-US" sz="2000" dirty="0" smtClean="0">
                <a:latin typeface="Helvetica Light"/>
                <a:cs typeface="Helvetica Light"/>
              </a:rPr>
              <a:t>uses the decay of radioactive isotopes to measure the age of a rock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Technique depends on knowing the </a:t>
            </a:r>
            <a:r>
              <a:rPr lang="en-US" sz="2000" dirty="0" smtClean="0">
                <a:solidFill>
                  <a:srgbClr val="B00000"/>
                </a:solidFill>
                <a:latin typeface="Helvetica Light"/>
                <a:cs typeface="Helvetica Light"/>
              </a:rPr>
              <a:t>half life </a:t>
            </a:r>
            <a:r>
              <a:rPr lang="en-US" sz="2000" dirty="0" smtClean="0">
                <a:latin typeface="Helvetica Light"/>
                <a:cs typeface="Helvetica Light"/>
              </a:rPr>
              <a:t>– the time it takes for half of the original isotope to decay – of the isotope in question. 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9" name="Picture 11" descr="ch 14 im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525" y="1383434"/>
            <a:ext cx="4479409" cy="387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3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Fossil Evidence of Change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7994073" cy="4800416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The Geologic Time Scale</a:t>
            </a:r>
            <a:endParaRPr lang="en-US" sz="24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The </a:t>
            </a:r>
            <a:r>
              <a:rPr lang="en-US" sz="2000" dirty="0" smtClean="0">
                <a:solidFill>
                  <a:srgbClr val="B00000"/>
                </a:solidFill>
                <a:latin typeface="Helvetica Light"/>
                <a:cs typeface="Helvetica Light"/>
              </a:rPr>
              <a:t>geologic time scale </a:t>
            </a:r>
            <a:r>
              <a:rPr lang="en-US" sz="2000" dirty="0" smtClean="0">
                <a:latin typeface="Helvetica Light"/>
                <a:cs typeface="Helvetica Light"/>
              </a:rPr>
              <a:t>is a model that expresses the major geological and biological events in Earth’s history.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 smtClean="0">
                <a:latin typeface="Helvetica Light"/>
                <a:cs typeface="Helvetica Light"/>
              </a:rPr>
              <a:t>Geologic time is divided into two segments, the Precambrian and the Phanerozoic eon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B00000"/>
                </a:solidFill>
                <a:latin typeface="Helvetica Light"/>
                <a:cs typeface="Helvetica Light"/>
              </a:rPr>
              <a:t>Epochs</a:t>
            </a:r>
            <a:r>
              <a:rPr lang="en-US" sz="2000" dirty="0" smtClean="0">
                <a:latin typeface="Helvetica Light"/>
                <a:cs typeface="Helvetica Light"/>
              </a:rPr>
              <a:t> are the smallest units of geologic time(&gt;1m years) 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B00000"/>
                </a:solidFill>
                <a:latin typeface="Helvetica Light"/>
                <a:cs typeface="Helvetica Light"/>
              </a:rPr>
              <a:t>Periods</a:t>
            </a:r>
            <a:r>
              <a:rPr lang="en-US" sz="2000" dirty="0" smtClean="0">
                <a:latin typeface="Helvetica Light"/>
                <a:cs typeface="Helvetica Light"/>
              </a:rPr>
              <a:t> are composed of two or more epochs (10m years)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B00000"/>
                </a:solidFill>
                <a:latin typeface="Helvetica Light"/>
                <a:cs typeface="Helvetica Light"/>
              </a:rPr>
              <a:t>Eras</a:t>
            </a:r>
            <a:r>
              <a:rPr lang="en-US" sz="2000" dirty="0" smtClean="0">
                <a:latin typeface="Helvetica Light"/>
                <a:cs typeface="Helvetica Light"/>
              </a:rPr>
              <a:t> consist of two or more periods (100m years)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 Light"/>
                <a:cs typeface="Helvetica Light"/>
              </a:rPr>
              <a:t>An </a:t>
            </a:r>
            <a:r>
              <a:rPr lang="en-US" sz="2000" dirty="0" smtClean="0">
                <a:solidFill>
                  <a:srgbClr val="B00000"/>
                </a:solidFill>
                <a:latin typeface="Helvetica Light"/>
                <a:cs typeface="Helvetica Light"/>
              </a:rPr>
              <a:t>eon</a:t>
            </a:r>
            <a:r>
              <a:rPr lang="en-US" sz="2000" dirty="0" smtClean="0">
                <a:latin typeface="Helvetica Light"/>
                <a:cs typeface="Helvetica Light"/>
              </a:rPr>
              <a:t> is the longest unit of time in the geologic time scale, can include billions of years</a:t>
            </a:r>
            <a:endParaRPr lang="en-US" sz="20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3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859</Words>
  <Application>Microsoft Office PowerPoint</Application>
  <PresentationFormat>On-screen Show (4:3)</PresentationFormat>
  <Paragraphs>129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Helvetica</vt:lpstr>
      <vt:lpstr>Helvetica Light</vt:lpstr>
      <vt:lpstr>Office Theme</vt:lpstr>
      <vt:lpstr>Chapter 14  Section 1:  Fossil Evidence of Change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Yadira A. Salazar</cp:lastModifiedBy>
  <cp:revision>104</cp:revision>
  <cp:lastPrinted>2013-07-12T13:26:11Z</cp:lastPrinted>
  <dcterms:created xsi:type="dcterms:W3CDTF">2013-07-09T14:24:31Z</dcterms:created>
  <dcterms:modified xsi:type="dcterms:W3CDTF">2015-03-04T06:05:38Z</dcterms:modified>
</cp:coreProperties>
</file>