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06" r:id="rId2"/>
    <p:sldId id="263" r:id="rId3"/>
    <p:sldId id="330" r:id="rId4"/>
    <p:sldId id="312" r:id="rId5"/>
    <p:sldId id="313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7" r:id="rId18"/>
    <p:sldId id="32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00"/>
    <a:srgbClr val="9CCB0D"/>
    <a:srgbClr val="A6D70E"/>
    <a:srgbClr val="8DD705"/>
    <a:srgbClr val="86CB07"/>
    <a:srgbClr val="73BF08"/>
    <a:srgbClr val="6DB30A"/>
    <a:srgbClr val="B00000"/>
    <a:srgbClr val="A30000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8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08T15:10:03.224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1B1A6ABA-84C0-48AC-946D-BF0EE4761DA2}" emma:medium="tactile" emma:mode="ink">
          <msink:context xmlns:msink="http://schemas.microsoft.com/ink/2010/main" type="writingRegion" rotatedBoundingBox="15082,8528 20673,7977 21084,12148 15494,12699">
            <msink:destinationLink direction="with" ref="{3B9C893B-B692-4B91-8E81-EFBC80476AFE}"/>
          </msink:context>
        </emma:interpretation>
      </emma:emma>
    </inkml:annotationXML>
    <inkml:traceGroup>
      <inkml:annotationXML>
        <emma:emma xmlns:emma="http://www.w3.org/2003/04/emma" version="1.0">
          <emma:interpretation id="{CB45E65E-A97F-4CE0-B6BB-9C9FEE1C9AED}" emma:medium="tactile" emma:mode="ink">
            <msink:context xmlns:msink="http://schemas.microsoft.com/ink/2010/main" type="paragraph" rotatedBoundingBox="15082,8528 20673,7977 21084,12148 15494,126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CC7825-8594-4958-8C06-2128EF473438}" emma:medium="tactile" emma:mode="ink">
              <msink:context xmlns:msink="http://schemas.microsoft.com/ink/2010/main" type="line" rotatedBoundingBox="15082,8528 20673,7977 21084,12148 15494,12699"/>
            </emma:interpretation>
          </emma:emma>
        </inkml:annotationXML>
        <inkml:traceGroup>
          <inkml:annotationXML>
            <emma:emma xmlns:emma="http://www.w3.org/2003/04/emma" version="1.0">
              <emma:interpretation id="{D5C90E8A-6812-4D73-A961-510E44EC9E4C}" emma:medium="tactile" emma:mode="ink">
                <msink:context xmlns:msink="http://schemas.microsoft.com/ink/2010/main" type="inkWord" rotatedBoundingBox="15082,8528 20673,7977 21084,12148 15494,12699"/>
              </emma:interpretation>
              <emma:one-of disjunction-type="recognition" id="oneOf0">
                <emma:interpretation id="interp0" emma:lang="en-US" emma:confidence="0">
                  <emma:literal>Be</emma:literal>
                </emma:interpretation>
                <emma:interpretation id="interp1" emma:lang="en-US" emma:confidence="0">
                  <emma:literal>Bet</emma:literal>
                </emma:interpretation>
                <emma:interpretation id="interp2" emma:lang="en-US" emma:confidence="0">
                  <emma:literal>Btu</emma:literal>
                </emma:interpretation>
                <emma:interpretation id="interp3" emma:lang="en-US" emma:confidence="0">
                  <emma:literal>Beyer</emma:literal>
                </emma:interpretation>
                <emma:interpretation id="interp4" emma:lang="en-US" emma:confidence="0">
                  <emma:literal>Bier</emma:literal>
                </emma:interpretation>
              </emma:one-of>
            </emma:emma>
          </inkml:annotationXML>
          <inkml:trace contextRef="#ctx0" brushRef="#br0">1752 2982,'0'-9,"0"-7,0-14,0-6,5-2,0-2,1 0,3-1,4 2,5-6,-1 1,0 3,3 1,6 1,-1 0,-1 2,5 2,1 4,5-3,5 1,4 1,4-2,-3 0,1 6,0 3,2 2,6 4,6 6,11 5,2 4,1 2,2 2,-4 6,4 0,-3 10,-5 5,-9 8,-2 4,-7 13,-2 4,-10 6,-7 2,-4 0,-7 4,-7-1,-5-6,-5-7,-2-5,-1-4,-10-4,-3-5,-8-2,-5-2,-6-5,-3-6,-8-6,-1-5,2-2,4-2,5-5,2-11,-1-11,0-14,2-18,-4-20,4-10,4-12,5-6,7 2,5 6,5 7,2 14,3 8,0 11,4 7,11 3,2 2,7 0,3 4,6 4,2 0,3 3,8 3,5 3,6 6,7 7,10 7,5 5,6 3,2 3,8 8,13 18,6 15,5 15,5 15,-3 13,-8 4,-11 6,-18-6,-11-4,-13-4,-9 6,-8 2,-8 3,-10-1,-9-8,-7-8,-6-14,-4-12,-1-10,-1-7,-4-10,-6-3,0-2,-3-2,-4-5,-2-4,-2-2,-2-7,4-7,1-7,-1-8,4-5,0-1,-6-5,-3 0,-2-3,-9 1,-3-2,-2 2,0 3,4-2,-1 1,2-5,3-6,7-3,9-2,6 4,6 1,4 4,7 6,6 3,15 0,16 6,14-2,24 0,15 6,9 6,5 7,1 4,-5 5,-8 1,-11 6,-11 7,-15 5,-8 8,-5 5,-6 10,-5 3,-4 3,-9 1,-7 3,-7 1,-4-4,-4-5,-2-2,0-2,0 0,-1 3,-3-2,-11-2,-10 5,-19 4,-27 17,-37 27,-52 38,-69 37,-60 24,-29 8,-4-14,5-28,18-33,24-36,33-33,41-25,32-18,29-24,28-13,21-12,22-7,14-9,12-8,9-16,6-7,4-6,6 3,6 9,6 9,3 11,8 9,2 7,5 8,5 5,4 8,-1 4,4 0,3-1,2 3,4 1,6 2,5 4,4 3,7 4,3 1,5 2,1 5,2 5,0 7,-4 8,-2 9,-4 3,-1 12,3 12,-5 4,-1 3,-6 0,-6-4,-5-8,-4-4,-7-8,-8-2,-6 1,-4-3,-4-4,-2-3,0-4,-5 3,-5 0,-6 3,-4-4,-7 1,-3-5,-1-2,-8-2,-10-4,-10-5,-8-6,-14-3,-23-4,-16-5,-23-11,-21-17,-13-10,6-17,10-6,16-6,19-7,10-18,11-18,7-20,2-31,9-14,16-7,19 2,19 2,15 15,12 21,5 20,5 8,5 12,15 10,12 1,8 6,11 7,13 3,13 11,14 4,10 8,12 14,4 15,13 10,9 10,7 9,0 18,-13 10,-11 17,-19 14,-18 5,-11 5,-10 7,-13 4,-5 0,-13 1,-6-2,-10-1,-7 3,-7 1,-4 3,-2-4,-1-4,-1-1,-8-6,-3-6,-8-10,0-11,-5-7,-3-12,-1-4,-3-3,-2-4,-2-5,-1-4,-1-2,-3-8,0-15,0-26,2-19,4-16,7-12,10-3,7-3,6 2,4 9,2 5,2 0,4 6,6-3,4-5,10-6,4 4,5 4,6 6,0 8,2 11,3 2,1 11,2 8,11 1,11 8,8 7,3 7,0 7,5 3,4 3,0 10,2 12,-6 6,-9 8,-14 2,-4 3,-9 7,-3 10,-2 7,-8 1,-7 3,-4-1,-6 0,-7-7,-7-9,-3-10,-3 2,-6-2,-6 0,-6 1,-9-1,-8 0,-8-2,-9-4,-5-4,-6-7,-1-8,1-6,3-6,-7-4,0-10,2-8,4-14,-2-20,-3-23,-4-20,6-12,9-14,10-8,11-9,12-16,10-4,15 3,16 15,8 18,5 16,4 17,2 16,1 10,8 3,5 3,10-2,16-4,17 3,10 8,12 9,4 10,-1 12,-4 8,4 12,4 13,-7 19,-5 16,-10 13,0 19,0 16,-4 15,-7 6,-5 4,-13 8,-11 13,-11 12,-15-2,-14-5,-10 3,-8-12,-4-6,-12-5,-17-6,-12-1,-8-9,-9-1,-8-2,3-15,3-15,-1-11,0-13,2-16,2-10,2-9,-3-9,4-5,7-4,1-2,10-6,6-9,7-12,4-13,5-13,4-7,4-5,7-1,8 7,11 6,6 6,2 8,6 6,6 4,3 8,0 7,1 7,-3 4,0 3,-3 1,-3 6,-4 6,1 9,9 19,5 16,0 6,0 7,1 13,-4 10,1 6,-5 1,-3 0,-9-3,-9-6,-8-8,-5-6,-4-2,-3-6,0-5,-5-4,-6-9,-9-3,-6-10,-3-3,-8-2,-8-3,-4-2,-2 0,-6-6,-10-6,-11-6,-23-4,-20-3,-24-6,-18-7,-11-6,1-4,5-3,5-11,4-8,12-9,13-6,18-9,14-11,17-6,13-1,16-9,13 0,13 2,13 8,9 9,6 14,8 12,12 15,7 9,9 8,7 8,5 4,5 4,1 2,2 1,4 0,10 8,7 11,9 16,6 9,7 15,-5 2,-4 2,-5 0,-7-3,-7-4,-7-2,-9-2,-6-2,-9 0,-3-2,-3 1,-6 0,-4 0,-5 0,-5 0,-5 0,-3-4,-2-6,-6-5,-6-5,-10 1,-10-4,-13 1,-12 0,-10 0,-6-5,-14-3,-17 0,-40 1,-47 13,-40 6,-33 5,-20-2,3-3,15-10,17-9,25-8,28-8,22-3,26-8,13-11,15-7,16-14,11-3,18-5,12-8,9-3,8-5,12-6,7-8,8-5,8 2,4 2,4 5,3 1,0 4,9 5,8 8,4 8,4 4,5 4,15-4,18-9,23-4,24-7,19 4,13 2,0 6,-7 7,-4 7,-8 8,-7 10,-15 7,-12 6,-16 3,-9 6,-10 7,-10 6,-4 8,-5 8,-4 4,-4 3,-5-1,-8-2,-5 0,-6 3,-2-1,-3-3,0 0,0-1,-5-2,-5-3,-5-2,-9-7,-9-6,-7-6,-6-5,2-3,3-2,-4-10,1-16,-4-30,-3-27,-1-17,-1-18,5-10,11-14,11-14,11-15,8 0,5 3,8 12,11 11,8 13,4 15,6 11,1 19,4 15,0 15,-3 10,1 7,4 7,2 9,0 8,-4 7,0 5,-2 4,-3 1,-3 5,2 10,-4 11,1 15,0 16,-5 13,-3 2,-4-2,-6-5,-5-5,-3-8,-3 0,-6-5,-6-6,-6-6,-4-4,-7-4,-4-2,-4-6,-10-1,-6-4,2-5,1-9,0-8,3-7,6-7,1-11,2-11,8-9,9-11,8-6,5-10,5-4,2-1,1 5,10 3,6 1,6 5,2 5,2 10,1 5,-1 11,5 4,0 7,5 5,3 1,5 1,7 3,8 5,3 5,3 3,4 8,7 7,9 6,-3 5,-6 8,-7 7,-3 2,-13 4,-6-2,-8 6,-1 4,-3 2,-4-4,-2 0,-7-5,-3-6,-4 1,-6-2,-4-4,-3-2,-2-1,-1-3,-1 0,0-1,0 0,0 1,-3-6,-2-4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08T15:10:26.923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ignorePressure" value="1"/>
    </inkml:brush>
  </inkml:definitions>
  <inkml:traceGroup>
    <inkml:annotationXML>
      <emma:emma xmlns:emma="http://www.w3.org/2003/04/emma" version="1.0">
        <emma:interpretation id="{3B9C893B-B692-4B91-8E81-EFBC80476AFE}" emma:medium="tactile" emma:mode="ink">
          <msink:context xmlns:msink="http://schemas.microsoft.com/ink/2010/main" type="inkDrawing" rotatedBoundingBox="14148,10859 17751,6179 22442,9791 18839,14470" semanticType="scratchOut" shapeName="Other">
            <msink:sourceLink direction="with" ref="{1B1A6ABA-84C0-48AC-946D-BF0EE4761DA2}"/>
          </msink:context>
        </emma:interpretation>
      </emma:emma>
    </inkml:annotationXML>
    <inkml:trace contextRef="#ctx0" brushRef="#br0">3308 1652,'0'-9,"0"-11,5-20,5-17,10-15,10-18,9-6,11-9,10 0,3-3,5 3,-6 6,5 16,-1 9,2 9,2 5,-2 10,-3 9,-1 6,-6 10,0 9,-5 7,-8 5,-3 8,-3 7,-5 11,1 10,-2 9,4 10,-2 5,-1 6,-7 2,-8-2,-8-7,-4-8,-5-8,-2-7,-1-3,-1-3,-4-2,-5 0,-5-4,-5-6,-3-5,-1-4,-1-3,-6-2,-4-1,-2 0,-3 0,-3 0,-7-4,-4-5,4-2,1-2,5-4,5 2,6-6,4-3,7-2,3 0,6-1,4 1,4 0,3 1,7 4,11 2,7 4,9 5,4 5,8 2,2 3,6 5,8 7,10 15,8 11,7 8,4 14,3 10,-5 7,1 11,-2 18,-2 8,-6 3,-17-6,-14-8,-14-13,-14-17,-9-12,-6-12,-4-10,-6-7,-10-4,-12-3,-13-5,-13-1,-10-4,-7-5,-9-3,1-3,0-2,6-1,2-1,5-4,9-2,1-7,7-7,6 0,7-4,2-3,5-5,5-6,1-5,6 1,5 3,5 0,4 2,2 3,2 4,5 2,2 2,4 5,5 3,3 4,8 0,3 3,6 3,5 4,4 2,8 6,4 11,-4 13,2 9,-3 8,-3 10,-4 12,-2 9,-4 0,-8-8,-9-7,-9-9,-7-10,-4-2,-2-3,-6 0,-10-6,-7 2,-9-2,-11-5,-8-2,-3-6,-2-5,1-5,-4-4,-6-2,1-1,-7-1,0-4,4-6,4-6,8-4,10-7,3-3,9-10,10-1,9-4,7-1,5-3,2 0,6 3,6 5,10 11,14 5,14 3,12 1,8 4,14 6,24 9,23 13,16 18,1 18,-4 14,-17 6,-17-1,-19-1,-20-8,-9 0,-16-2,-6 5,-6-1,-8 4,-5 5,-6 12,-5 1,-4-3,-4-7,-2-7,0-4,-2-9,-3-13,-6-3,-5-8,-9-4,-5-1,-5-5,-2-4,-7-5,-9-3,-14-7,-8-8,-4-5,2-9,2-5,4-11,10-6,7-9,12-3,10-1,9-3,9 1,7-3,5 6,2 8,2 9,0 7,8 9,8 9,4 8,3 5,2 4,0 1,1 1,-6 4,-5 6,-6 9,-6 5,-2 4,-3 4,0 6,-2 0,1 2,0 3,-4-3,-6-3,0-4,-4-8,-7 0,-4-1,-7 5,-7 1,-4 0,-5-2,-10-1,-13 3,-8 0,-16 0,-9 2,-13 1,-4-7,-3-7,-6-8,1-5,6-5,10-3,13-1,9-9,12-12,11-15,8-5,15-10,10-3,12-7,10 0,7-4,5 6,3 8,5 4,7 7,13 0,16 0,23-7,21-4,19 2,13 6,12 10,-2 11,-6 9,-15 16,-17 12,-6 17,-13 7,-14 6,-13 0,-5 1,-9 2,-5 1,-7-3,-7-4,-4-6,-5-3,-2-4,0-2,-6 4,-6-4,-9-2,-6-4,-6-2,-7-4,-6-4,-11-4,-24-3,-14-11,-18-12,-15-21,-8-16,1-20,2-24,3-29,9-27,12-9,13-3,17 6,18 13,15 15,15 17,13 11,10 16,10 9,10 10,2 14,8 7,-1 8,2 7,1 1,4 6,7 0,6 0,5 5,3 7,-2 6,-1 5,-3 3,-5 3,-5 1,-3 13,2 14,0 14,-2 9,-1 5,-5 6,-7-4,-7-7,-4-7,-4-8,-2-5,-1-3,0 1,-5 2,-1-2,-3 0,-5-1,-9-1,-4 3,-6-3,-7-1,1-2,-3-4,-7-6,-8-1,-11-2,-8-4,-3-2,-1-3,0-1,0-1,6-5,11-10,8-11,8-15,9-13,2-19,7-11,9-3,8 3,6 8,5 9,2 10,5 11,7 13,6 8,12 4,10 6,11 4,7 6,5 2,1 2,-1 2,5 4,1 7,-3 9,-9 5,0 12,-6 8,-3 5,-5 7,-6 15,0 17,-2 16,-7 2,-8-9,-8-11,-6-13,-3-15,-3-4,-2-7,1-4,-5-5,-5-4,-10-5,-10-3,-13-1,-25 2,-40 6,-54 5,-51 1,-38-3,-15-7,-1-10,14-12,29-21,30-21,27-41,12-42,9-36,18-10,26 1,26 15,27 23,21 24,16 20,10 15,5 14,3 11,0 3,4 4,5 7,4-1,7 4,5 6,5 5,6 5,0 3,2 3,2 1,7 0,3 0,1 8,0 17,-1 11,-2 10,0 17,-1 11,0 16,-5 4,-2-1,-8-7,-6-5,-9-9,-7-7,-7-6,-5-10,-2-8,-2-7,-1-5,-4-8,-1-3,-4-1,-4-3,-4-4,-4-4,-1-3,-2-3,0-1,-1-5,-3-14,-11-36,-7-37,1-44,8-29,11-12,9 7,14 18,15 23,11 24,15 12,5 14,14 3,19 5,27 2,36-5,30 1,25 9,20 11,8 15,-15 13,-30 11,-32 13,-30 10,-27 13,-23 2,-19 6,-11 3,-12 3,-5 1,-5-1,-5-4,-3-2,-2-1,-2-3,0 5,0 0,-4 0,-6-2,-1 0,-2-2,-4-5,1-2,0 0,-7 1,-3-3,-1-4,-5-6,-2 2,2-2,-7-2,-6-2,-7-2,-4-5,-1-12,5-6,3-10,1-16,0-13,4-6,6-4,9 1,9 3,9 5,7 7,3 10,7 7,7 10,5 10,5 7,3 6,1 4,5 5,2 7,4 10,9 10,0 4,2 13,1 12,6 12,-3 8,-1 6,-1 7,-8 0,-12-7,-11-5,-8-8,-7-8,-4-6,-1-5,-1 1,0-4,0-6,-8-8,-11-1,-7-2,-2-3,-6-7,-4-3,-5-1,-12-4,-27-1,-21-3,-5-4,2-3,11-2,18-3,18-5,14-7,17-5,12-5,9-3,7-2,3 0,6-1,6 0,6 0,3 1,3 4,1 6,5 6,2 5,3 3,10 1,5 2,7 0,6 0,2 5,3 5,-7 5,-9 0,-9 1,-13 3,-6 2,-8 2,-7 0,-5 2,-3 0,-2 0,-6-5,-1 0,-5-5,1-1,-3-2,-3-4,1 1,0-1,-3-2,2 2,4 8,9 10,9 5,4 10,5 6,4 13,-1 9,-3 10,-4 9,-9 24,-21 37,-25 45,-31 41,-24 29,-21 14,-9-12,2-15,9-33,12-37,19-35,16-31,17-30,7-21,9-22,7-9,-1-10,-3-1,-9 0,-5-4,-3 0,-1-4,4-5,7-3,5-4,6-10,3-13,3-17,5-14,7-12,5-13,0 7,2-3,2-19,10-25,13-23,13-19,14-12,12-9,5 5,5 19,-8 22,-6 17,-4 23,-9 24,-3 10,5-2,13-9,10-5,-6 6,-4 6,2 0,-1 3,0 7,-11 7,-3 9,4 5,2 4,-2 6,0 8,1 6,1 8,-4 9,0 7,2 19,5 24,-2 16,-4 17,-10 6,-11 12,-9 10,-8 1,-5-6,-7-2,-11-6,-16-4,-12-6,-11-3,-5-13,-1-11,-3-9,-4-10,-4-6,3-5,7-10,2-10,3-9,6-5,3-5,5-2,-2 0,1-6,0 0,-2-5,3-3,5 0,8-2,5-2,2 3,2-2,3-1,1 3,-1-1,-2 3,2-6,5-2,-1-3,3-2,-1 1,1-1,3 0,2 1,3-1,1 1,2 1,-5 3,0 3,0-2,1 0,1-6,2-2,4-5,3-6,3-5,6-3,0 2,-3 5,1 4,3 5,-1 3,0 7,3 2,-2 1,1 3,2 0,1 3,3 4,6-2,1 2,2 2,-2 2,4 3,0 0,-2 2,-1 0,-2 9,-6 8,-2 4,-5 4,-6 2,-3 0,-4 1,-2-1,-1 0,-1-1,-9 0,-15 4,-22 2,-2-1,-7-1,-14 3,-10 9,-3 2,-10-2,-2 0,-7-3,6-3,9-8,16-8,12-9,6-5,8-4,8-2,5-2,4 1,3-1,0 1,1-4,4-6,6-5,0-4,-1 1,2-1,3 0,3-7,3-2,2-2,1 2,1 0,5 1,6 1,5 1,5 4,3-2,1 3,6 4,1 2,5 2,0 5,2 2,0 3,-4 2,2 1,-1 1,-3 0,-2-1,2 1,0-1,3 1,0-1,-2 0,2 0,3 0,5 0,-2 0,1 0,7 0,7 0,8 0,9 0,15 0,-4 0,-3 0,-11 0,-5 0,-9 0,-5 0,9 0,-4 4,-4 2,-7-1,7 8,-2 2,9 7,-3 0,3 0,13 9,7 14,3 6,1 5,-10-4,-13-6,-13-11,-5-7,-2 5,-7 6,-2 4,-5 4,-4 3,-5 6,-5-3,-6-5,-4-7,-11-1,-30 0,-57 21,-42 12,-16 3,5-12,23-16,25-17,24-13,17-11,14-9,10-10,-1-16,-5-24,2-30,2-23,8-7,8-10,9 2,5 5,5 4,2 7,1 5,5 6,10 1,16-2,6-5,10 4,10 1,8 9,11 0,18-3,10 10,1 14,-5 13,-2 15,-5 14,-5 10,-5 13,-12 5,-6 6,18 23,10 18,-5 1,-9 4,-15-8,-4 9,-9-5,5 10,9 21,-1-5,1 6,-7-12,-4 8,-3 21,-1 23,-1 12,-5-17,-10-4,-6-21,-4-1,-6 5,-6 12,-6 9,-4 1,-2-3,-10-4,-8-12,-10-21,-9-14,-7-6,-14 3,-23 14,-15 5,-10-2,-8-3,-3-9,6-13,4-12,15-13,11-12,9-15,5-11,4-14,4-8,8-8,3-6,5-6,6-6,1-4,5 0,8 0,8 7,7-2,3-5,4-5,1-10,0-5,1-3,-1 4,0 6,4 11,1 7,9 8,5 7,13 6,10 0,5 0,5-2,5 0,-7 1,-7 6,1 4,7 6,2 5,6 5,6 4,4 2,-5 1,-5 1,-8 0,-4 0,-2 0,0 0,5-1,-1 0,-1 0,-4 0,12 4,1 2,7 0,-2-2,1 4,-2-1,-2 9,-8 0,1 3,0-3,4 6,-3-2,-2 0,-6-3,-1 0,-1 2,-2 1,-5-2,-8 0,-5-3,-2 4,-5 4,-5 2,-5 2,-8-5,-8-5,-7-6,-9-10,-5-4,-6-10,-6-8,5-5,-1-1,2-2,-1-4,1-5,-3-5,2-4,3-2,2-7,3-1,1-1,6 5,2-1,5 5,5 5,3 6,4 2,2 1,1 3,1 3,0 1,4-3,11 0,5-4,5-1,7 2,1 3,4 1,0 7,-2 6,2 7,-2 5,-3 3,-1 2,-3 1,-2 0,-1 1,0 7,-1 4,-4 2,2 5,-2 6,5 9,1 6,-4 0,-1-1,-4 0,-6-1,-4-4,-4-4,-3 3,-1-1,-5 3,-19 13,-63 37,-55 48,-51 40,-33 16,-8 3,14-23,22-27,32-34,31-27,17-22,11-22,10-17,14-13,11-7,10-4,11-1,5 0,2 0,4 1,4-3,5-1,2-3,-2-5,0 1,0-2,-2-3,3-2,3 2,2-4,1 2,-1 4,5-3,1-3,4-7,4-1,5-6,2 1,3-4,1-7,5-9,10-8,3 2,7-1,8-7,7-1,6-1,-1 3,0 4,-2 13,-5 12,-4 8,-4 9,-2 8,-2 8,-1 4,0 3,0 1,0 6,-4 5,-6 5,-1 8,-3 14,1 12,3 16,-1 5,-3-2,-3-3,-4 0,-1-3,-3 1,-8-2,-9-3,-5-12,-3 0,-6-5,-3-5,-8 0,-5-3,-4 3,-11-2,-25-3,-16-2,-2-6,11-8,14-6,19-10,17-5,7-2,5 0,-1-3,1 0,2-3,1-4,-2 1,-2-5,2 0,1-1,1-1,6-1,7-1,6-1,4-1,4 1,2-1,1 0,5-4,14-2,8-4,17-17,10-13,8-9,2 0,-1 4,-3 6,-2 9,-8 9,-8 14,-7 7,0 4,1 6,5 1,2 3,-1 4,-3 3,3 3,1 1,0 1,-3 0,-4 1,1 0,7-1,0 1,1-1,-3 0,-4 4,-5 2,-3 4,-3 0,-7 3,-1 4,-5 3,-5 2,-4 3,-3 0,-2 1,-1 1,-6-5,-5-6,-5-6,-5-4,-3-4,-1-1,-2-2,0 0,-4 0,-1 0,-4-4,4-10,-2-11,2-6,1 3,2-3,5-4,3 0,1-4,3-2,1-4,2-3,4 3,0 1,1-10,2-8,2-7,3-1,0-4,6-17,11-32,29-55,63-111,75-111,55-62,21 1,-15 56,-49 94,-53 94,-47 77,-25 57,-21 43,-10 29,-6 16,-1 7,9 11,13 15,17 22,4 24,-6-3,-6 3,-8-13,-6 3,-6-10,-6 6,0 17,-2 24,-3 16,-6 17,-7 23,-16 31,-21 31,-8-20,-16-10,-27 32,-2-20,-2-10,-1-9,12-33,4-20,-1 0,-4-1,-8-11,-19-1,-10-12,11-22,4-17,-5-8,-5-7,1-9,3-13,5-13,12-10,11-8,7-4,5-4,6 0,3-1,4-3,5-2,7-7,0-10,1-10,-1-8,5 0,2-2,4 2,1 9,2 5,4 0,4-1,2-3,1-5,2 0,1-3,4-2,6-4,5 3,0 4,-3 4,2 9,1 4,3 6,-2 2,1 3,1 4,3 3,0 3,3 1,0 1,0 5,1 2,-4 3,-2 1,1 2,0 4,-3 3,0-2,-3 1,4 1,4 2,2 1,-3 1,-1-3,-5-1,1-4,-4-1,-8-2,-9-3,-8-4,-7-12,-4-4,-3-14,-6-12,-1-12,-4-25,0-17,6-10,4 6,6 7,8 14,5 6,4 10,3-7,11-19,16-17,8-9,3 6,3 11,5 17,-7 16,-4 20,-9 10,-3 12,-2 8,0 5,1 4,6 6,3 6,0 6,4 8,5 9,0 11,-2 7,-3 3,-3 0,-2 5,-2-1,-6-5,-1-3,-5-7,-4-1,-5-1,-3-2,-2-4,-6-5,-5-2,-7-2,-4-2,-7-1,-8 0,-7-1,-4-3,1-6,5-5,-1-5,4-3,3-1,4-2,2 0,2 0,5-4,7-6,2-1,2-3,4-2,2-4,3-3,2 0,0-2,0-4,1-3,-1-3,1 0,-1 1,0-1,1-22,-1-13,0 4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0EA53-766C-4074-A934-D98A07DD4D24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90595-2A69-4ACE-A5C0-6E979DFF9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3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90595-2A69-4ACE-A5C0-6E979DFF92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9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90595-2A69-4ACE-A5C0-6E979DFF92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9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90595-2A69-4ACE-A5C0-6E979DFF92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9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90595-2A69-4ACE-A5C0-6E979DFF92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9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90595-2A69-4ACE-A5C0-6E979DFF92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6683"/>
            <a:ext cx="8229600" cy="4173157"/>
          </a:xfrm>
        </p:spPr>
        <p:txBody>
          <a:bodyPr lIns="0" tIns="0"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Helvetica Light"/>
              </a:rPr>
              <a:t>Meiosis produces haploid gametes.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0" y="1121219"/>
            <a:ext cx="8238938" cy="364205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Chapter 10 - Section 1: 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Meiosis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" y="1771459"/>
            <a:ext cx="1962912" cy="310896"/>
          </a:xfrm>
          <a:prstGeom prst="rect">
            <a:avLst/>
          </a:prstGeom>
        </p:spPr>
      </p:pic>
      <p:pic>
        <p:nvPicPr>
          <p:cNvPr id="6" name="Picture 5" descr="MHE-red-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2" y="5833533"/>
            <a:ext cx="550334" cy="550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67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90147" y="1073911"/>
            <a:ext cx="3866218" cy="5406020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Meiosis I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Anaphase I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Helvetica Light"/>
                <a:cs typeface="Helvetica Light"/>
              </a:rPr>
              <a:t>Homologous chromosomes separate and move to opposite poles of the cell.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Helvetica Light"/>
                <a:cs typeface="Helvetica Light"/>
              </a:rPr>
              <a:t>The chromosome number is reduced from 2</a:t>
            </a:r>
            <a:r>
              <a:rPr lang="en-US" sz="2400" i="1" dirty="0">
                <a:latin typeface="Helvetica Light"/>
                <a:cs typeface="Helvetica Light"/>
              </a:rPr>
              <a:t>n</a:t>
            </a:r>
            <a:r>
              <a:rPr lang="en-US" sz="2400" dirty="0">
                <a:latin typeface="Helvetica Light"/>
                <a:cs typeface="Helvetica Light"/>
              </a:rPr>
              <a:t> to </a:t>
            </a:r>
            <a:r>
              <a:rPr lang="en-US" sz="2400" i="1" dirty="0">
                <a:latin typeface="Helvetica Light"/>
                <a:cs typeface="Helvetica Light"/>
              </a:rPr>
              <a:t>n</a:t>
            </a:r>
            <a:r>
              <a:rPr lang="en-US" sz="2400" dirty="0">
                <a:latin typeface="Helvetica Light"/>
                <a:cs typeface="Helvetica Light"/>
              </a:rPr>
              <a:t> when the homologous chromosomes separate.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2" name="Picture 12" descr="ch 10 im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004" y="1367007"/>
            <a:ext cx="4196921" cy="408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934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3093" y="1073911"/>
            <a:ext cx="4033272" cy="5560620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Meiosis I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Helvetica Light"/>
                <a:cs typeface="Helvetica Light"/>
              </a:rPr>
              <a:t>Telophase</a:t>
            </a:r>
            <a:r>
              <a:rPr lang="en-US" sz="2400" dirty="0">
                <a:latin typeface="Helvetica Light"/>
                <a:cs typeface="Helvetica Light"/>
              </a:rPr>
              <a:t> I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Helvetica Light"/>
                <a:cs typeface="Helvetica Light"/>
              </a:rPr>
              <a:t>Chromosomes reach the cells opposite poles.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Helvetica Light"/>
                <a:cs typeface="Helvetica Light"/>
              </a:rPr>
              <a:t>Cytokinesis occurs.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9" name="Picture 13" descr="ch 10 im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48" y="1855236"/>
            <a:ext cx="5210087" cy="314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84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0677" y="1073911"/>
            <a:ext cx="3609287" cy="5195004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Meiosis II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Prophase II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Helvetica Light"/>
                <a:cs typeface="Helvetica Light"/>
              </a:rPr>
              <a:t>A second set of phases begins as the spindle apparatus forms and the chromosomes condense</a:t>
            </a:r>
            <a:r>
              <a:rPr lang="en-US" sz="1800" dirty="0">
                <a:latin typeface="Helvetica Light"/>
                <a:cs typeface="Helvetica Light"/>
              </a:rPr>
              <a:t>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2" name="Picture 18" descr="ch 10 im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68" y="1898987"/>
            <a:ext cx="5299222" cy="306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664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93431" y="1073911"/>
            <a:ext cx="3416687" cy="5186212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Meiosis II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Metaphase II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Helvetica Light"/>
                <a:cs typeface="Helvetica Light"/>
              </a:rPr>
              <a:t>Chromosomes are positioned at the equator.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Helvetica Light"/>
                <a:cs typeface="Helvetica Light"/>
              </a:rPr>
              <a:t>Meiosis II involves a haploid number of chromosomes.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9" name="Picture 15" descr="ch 10 im 16 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455" y="1804143"/>
            <a:ext cx="5301081" cy="34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0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9469" y="590334"/>
            <a:ext cx="3478233" cy="566099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Meiosis II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Anaphase II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Helvetica Light"/>
                <a:cs typeface="Helvetica Light"/>
              </a:rPr>
              <a:t>Sister chromatids are pulled apart at the centromere by spindle fibers and move toward the opposite poles of the cell.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2" name="Picture 13" descr="ch 10 im 16 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520" y="1751797"/>
            <a:ext cx="5351660" cy="346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24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5509" y="1073911"/>
            <a:ext cx="3958492" cy="505432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Meiosis II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Telophase II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Helvetica Light"/>
                <a:cs typeface="Helvetica Light"/>
              </a:rPr>
              <a:t>The chromosomes reach the poles, and the nuclear membrane and nuclei reform.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9" name="Picture 19" descr="ch 10 im 17 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907" y="1324000"/>
            <a:ext cx="4424412" cy="417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660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1" y="1073911"/>
            <a:ext cx="3606799" cy="335330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Meiosis II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Cytokinesis results in four haploid cells, each with </a:t>
            </a:r>
            <a:r>
              <a:rPr lang="en-US" sz="2400" i="1" dirty="0">
                <a:latin typeface="Helvetica Light"/>
                <a:cs typeface="Helvetica Light"/>
              </a:rPr>
              <a:t>n</a:t>
            </a:r>
            <a:r>
              <a:rPr lang="en-US" sz="2400" dirty="0">
                <a:latin typeface="Helvetica Light"/>
                <a:cs typeface="Helvetica Light"/>
              </a:rPr>
              <a:t> number of chromosomes.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898757" y="5286707"/>
            <a:ext cx="1339272" cy="362343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1600" b="1" dirty="0">
                <a:latin typeface="Helvetica"/>
                <a:cs typeface="Helvetica"/>
              </a:rPr>
              <a:t>Cytokinesis</a:t>
            </a: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12" name="Picture 14" descr="ch 10 im 17 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385" y="1381453"/>
            <a:ext cx="4521854" cy="409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722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86862" y="1073911"/>
            <a:ext cx="7925865" cy="474659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The Importance of Meiosis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Mitosis consists of one cell division that produces identical cells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Meiosis consists of two cell divisions that produce haploid daughter cells that are not genetically identical.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Meiosis results in genetic variation.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58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7781636" cy="4764181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Sexual Reproduction v. Asexual Reproduction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Asexual reproduction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Helvetica Light"/>
                <a:cs typeface="Helvetica Light"/>
              </a:rPr>
              <a:t>The organism inherits all of its chromosomes from a single parent.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Helvetica Light"/>
                <a:cs typeface="Helvetica Light"/>
              </a:rPr>
              <a:t>The new individual is genetically identical to its parent.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Sexual reproduction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Helvetica Light"/>
                <a:cs typeface="Helvetica Light"/>
              </a:rPr>
              <a:t>Rate of beneficial mutations is faster. 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Helvetica Light"/>
                <a:cs typeface="Helvetica Light"/>
              </a:rPr>
              <a:t>Beneficial genes multiply faster over times than they do for asexual organisms. 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05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5071912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Chromosomes and Chromosome Number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latin typeface="Helvetica Light"/>
                <a:cs typeface="Helvetica"/>
              </a:rPr>
              <a:t>Characteristics such as hair color, eye color, etc., are called </a:t>
            </a:r>
            <a:r>
              <a:rPr lang="en-US" sz="2800" u="sng" dirty="0">
                <a:solidFill>
                  <a:srgbClr val="FF0000"/>
                </a:solidFill>
                <a:latin typeface="Helvetica Light"/>
                <a:cs typeface="Helvetica"/>
              </a:rPr>
              <a:t>traits</a:t>
            </a:r>
            <a:r>
              <a:rPr lang="en-US" sz="2800" dirty="0">
                <a:latin typeface="Helvetica Light"/>
                <a:cs typeface="Helvetica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latin typeface="Helvetica Light"/>
                <a:cs typeface="Helvetica"/>
              </a:rPr>
              <a:t>The instructions for each trait are located on chromosomes, in the nucleus of cells. 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latin typeface="Helvetica Light"/>
                <a:cs typeface="Helvetica"/>
              </a:rPr>
              <a:t>DNA is organized in segments called </a:t>
            </a:r>
            <a:r>
              <a:rPr lang="en-US" sz="2800" dirty="0">
                <a:solidFill>
                  <a:srgbClr val="C00000"/>
                </a:solidFill>
                <a:latin typeface="Helvetica Light"/>
                <a:cs typeface="Helvetica"/>
              </a:rPr>
              <a:t>genes</a:t>
            </a:r>
            <a:r>
              <a:rPr lang="en-US" sz="2800" dirty="0">
                <a:latin typeface="Helvetica Light"/>
                <a:cs typeface="Helvetica"/>
              </a:rPr>
              <a:t> that control the production of a protein.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Helvetica Light"/>
                <a:cs typeface="Helvetica Light"/>
              </a:rPr>
              <a:t>Each chromosome contains hundreds of genes. </a:t>
            </a: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9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6203482" cy="335330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Chromosomes and Chromosome Number</a:t>
            </a: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2937" y="1501554"/>
            <a:ext cx="4691432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Homologous chromosomes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Light"/>
                <a:cs typeface="Helvetica" panose="020B0604020202020204" pitchFamily="34" charset="0"/>
              </a:rPr>
              <a:t>Human cells have 46 chromosomes, or 23 pairs (one contributed by each parent).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Light"/>
                <a:cs typeface="Helvetica" panose="020B0604020202020204" pitchFamily="34" charset="0"/>
              </a:rPr>
              <a:t>The chromosomes that make up the pairs are called </a:t>
            </a:r>
            <a:r>
              <a:rPr lang="en-US" sz="2400" dirty="0">
                <a:solidFill>
                  <a:srgbClr val="C00000"/>
                </a:solidFill>
                <a:latin typeface="Helvetica Light"/>
                <a:cs typeface="Helvetica" panose="020B0604020202020204" pitchFamily="34" charset="0"/>
              </a:rPr>
              <a:t>homologous chromosomes</a:t>
            </a:r>
            <a:r>
              <a:rPr lang="en-US" sz="2400" dirty="0">
                <a:latin typeface="Helvetica Light"/>
                <a:cs typeface="Helvetica" panose="020B0604020202020204" pitchFamily="34" charset="0"/>
              </a:rPr>
              <a:t>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Light"/>
                <a:cs typeface="Helvetica" panose="020B0604020202020204" pitchFamily="34" charset="0"/>
              </a:rPr>
              <a:t>Homologous chromosomes are the same length, same centromere position, and carry genes for the same traits. </a:t>
            </a:r>
          </a:p>
          <a:p>
            <a:endParaRPr lang="en-US" dirty="0"/>
          </a:p>
        </p:txBody>
      </p:sp>
      <p:pic>
        <p:nvPicPr>
          <p:cNvPr id="9" name="Picture 13" descr="ch 10 i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9" y="1472231"/>
            <a:ext cx="2911475" cy="469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EA2C76F-518F-48A7-9284-ACC06BC5C04A}"/>
              </a:ext>
            </a:extLst>
          </p:cNvPr>
          <p:cNvCxnSpPr>
            <a:cxnSpLocks/>
          </p:cNvCxnSpPr>
          <p:nvPr/>
        </p:nvCxnSpPr>
        <p:spPr>
          <a:xfrm flipH="1">
            <a:off x="7464247" y="2050473"/>
            <a:ext cx="599098" cy="5449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4047E86-DC3B-4C22-A4A5-3A9C58E208AF}"/>
              </a:ext>
            </a:extLst>
          </p:cNvPr>
          <p:cNvSpPr txBox="1"/>
          <p:nvPr/>
        </p:nvSpPr>
        <p:spPr>
          <a:xfrm>
            <a:off x="7824574" y="1686404"/>
            <a:ext cx="68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Mom</a:t>
            </a:r>
            <a:r>
              <a:rPr lang="en-US" dirty="0"/>
              <a:t>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75F157-3FC8-4EDF-B212-7548846928E0}"/>
              </a:ext>
            </a:extLst>
          </p:cNvPr>
          <p:cNvCxnSpPr/>
          <p:nvPr/>
        </p:nvCxnSpPr>
        <p:spPr>
          <a:xfrm>
            <a:off x="5638598" y="2142679"/>
            <a:ext cx="556272" cy="4527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EC2CBF4-3B13-453D-A816-E0D5182D74E8}"/>
              </a:ext>
            </a:extLst>
          </p:cNvPr>
          <p:cNvSpPr txBox="1"/>
          <p:nvPr/>
        </p:nvSpPr>
        <p:spPr>
          <a:xfrm>
            <a:off x="5201342" y="1773347"/>
            <a:ext cx="580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Dad</a:t>
            </a:r>
          </a:p>
        </p:txBody>
      </p:sp>
    </p:spTree>
    <p:extLst>
      <p:ext uri="{BB962C8B-B14F-4D97-AF65-F5344CB8AC3E}">
        <p14:creationId xmlns:p14="http://schemas.microsoft.com/office/powerpoint/2010/main" val="417393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301876" cy="528624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Chromosomes and Chromosome Number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>
                <a:latin typeface="Helvetica"/>
                <a:cs typeface="Helvetica"/>
              </a:rPr>
              <a:t>Haploid and diploid cells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To maintain the same number of chromosomes from generation to generation, organisms produce </a:t>
            </a:r>
            <a:r>
              <a:rPr lang="en-US" sz="2400" dirty="0">
                <a:solidFill>
                  <a:srgbClr val="C00000"/>
                </a:solidFill>
                <a:latin typeface="Helvetica Light"/>
                <a:cs typeface="Helvetica Light"/>
              </a:rPr>
              <a:t>gametes</a:t>
            </a:r>
            <a:r>
              <a:rPr lang="en-US" sz="2400" dirty="0">
                <a:latin typeface="Helvetica Light"/>
                <a:cs typeface="Helvetica Light"/>
              </a:rPr>
              <a:t> – sex cells with half the number of chromosomes.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The symbol </a:t>
            </a:r>
            <a:r>
              <a:rPr lang="en-US" sz="2400" i="1" dirty="0">
                <a:latin typeface="Helvetica Light"/>
                <a:cs typeface="Helvetica Light"/>
              </a:rPr>
              <a:t>n</a:t>
            </a:r>
            <a:r>
              <a:rPr lang="en-US" sz="2400" dirty="0">
                <a:latin typeface="Helvetica Light"/>
                <a:cs typeface="Helvetica Light"/>
              </a:rPr>
              <a:t> can be used to represent the number of chromosomes in a gamete.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Light"/>
                <a:cs typeface="Helvetica Light"/>
              </a:rPr>
              <a:t>A cell with </a:t>
            </a:r>
            <a:r>
              <a:rPr lang="en-US" sz="2400" i="1" dirty="0">
                <a:latin typeface="Helvetica Light"/>
                <a:cs typeface="Helvetica Light"/>
              </a:rPr>
              <a:t>n</a:t>
            </a:r>
            <a:r>
              <a:rPr lang="en-US" sz="2400" dirty="0">
                <a:latin typeface="Helvetica Light"/>
                <a:cs typeface="Helvetica Light"/>
              </a:rPr>
              <a:t> chromosomes is called a </a:t>
            </a:r>
            <a:r>
              <a:rPr lang="en-US" sz="2400" dirty="0">
                <a:solidFill>
                  <a:srgbClr val="B90000"/>
                </a:solidFill>
                <a:latin typeface="Helvetica Light"/>
                <a:cs typeface="Helvetica Light"/>
              </a:rPr>
              <a:t>haploid</a:t>
            </a:r>
            <a:r>
              <a:rPr lang="en-US" sz="2400" dirty="0">
                <a:latin typeface="Helvetica Light"/>
                <a:cs typeface="Helvetica Light"/>
              </a:rPr>
              <a:t> cell.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Light"/>
                <a:cs typeface="Helvetica Light"/>
              </a:rPr>
              <a:t>A cell that contains 2</a:t>
            </a:r>
            <a:r>
              <a:rPr lang="en-US" sz="2400" i="1" dirty="0">
                <a:latin typeface="Helvetica Light"/>
                <a:cs typeface="Helvetica Light"/>
              </a:rPr>
              <a:t>n</a:t>
            </a:r>
            <a:r>
              <a:rPr lang="en-US" sz="2400" dirty="0">
                <a:latin typeface="Helvetica Light"/>
                <a:cs typeface="Helvetica Light"/>
              </a:rPr>
              <a:t> chromosomes is called a </a:t>
            </a:r>
            <a:r>
              <a:rPr lang="en-US" sz="2400" dirty="0">
                <a:solidFill>
                  <a:srgbClr val="B90000"/>
                </a:solidFill>
                <a:latin typeface="Helvetica Light"/>
                <a:cs typeface="Helvetica Light"/>
              </a:rPr>
              <a:t>diploid</a:t>
            </a:r>
            <a:r>
              <a:rPr lang="en-US" sz="2400" dirty="0">
                <a:latin typeface="Helvetica Light"/>
                <a:cs typeface="Helvetica Light"/>
              </a:rPr>
              <a:t> cell.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29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90146" y="1073911"/>
            <a:ext cx="4090199" cy="516862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Meiosis I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C00000"/>
                </a:solidFill>
                <a:latin typeface="Helvetica Light"/>
                <a:cs typeface="Helvetica Light"/>
              </a:rPr>
              <a:t>Meiosis</a:t>
            </a:r>
            <a:r>
              <a:rPr lang="en-US" sz="2400" dirty="0">
                <a:latin typeface="Helvetica Light"/>
                <a:cs typeface="Helvetica Light"/>
              </a:rPr>
              <a:t> is a type of cell division that reduces the number of chromosomes in a cell and produces gametes.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Involves two consecutive cell divisions, meiosis I and meiosis II.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6" name="Picture 1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345" y="1411645"/>
            <a:ext cx="44275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155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11016" y="1073911"/>
            <a:ext cx="3973058" cy="4843312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Meiosis I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Interphase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Helvetica Light"/>
                <a:cs typeface="Helvetica Light"/>
              </a:rPr>
              <a:t>Chromosomes replicate.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Helvetica Light"/>
                <a:cs typeface="Helvetica Light"/>
              </a:rPr>
              <a:t>Chromatin condenses.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6" name="Picture 17" descr="ch 10 im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52" y="1295034"/>
            <a:ext cx="4299067" cy="42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1FD2D8-9F37-4F2E-AEE0-D067CF2E7A50}"/>
                  </a:ext>
                </a:extLst>
              </p14:cNvPr>
              <p14:cNvContentPartPr/>
              <p14:nvPr/>
            </p14:nvContentPartPr>
            <p14:xfrm>
              <a:off x="5548353" y="2925909"/>
              <a:ext cx="1982160" cy="1603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1FD2D8-9F37-4F2E-AEE0-D067CF2E7A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39353" y="2916909"/>
                <a:ext cx="1999800" cy="162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E2FE70B-A49E-4E17-A53E-A84E2253C924}"/>
                  </a:ext>
                </a:extLst>
              </p14:cNvPr>
              <p14:cNvContentPartPr/>
              <p14:nvPr/>
            </p14:nvContentPartPr>
            <p14:xfrm>
              <a:off x="5680833" y="2813589"/>
              <a:ext cx="2005920" cy="1963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E2FE70B-A49E-4E17-A53E-A84E2253C9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1831" y="2804587"/>
                <a:ext cx="2023563" cy="19807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1529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63770" y="1073911"/>
            <a:ext cx="3920304" cy="528624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Meiosis I</a:t>
            </a:r>
            <a:endParaRPr lang="en-US" sz="22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Prophase I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Helvetica Light"/>
                <a:cs typeface="Helvetica Light"/>
              </a:rPr>
              <a:t>Pairing of homologous chromosomes occurs.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Helvetica Light"/>
                <a:cs typeface="Helvetica Light"/>
              </a:rPr>
              <a:t>Each chromosome consists of two sister chromatids.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0" name="Picture 14" descr="ch 10 im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51" y="1278896"/>
            <a:ext cx="4390828" cy="439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919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4977" y="633047"/>
            <a:ext cx="8748346" cy="3756586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Meiosis I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Prophase I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latin typeface="Helvetica Light"/>
                <a:cs typeface="Helvetica Light"/>
              </a:rPr>
              <a:t>As homologous chromosomes condense, they are bound together in a process called </a:t>
            </a:r>
            <a:r>
              <a:rPr lang="en-US" sz="2400" u="sng" dirty="0">
                <a:solidFill>
                  <a:srgbClr val="C00000"/>
                </a:solidFill>
                <a:latin typeface="Helvetica Light"/>
                <a:cs typeface="Helvetica Light"/>
              </a:rPr>
              <a:t>Synapsis</a:t>
            </a:r>
            <a:r>
              <a:rPr lang="en-US" sz="2400" dirty="0">
                <a:latin typeface="Helvetica Light"/>
                <a:cs typeface="Helvetica Light"/>
              </a:rPr>
              <a:t>, which allows for crossing over. 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u="sng" dirty="0">
                <a:solidFill>
                  <a:srgbClr val="B90000"/>
                </a:solidFill>
                <a:latin typeface="Helvetica Light"/>
                <a:cs typeface="Helvetica Light"/>
              </a:rPr>
              <a:t>Crossing over </a:t>
            </a:r>
            <a:r>
              <a:rPr lang="en-US" sz="2400" dirty="0">
                <a:latin typeface="Helvetica Light"/>
                <a:cs typeface="Helvetica Light"/>
              </a:rPr>
              <a:t>– chromosomal segments are exchanged between a pair of homologous chromosomes.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Helvetica Light"/>
                <a:cs typeface="Helvetica Light"/>
              </a:rPr>
              <a:t>Crossing over produces exchange of genetic information.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2" name="Picture 14" descr="ch 10 im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1" y="4389632"/>
            <a:ext cx="6788990" cy="241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198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7055" y="1073911"/>
            <a:ext cx="3989310" cy="5423604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Meiosis I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Metaphase I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Helvetica Light"/>
                <a:cs typeface="Helvetica Light"/>
              </a:rPr>
              <a:t>Chromosome centromeres attach to spindle fibers.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Helvetica Light"/>
                <a:cs typeface="Helvetica Light"/>
              </a:rPr>
              <a:t>Homologous chromosomes line up as a pair at the equator.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9" name="Picture 12" descr="ch 10 im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003" y="1415537"/>
            <a:ext cx="4196701" cy="398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795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6787</TotalTime>
  <Words>650</Words>
  <Application>Microsoft Office PowerPoint</Application>
  <PresentationFormat>On-screen Show (4:3)</PresentationFormat>
  <Paragraphs>152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Helvetica</vt:lpstr>
      <vt:lpstr>Helvetica Light</vt:lpstr>
      <vt:lpstr>Office Theme</vt:lpstr>
      <vt:lpstr>Chapter 10 - Section 1:  Meiosis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yadira salazar</cp:lastModifiedBy>
  <cp:revision>115</cp:revision>
  <cp:lastPrinted>2013-07-12T13:26:11Z</cp:lastPrinted>
  <dcterms:created xsi:type="dcterms:W3CDTF">2013-07-09T14:24:31Z</dcterms:created>
  <dcterms:modified xsi:type="dcterms:W3CDTF">2018-01-11T20:21:20Z</dcterms:modified>
</cp:coreProperties>
</file>