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33" r:id="rId3"/>
    <p:sldId id="327" r:id="rId4"/>
    <p:sldId id="336" r:id="rId5"/>
    <p:sldId id="337" r:id="rId6"/>
    <p:sldId id="343" r:id="rId7"/>
    <p:sldId id="339" r:id="rId8"/>
    <p:sldId id="340" r:id="rId9"/>
    <p:sldId id="341" r:id="rId10"/>
    <p:sldId id="34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00"/>
    <a:srgbClr val="9CCB0D"/>
    <a:srgbClr val="A6D70E"/>
    <a:srgbClr val="8DD705"/>
    <a:srgbClr val="86CB07"/>
    <a:srgbClr val="73BF08"/>
    <a:srgbClr val="6DB30A"/>
    <a:srgbClr val="B00000"/>
    <a:srgbClr val="A3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The normal cell cycle is regulated by </a:t>
            </a:r>
            <a:r>
              <a:rPr lang="en-US" sz="2200" dirty="0" err="1">
                <a:latin typeface="Helvetica Light"/>
              </a:rPr>
              <a:t>cyclin</a:t>
            </a:r>
            <a:r>
              <a:rPr lang="en-US" sz="2200" dirty="0">
                <a:latin typeface="Helvetica Light"/>
              </a:rPr>
              <a:t> proteins.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 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Cell Cycle Regulation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/>
            </a:r>
            <a:b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</a:b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1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4652633"/>
          </a:xfrm>
        </p:spPr>
        <p:txBody>
          <a:bodyPr lIns="0" tIns="0"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Stem Cells</a:t>
            </a:r>
          </a:p>
          <a:p>
            <a:pPr marL="0" indent="0">
              <a:buNone/>
            </a:pPr>
            <a:r>
              <a:rPr lang="en-US" sz="2400" dirty="0" smtClean="0">
                <a:latin typeface="Helvetica"/>
                <a:cs typeface="Helvetica"/>
              </a:rPr>
              <a:t>Adult stem cells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Found in various tissues in the body 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Might be used to maintain and repair tissue.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More developed/specialized than embryonic stem cells, but might be able to differentiate into different kinds of cells.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Cell Cycle Regulation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5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What is the role of </a:t>
            </a:r>
            <a:r>
              <a:rPr lang="en-US" sz="1800" dirty="0" err="1">
                <a:latin typeface="Helvetica Light"/>
              </a:rPr>
              <a:t>cyclin</a:t>
            </a:r>
            <a:r>
              <a:rPr lang="en-US" sz="1800" dirty="0">
                <a:latin typeface="Helvetica Light"/>
              </a:rPr>
              <a:t> proteins in controlling the cell cycle?</a:t>
            </a:r>
          </a:p>
          <a:p>
            <a:r>
              <a:rPr lang="en-US" sz="1800" dirty="0">
                <a:latin typeface="Helvetica Light"/>
              </a:rPr>
              <a:t>How does cancer relate to the cell cycle?</a:t>
            </a:r>
          </a:p>
          <a:p>
            <a:r>
              <a:rPr lang="en-US" sz="1800" dirty="0">
                <a:latin typeface="Helvetica Light"/>
              </a:rPr>
              <a:t>What is the role of apoptosis?</a:t>
            </a:r>
          </a:p>
          <a:p>
            <a:r>
              <a:rPr lang="en-US" sz="1800" dirty="0">
                <a:latin typeface="Helvetica Light"/>
              </a:rPr>
              <a:t>What are the two types of stem cells and what are their potential uses?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Cell Cycle Regulation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1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39607" y="787308"/>
            <a:ext cx="4591700" cy="5422423"/>
          </a:xfrm>
        </p:spPr>
        <p:txBody>
          <a:bodyPr lIns="0" tIns="0"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Normal Cell Cycle</a:t>
            </a:r>
          </a:p>
          <a:p>
            <a:pPr marL="0" indent="0"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role of </a:t>
            </a:r>
            <a:r>
              <a:rPr lang="en-US" sz="22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cyclins</a:t>
            </a:r>
            <a:endParaRPr lang="en-US" sz="2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200" dirty="0" smtClean="0">
                <a:latin typeface="Helvetica Light"/>
                <a:cs typeface="Helvetica" panose="020B0604020202020204" pitchFamily="34" charset="0"/>
              </a:rPr>
              <a:t>The timing and rate of cell division are important, and controlled by proteins and enzymes</a:t>
            </a:r>
          </a:p>
          <a:p>
            <a:r>
              <a:rPr lang="en-US" sz="2200" dirty="0">
                <a:latin typeface="Helvetica Light"/>
                <a:cs typeface="Helvetica" panose="020B0604020202020204" pitchFamily="34" charset="0"/>
              </a:rPr>
              <a:t>The cell cycle in eukaryotic cells is driven by a combination of two </a:t>
            </a:r>
            <a:r>
              <a:rPr lang="en-US" sz="2200" dirty="0" smtClean="0">
                <a:latin typeface="Helvetica Light"/>
                <a:cs typeface="Helvetica" panose="020B0604020202020204" pitchFamily="34" charset="0"/>
              </a:rPr>
              <a:t>substances. </a:t>
            </a:r>
            <a:endParaRPr lang="en-US" sz="2200" dirty="0">
              <a:latin typeface="Helvetica Light"/>
              <a:cs typeface="Helvetica" panose="020B0604020202020204" pitchFamily="34" charset="0"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B90000"/>
                </a:solidFill>
                <a:latin typeface="Helvetica Light"/>
                <a:cs typeface="Helvetica" panose="020B0604020202020204" pitchFamily="34" charset="0"/>
              </a:rPr>
              <a:t>Cyclins</a:t>
            </a:r>
            <a:r>
              <a:rPr lang="en-US" sz="2200" dirty="0">
                <a:latin typeface="Helvetica Light"/>
                <a:cs typeface="Helvetica" panose="020B0604020202020204" pitchFamily="34" charset="0"/>
              </a:rPr>
              <a:t> are proteins that bind to enzymes called </a:t>
            </a:r>
            <a:r>
              <a:rPr lang="en-US" sz="2200" dirty="0" err="1" smtClean="0">
                <a:solidFill>
                  <a:srgbClr val="C00000"/>
                </a:solidFill>
                <a:latin typeface="Helvetica Light"/>
                <a:cs typeface="Helvetica" panose="020B0604020202020204" pitchFamily="34" charset="0"/>
              </a:rPr>
              <a:t>cyclin</a:t>
            </a:r>
            <a:r>
              <a:rPr lang="en-US" sz="2200" dirty="0" smtClean="0">
                <a:solidFill>
                  <a:srgbClr val="C00000"/>
                </a:solidFill>
                <a:latin typeface="Helvetica Light"/>
                <a:cs typeface="Helvetica" panose="020B0604020202020204" pitchFamily="34" charset="0"/>
              </a:rPr>
              <a:t>-dependent kinases (CDKs)</a:t>
            </a:r>
            <a:r>
              <a:rPr lang="en-US" sz="2200" dirty="0" smtClean="0">
                <a:latin typeface="Helvetica Light"/>
                <a:cs typeface="Helvetica" panose="020B0604020202020204" pitchFamily="34" charset="0"/>
              </a:rPr>
              <a:t>.</a:t>
            </a:r>
            <a:endParaRPr lang="en-US" sz="2200" dirty="0">
              <a:solidFill>
                <a:srgbClr val="C00000"/>
              </a:solidFill>
              <a:latin typeface="Helvetica Light"/>
              <a:cs typeface="Helvetica" panose="020B0604020202020204" pitchFamily="34" charset="0"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Helvetica Light"/>
                <a:cs typeface="Helvetica" panose="020B0604020202020204" pitchFamily="34" charset="0"/>
              </a:rPr>
              <a:t>Different </a:t>
            </a:r>
            <a:r>
              <a:rPr lang="en-US" sz="2200" dirty="0" err="1">
                <a:latin typeface="Helvetica Light"/>
                <a:cs typeface="Helvetica" panose="020B0604020202020204" pitchFamily="34" charset="0"/>
              </a:rPr>
              <a:t>cyclin</a:t>
            </a:r>
            <a:r>
              <a:rPr lang="en-US" sz="2200" dirty="0">
                <a:latin typeface="Helvetica Light"/>
                <a:cs typeface="Helvetica" panose="020B0604020202020204" pitchFamily="34" charset="0"/>
              </a:rPr>
              <a:t>/CDK combinations control different activities during </a:t>
            </a:r>
            <a:r>
              <a:rPr lang="en-US" sz="2200" dirty="0" smtClean="0">
                <a:latin typeface="Helvetica Light"/>
                <a:cs typeface="Helvetica" panose="020B0604020202020204" pitchFamily="34" charset="0"/>
              </a:rPr>
              <a:t>different </a:t>
            </a:r>
            <a:r>
              <a:rPr lang="en-US" sz="2200" dirty="0">
                <a:latin typeface="Helvetica Light"/>
                <a:cs typeface="Helvetica" panose="020B0604020202020204" pitchFamily="34" charset="0"/>
              </a:rPr>
              <a:t>stages of the cell </a:t>
            </a:r>
            <a:r>
              <a:rPr lang="en-US" sz="2200" dirty="0" smtClean="0">
                <a:latin typeface="Helvetica Light"/>
                <a:cs typeface="Helvetica" panose="020B0604020202020204" pitchFamily="34" charset="0"/>
              </a:rPr>
              <a:t>cycle.</a:t>
            </a:r>
            <a:endParaRPr lang="en-US" sz="2200" dirty="0">
              <a:latin typeface="Helvetica Light"/>
              <a:cs typeface="Helvetica" panose="020B0604020202020204" pitchFamily="34" charset="0"/>
            </a:endParaRPr>
          </a:p>
          <a:p>
            <a:endParaRPr lang="en-US" sz="2200" dirty="0">
              <a:latin typeface="Helvetica Light"/>
              <a:cs typeface="Helvetica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Cell Cycle Regulation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" name="Picture 8" descr="ch 9 im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307" y="2184934"/>
            <a:ext cx="4227686" cy="286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89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4652633"/>
          </a:xfrm>
        </p:spPr>
        <p:txBody>
          <a:bodyPr lIns="0" tIns="0"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Normal Cell Cycle</a:t>
            </a:r>
          </a:p>
          <a:p>
            <a:pPr marL="0" indent="0">
              <a:buNone/>
            </a:pPr>
            <a:r>
              <a:rPr lang="en-US" sz="2200" dirty="0" smtClean="0">
                <a:latin typeface="Helvetica"/>
                <a:cs typeface="Helvetica"/>
              </a:rPr>
              <a:t>Quality control </a:t>
            </a:r>
            <a:r>
              <a:rPr lang="en-US" sz="2200" dirty="0">
                <a:latin typeface="Helvetica"/>
                <a:cs typeface="Helvetica"/>
              </a:rPr>
              <a:t>c</a:t>
            </a:r>
            <a:r>
              <a:rPr lang="en-US" sz="2200" dirty="0" smtClean="0">
                <a:latin typeface="Helvetica"/>
                <a:cs typeface="Helvetica"/>
              </a:rPr>
              <a:t>heckpoints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The cell cycle has built-in checkpoints that monitor the cycle and can stop it if something goes wrong.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There are checkpoints after each stage of interphase to protect against duplicating DNA damage.</a:t>
            </a:r>
          </a:p>
          <a:p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Cell Cycle Regulation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" name="Picture 8" descr="ch 9 im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26" y="3923418"/>
            <a:ext cx="4227686" cy="286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9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4652633"/>
          </a:xfrm>
        </p:spPr>
        <p:txBody>
          <a:bodyPr lIns="0" tIns="0"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Abnormal Cell Cycle: Cancer</a:t>
            </a:r>
          </a:p>
          <a:p>
            <a:pPr>
              <a:buClr>
                <a:schemeClr val="tx1"/>
              </a:buClr>
            </a:pPr>
            <a:r>
              <a:rPr lang="en-US" sz="2400" dirty="0" smtClean="0">
                <a:solidFill>
                  <a:srgbClr val="C00000"/>
                </a:solidFill>
                <a:latin typeface="Helvetica Light"/>
                <a:cs typeface="Helvetica"/>
              </a:rPr>
              <a:t>Cancer</a:t>
            </a:r>
            <a:r>
              <a:rPr lang="en-US" sz="2400" dirty="0" smtClean="0">
                <a:latin typeface="Helvetica Light"/>
                <a:cs typeface="Helvetica"/>
              </a:rPr>
              <a:t> is the uncontrolled growth and division of cells.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Cancer results when cells stop responding to the controls of the cell cycle.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Cancer cells can kill an organism by crowding out normal cells, resulting in the loss of tissue function.</a:t>
            </a: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Cell Cycle Regulation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" name="Picture 11" descr="ch 9 im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100" y="3760116"/>
            <a:ext cx="4544126" cy="301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45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4652633"/>
          </a:xfrm>
        </p:spPr>
        <p:txBody>
          <a:bodyPr lIns="0" tIns="0"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Abnormal Cell Cycle: Cancer</a:t>
            </a:r>
            <a:endParaRPr lang="en-US" sz="22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2200" dirty="0" smtClean="0">
                <a:latin typeface="Helvetica"/>
                <a:cs typeface="Helvetica"/>
              </a:rPr>
              <a:t>Causes of cancer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Mutations or changes in segments of DNA cause the cell </a:t>
            </a:r>
            <a:r>
              <a:rPr lang="en-US" sz="2400" dirty="0">
                <a:latin typeface="Helvetica Light"/>
                <a:cs typeface="Helvetica"/>
              </a:rPr>
              <a:t>growth and division of cancer </a:t>
            </a:r>
            <a:r>
              <a:rPr lang="en-US" sz="2400" dirty="0" smtClean="0">
                <a:latin typeface="Helvetica Light"/>
                <a:cs typeface="Helvetica"/>
              </a:rPr>
              <a:t>cells. 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Various </a:t>
            </a:r>
            <a:r>
              <a:rPr lang="en-US" sz="2400" dirty="0">
                <a:latin typeface="Helvetica Light"/>
                <a:cs typeface="Helvetica"/>
              </a:rPr>
              <a:t>environmental factors can affect the occurrence of cancer cells</a:t>
            </a:r>
            <a:r>
              <a:rPr lang="en-US" sz="2400" dirty="0" smtClean="0">
                <a:latin typeface="Helvetica Light"/>
                <a:cs typeface="Helvetica"/>
              </a:rPr>
              <a:t>.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Substances that are know to cause cancer are called </a:t>
            </a:r>
            <a:r>
              <a:rPr lang="en-US" sz="2400" dirty="0" smtClean="0">
                <a:solidFill>
                  <a:srgbClr val="C00000"/>
                </a:solidFill>
                <a:latin typeface="Helvetica Light"/>
                <a:cs typeface="Helvetica"/>
              </a:rPr>
              <a:t>carcinogens</a:t>
            </a:r>
            <a:r>
              <a:rPr lang="en-US" sz="2400" dirty="0" smtClean="0">
                <a:latin typeface="Helvetica Light"/>
                <a:cs typeface="Helvetica"/>
              </a:rPr>
              <a:t>.</a:t>
            </a:r>
            <a:endParaRPr lang="en-US" sz="2400" dirty="0">
              <a:latin typeface="Helvetica Light"/>
              <a:cs typeface="Helvetica Light"/>
            </a:endParaRPr>
          </a:p>
          <a:p>
            <a:endParaRPr lang="en-US" sz="1800" dirty="0" smtClean="0">
              <a:latin typeface="Helvetica Light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Cell Cycle Regulation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1" name="Picture 11" descr="ch 9 im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220" y="4214111"/>
            <a:ext cx="3987696" cy="264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3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4652633"/>
          </a:xfrm>
        </p:spPr>
        <p:txBody>
          <a:bodyPr lIns="0" tIns="0"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Apoptosis</a:t>
            </a:r>
          </a:p>
          <a:p>
            <a:pPr>
              <a:buClr>
                <a:schemeClr val="tx1"/>
              </a:buClr>
            </a:pPr>
            <a:r>
              <a:rPr lang="en-US" sz="2400" dirty="0" smtClean="0">
                <a:solidFill>
                  <a:srgbClr val="C00000"/>
                </a:solidFill>
                <a:latin typeface="Helvetica Light"/>
                <a:cs typeface="Helvetica"/>
              </a:rPr>
              <a:t>Apoptosis</a:t>
            </a:r>
            <a:r>
              <a:rPr lang="en-US" sz="2400" dirty="0" smtClean="0">
                <a:latin typeface="Helvetica Light"/>
                <a:cs typeface="Helvetica"/>
              </a:rPr>
              <a:t> is the process of programmed cell death.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Cells going through apoptosis shrink and shrivel.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Apoptosis occurs during development, in cells that are damaged, and in cells that may lead to cancerous growths.</a:t>
            </a: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Cell Cycle Regulation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4652633"/>
          </a:xfrm>
        </p:spPr>
        <p:txBody>
          <a:bodyPr lIns="0" tIns="0"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Stem Cells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Multicellular organisms have specialized cells.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The precursor cells that can be directed to become specialized cells are </a:t>
            </a:r>
            <a:r>
              <a:rPr lang="en-US" sz="2400" dirty="0" smtClean="0">
                <a:solidFill>
                  <a:srgbClr val="C00000"/>
                </a:solidFill>
                <a:latin typeface="Helvetica Light"/>
                <a:cs typeface="Helvetica"/>
              </a:rPr>
              <a:t>stem cells</a:t>
            </a:r>
            <a:r>
              <a:rPr lang="en-US" sz="2400" dirty="0" smtClean="0">
                <a:latin typeface="Helvetica Light"/>
                <a:cs typeface="Helvetica"/>
              </a:rPr>
              <a:t>. </a:t>
            </a:r>
          </a:p>
          <a:p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Cell Cycle Regulation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" name="Picture 8" descr="ch 9 im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592" y="3214351"/>
            <a:ext cx="5033348" cy="328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3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4652633"/>
          </a:xfrm>
        </p:spPr>
        <p:txBody>
          <a:bodyPr lIns="0" tIns="0"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Stem Cells</a:t>
            </a:r>
          </a:p>
          <a:p>
            <a:pPr marL="0" indent="0">
              <a:buNone/>
            </a:pPr>
            <a:r>
              <a:rPr lang="en-US" sz="2200" dirty="0" smtClean="0">
                <a:latin typeface="Helvetica"/>
                <a:cs typeface="Helvetica"/>
              </a:rPr>
              <a:t>Embryonic stem cells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After fertilization, the initial mass of cells (100-150 cells) remain undifferentiated – these comprise embryonic stem cells.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As development continues, cells receive signals that initiate their differentiation into specialized cells.</a:t>
            </a: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Cell Cycle Regulation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4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469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</vt:lpstr>
      <vt:lpstr>Helvetica Light</vt:lpstr>
      <vt:lpstr>Office Theme</vt:lpstr>
      <vt:lpstr>Section 3:  Cell Cycle Regulation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Yadira A. Salazar</cp:lastModifiedBy>
  <cp:revision>99</cp:revision>
  <cp:lastPrinted>2013-07-12T13:26:11Z</cp:lastPrinted>
  <dcterms:created xsi:type="dcterms:W3CDTF">2013-07-09T14:24:31Z</dcterms:created>
  <dcterms:modified xsi:type="dcterms:W3CDTF">2015-01-20T06:31:30Z</dcterms:modified>
</cp:coreProperties>
</file>