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5/1/2018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318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5/1/2018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821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869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049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353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294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102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416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237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973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5/1/2018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734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5/1/2018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942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5/1/2018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614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5/1/2018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203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123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5/1/2018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54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5/1/2018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006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5/1/2018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86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0" y="2315360"/>
            <a:ext cx="12192000" cy="4542639"/>
          </a:xfrm>
        </p:spPr>
        <p:txBody>
          <a:bodyPr>
            <a:noAutofit/>
          </a:bodyPr>
          <a:lstStyle/>
          <a:p>
            <a:r>
              <a:rPr lang="en-US" sz="2800" dirty="0"/>
              <a:t>There are hundreds of possible Antigens(allergens) that cause allergic reactions. Some are more common such as house dust, pet hair, chocolate, ragweed, cigarette smoke, pollen, seafood, nickel, paints, dyes, and chemical cleaners.</a:t>
            </a:r>
          </a:p>
          <a:p>
            <a:r>
              <a:rPr lang="en-US" sz="2800" dirty="0"/>
              <a:t>The most important diagnostics test is the skin test. It may be performed by an intradermal injection of a small amount of the suspected antigen under the skin.</a:t>
            </a:r>
          </a:p>
          <a:p>
            <a:r>
              <a:rPr lang="en-US" sz="2800" dirty="0"/>
              <a:t>Skin patch tests also can be used that has antigens on the patch as well as a scratch test that is spread inside the scratch to identify the allergy.</a:t>
            </a:r>
          </a:p>
        </p:txBody>
      </p:sp>
    </p:spTree>
    <p:extLst>
      <p:ext uri="{BB962C8B-B14F-4D97-AF65-F5344CB8AC3E}">
        <p14:creationId xmlns:p14="http://schemas.microsoft.com/office/powerpoint/2010/main" val="124806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Hay Fever (Allergic Rhinitis)</a:t>
            </a:r>
          </a:p>
        </p:txBody>
      </p:sp>
      <p:sp>
        <p:nvSpPr>
          <p:cNvPr id="3" name="Content Placeholder 2"/>
          <p:cNvSpPr>
            <a:spLocks noGrp="1"/>
          </p:cNvSpPr>
          <p:nvPr>
            <p:ph idx="1"/>
          </p:nvPr>
        </p:nvSpPr>
        <p:spPr>
          <a:xfrm>
            <a:off x="0" y="2562896"/>
            <a:ext cx="12192000" cy="4295104"/>
          </a:xfrm>
        </p:spPr>
        <p:txBody>
          <a:bodyPr>
            <a:noAutofit/>
          </a:bodyPr>
          <a:lstStyle/>
          <a:p>
            <a:r>
              <a:rPr lang="en-US" sz="2800" b="1" dirty="0"/>
              <a:t>Description: </a:t>
            </a:r>
            <a:r>
              <a:rPr lang="en-US" sz="2800" dirty="0"/>
              <a:t>A reaction and possible inflammation in the mucous membrane of the nose and upper respiratory tract to an allergen </a:t>
            </a:r>
          </a:p>
          <a:p>
            <a:endParaRPr lang="en-US" sz="2800" dirty="0"/>
          </a:p>
          <a:p>
            <a:r>
              <a:rPr lang="en-US" sz="2800" b="1" dirty="0"/>
              <a:t>Etiology: </a:t>
            </a:r>
            <a:r>
              <a:rPr lang="en-US" sz="2800" dirty="0"/>
              <a:t>allergen is usually airborne and can be seasonal, like tree pollen, grasses, agricultural crops, and ragweed pollen can cause an increase in symptoms during different seasons of the year. </a:t>
            </a:r>
          </a:p>
          <a:p>
            <a:r>
              <a:rPr lang="en-US" sz="2800" dirty="0"/>
              <a:t>No seasonal hay fever can occur due to house dust, pet dander, or food allergies.</a:t>
            </a:r>
          </a:p>
        </p:txBody>
      </p:sp>
    </p:spTree>
    <p:extLst>
      <p:ext uri="{BB962C8B-B14F-4D97-AF65-F5344CB8AC3E}">
        <p14:creationId xmlns:p14="http://schemas.microsoft.com/office/powerpoint/2010/main" val="333763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Hay Fever</a:t>
            </a:r>
          </a:p>
        </p:txBody>
      </p:sp>
      <p:sp>
        <p:nvSpPr>
          <p:cNvPr id="3" name="Content Placeholder 2"/>
          <p:cNvSpPr>
            <a:spLocks noGrp="1"/>
          </p:cNvSpPr>
          <p:nvPr>
            <p:ph idx="1"/>
          </p:nvPr>
        </p:nvSpPr>
        <p:spPr>
          <a:xfrm>
            <a:off x="0" y="2177143"/>
            <a:ext cx="12192000" cy="4680857"/>
          </a:xfrm>
        </p:spPr>
        <p:txBody>
          <a:bodyPr>
            <a:noAutofit/>
          </a:bodyPr>
          <a:lstStyle/>
          <a:p>
            <a:r>
              <a:rPr lang="en-US" sz="2800" b="1" dirty="0"/>
              <a:t>Symptoms: </a:t>
            </a:r>
            <a:r>
              <a:rPr lang="en-US" sz="2800" dirty="0"/>
              <a:t>Sneezing, watery eyes, runny nose and itching.</a:t>
            </a:r>
          </a:p>
          <a:p>
            <a:r>
              <a:rPr lang="en-US" sz="2800" b="1" dirty="0"/>
              <a:t>Diagnosis: </a:t>
            </a:r>
            <a:r>
              <a:rPr lang="en-US" sz="2800" dirty="0"/>
              <a:t>Skin testing the most common method of allergy testing for Hay Fever.</a:t>
            </a:r>
          </a:p>
          <a:p>
            <a:r>
              <a:rPr lang="en-US" sz="2800" b="1" dirty="0"/>
              <a:t>Treatment: </a:t>
            </a:r>
            <a:r>
              <a:rPr lang="en-US" sz="2800" dirty="0"/>
              <a:t>Removal of the allergen or separate the allergen for the patient. Patient can choose to move permanently or move away from the pollen count and the climate causing the Hay fever.</a:t>
            </a:r>
          </a:p>
          <a:p>
            <a:r>
              <a:rPr lang="en-US" sz="2800" dirty="0"/>
              <a:t>An air conditioned environment is beneficial because it filters much of the allergen. Antihistamines and other drugs can be given orally, and nose spray/drops in order to control symptoms. Allergy desensitization might be of benefit to control allergy reactions.</a:t>
            </a:r>
          </a:p>
        </p:txBody>
      </p:sp>
    </p:spTree>
    <p:extLst>
      <p:ext uri="{BB962C8B-B14F-4D97-AF65-F5344CB8AC3E}">
        <p14:creationId xmlns:p14="http://schemas.microsoft.com/office/powerpoint/2010/main" val="367309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a:t>
            </a:r>
          </a:p>
        </p:txBody>
      </p:sp>
      <p:sp>
        <p:nvSpPr>
          <p:cNvPr id="3" name="Content Placeholder 2"/>
          <p:cNvSpPr>
            <a:spLocks noGrp="1"/>
          </p:cNvSpPr>
          <p:nvPr>
            <p:ph idx="1"/>
          </p:nvPr>
        </p:nvSpPr>
        <p:spPr>
          <a:xfrm>
            <a:off x="0" y="2264228"/>
            <a:ext cx="12191999" cy="4593771"/>
          </a:xfrm>
        </p:spPr>
        <p:txBody>
          <a:bodyPr>
            <a:normAutofit/>
          </a:bodyPr>
          <a:lstStyle/>
          <a:p>
            <a:r>
              <a:rPr lang="en-US" sz="2800" b="1" dirty="0"/>
              <a:t>Description</a:t>
            </a:r>
            <a:r>
              <a:rPr lang="en-US" sz="2800" dirty="0"/>
              <a:t>: Chronic allergic condition also known as Bronchial asthma. It affect 5-10% of children making it the leading cause of chronic illness for children. Asthma affects young men more frequently before puberty, and girls more frequent after puberty.</a:t>
            </a:r>
          </a:p>
          <a:p>
            <a:endParaRPr lang="en-US" sz="2800" dirty="0"/>
          </a:p>
          <a:p>
            <a:r>
              <a:rPr lang="en-US" sz="2800" dirty="0"/>
              <a:t>It is believed that the changes is hormone level before and after puberty cause the effects to change airway responses.</a:t>
            </a:r>
          </a:p>
        </p:txBody>
      </p:sp>
    </p:spTree>
    <p:extLst>
      <p:ext uri="{BB962C8B-B14F-4D97-AF65-F5344CB8AC3E}">
        <p14:creationId xmlns:p14="http://schemas.microsoft.com/office/powerpoint/2010/main" val="178157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a:t>
            </a:r>
          </a:p>
        </p:txBody>
      </p:sp>
      <p:sp>
        <p:nvSpPr>
          <p:cNvPr id="3" name="Content Placeholder 2"/>
          <p:cNvSpPr>
            <a:spLocks noGrp="1"/>
          </p:cNvSpPr>
          <p:nvPr>
            <p:ph idx="1"/>
          </p:nvPr>
        </p:nvSpPr>
        <p:spPr>
          <a:xfrm>
            <a:off x="0" y="2255520"/>
            <a:ext cx="12192000" cy="4602480"/>
          </a:xfrm>
        </p:spPr>
        <p:txBody>
          <a:bodyPr>
            <a:normAutofit/>
          </a:bodyPr>
          <a:lstStyle/>
          <a:p>
            <a:pPr lvl="0">
              <a:buClr>
                <a:srgbClr val="ACD433"/>
              </a:buClr>
            </a:pPr>
            <a:r>
              <a:rPr lang="en-US" sz="2800" b="1" dirty="0">
                <a:solidFill>
                  <a:prstClr val="black">
                    <a:lumMod val="75000"/>
                    <a:lumOff val="25000"/>
                  </a:prstClr>
                </a:solidFill>
              </a:rPr>
              <a:t>Etiology</a:t>
            </a:r>
            <a:r>
              <a:rPr lang="en-US" sz="2800" dirty="0">
                <a:solidFill>
                  <a:prstClr val="black">
                    <a:lumMod val="75000"/>
                    <a:lumOff val="25000"/>
                  </a:prstClr>
                </a:solidFill>
              </a:rPr>
              <a:t>: When exposed to an allergen, the hypersensitive individual has episodes of wheezing due to bronchospasm or muscular constriction of the bronchi of the respiratory tract. </a:t>
            </a:r>
          </a:p>
          <a:p>
            <a:pPr lvl="0">
              <a:buClr>
                <a:srgbClr val="ACD433"/>
              </a:buClr>
            </a:pPr>
            <a:endParaRPr lang="en-US" sz="2800" dirty="0">
              <a:solidFill>
                <a:prstClr val="black">
                  <a:lumMod val="75000"/>
                  <a:lumOff val="25000"/>
                </a:prstClr>
              </a:solidFill>
            </a:endParaRPr>
          </a:p>
          <a:p>
            <a:pPr lvl="0">
              <a:buClr>
                <a:srgbClr val="ACD433"/>
              </a:buClr>
            </a:pPr>
            <a:r>
              <a:rPr lang="en-US" sz="2800" dirty="0">
                <a:solidFill>
                  <a:prstClr val="black">
                    <a:lumMod val="75000"/>
                    <a:lumOff val="25000"/>
                  </a:prstClr>
                </a:solidFill>
              </a:rPr>
              <a:t>Asthma can be cause by allergens of the environment. Other causes of asthma are non allergic and include events that produce stress. Like infections such as the common cold, changes in temperature and humidity, exercise and emotional stress. </a:t>
            </a:r>
          </a:p>
          <a:p>
            <a:endParaRPr lang="en-US" dirty="0"/>
          </a:p>
        </p:txBody>
      </p:sp>
    </p:spTree>
    <p:extLst>
      <p:ext uri="{BB962C8B-B14F-4D97-AF65-F5344CB8AC3E}">
        <p14:creationId xmlns:p14="http://schemas.microsoft.com/office/powerpoint/2010/main" val="41640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 </a:t>
            </a:r>
          </a:p>
        </p:txBody>
      </p:sp>
      <p:sp>
        <p:nvSpPr>
          <p:cNvPr id="3" name="Content Placeholder 2"/>
          <p:cNvSpPr>
            <a:spLocks noGrp="1"/>
          </p:cNvSpPr>
          <p:nvPr>
            <p:ph idx="1"/>
          </p:nvPr>
        </p:nvSpPr>
        <p:spPr>
          <a:xfrm>
            <a:off x="0" y="2238103"/>
            <a:ext cx="12192000" cy="4619897"/>
          </a:xfrm>
        </p:spPr>
        <p:txBody>
          <a:bodyPr>
            <a:normAutofit lnSpcReduction="10000"/>
          </a:bodyPr>
          <a:lstStyle/>
          <a:p>
            <a:r>
              <a:rPr lang="en-US" sz="2400" b="1" dirty="0"/>
              <a:t>Symptoms</a:t>
            </a:r>
            <a:r>
              <a:rPr lang="en-US" sz="2400" dirty="0"/>
              <a:t>: Symptoms of attack include extreme shortness of breath, difficulty breathing, wheezing, and anxiety. Attacks vary in severity from mild to almost suffocating. Coughing during the attack begins with a mild dry cough, but progresses to production of large amounts of mucous as the attack continues.</a:t>
            </a:r>
          </a:p>
          <a:p>
            <a:r>
              <a:rPr lang="en-US" sz="2400" dirty="0"/>
              <a:t>Skin might be pale and moist in mild attacks, with cyanosis(low oxygen saturation) of the nail beds and lips in more severe attacks.</a:t>
            </a:r>
          </a:p>
          <a:p>
            <a:r>
              <a:rPr lang="en-US" sz="2400" dirty="0"/>
              <a:t>During an attack asthmatics often assume a sitting position, leaning forward with hands resting on the knees. This position helps breathing using respiratory muscles.</a:t>
            </a:r>
          </a:p>
          <a:p>
            <a:r>
              <a:rPr lang="en-US" sz="2400" dirty="0"/>
              <a:t>A severe attack does not respond to treatment with bronchodilators, and/or lasts for several days, called status </a:t>
            </a:r>
            <a:r>
              <a:rPr lang="en-US" sz="2400" dirty="0" err="1"/>
              <a:t>asthmaticus</a:t>
            </a:r>
            <a:r>
              <a:rPr lang="en-US" sz="2400" dirty="0"/>
              <a:t> and is a life threatening medical emergency.</a:t>
            </a:r>
          </a:p>
          <a:p>
            <a:endParaRPr lang="en-US" sz="2000" dirty="0"/>
          </a:p>
        </p:txBody>
      </p:sp>
    </p:spTree>
    <p:extLst>
      <p:ext uri="{BB962C8B-B14F-4D97-AF65-F5344CB8AC3E}">
        <p14:creationId xmlns:p14="http://schemas.microsoft.com/office/powerpoint/2010/main" val="343011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a:t>
            </a:r>
          </a:p>
        </p:txBody>
      </p:sp>
      <p:sp>
        <p:nvSpPr>
          <p:cNvPr id="3" name="Content Placeholder 2"/>
          <p:cNvSpPr>
            <a:spLocks noGrp="1"/>
          </p:cNvSpPr>
          <p:nvPr>
            <p:ph idx="1"/>
          </p:nvPr>
        </p:nvSpPr>
        <p:spPr>
          <a:xfrm>
            <a:off x="0" y="2203270"/>
            <a:ext cx="12192000" cy="4654730"/>
          </a:xfrm>
        </p:spPr>
        <p:txBody>
          <a:bodyPr>
            <a:noAutofit/>
          </a:bodyPr>
          <a:lstStyle/>
          <a:p>
            <a:r>
              <a:rPr lang="en-US" sz="2400" b="1" dirty="0"/>
              <a:t>Diagnosis</a:t>
            </a:r>
            <a:r>
              <a:rPr lang="en-US" sz="2400" dirty="0"/>
              <a:t>: made after a complete history and physical exam along with lung function testing. A trial medication might be ordered. If the medication works, the diagnosis is probably asthma.</a:t>
            </a:r>
          </a:p>
          <a:p>
            <a:r>
              <a:rPr lang="en-US" sz="2400" b="1" dirty="0"/>
              <a:t>Treatment</a:t>
            </a:r>
            <a:r>
              <a:rPr lang="en-US" sz="2400" dirty="0"/>
              <a:t>: Avoidance of causative allergens, desensitization, education, and medication to treat the symptoms. Deep breathing exercises, maintenance of proper posture, and relaxation techniques are beneficial.</a:t>
            </a:r>
          </a:p>
          <a:p>
            <a:r>
              <a:rPr lang="en-US" sz="2400" dirty="0"/>
              <a:t> A regimen of medications to relax and open the bronchi (bronchodilators) and to thin the excessive mucous (mucolytic) is important.</a:t>
            </a:r>
          </a:p>
          <a:p>
            <a:r>
              <a:rPr lang="en-US" sz="2400" dirty="0"/>
              <a:t>There is no cure for asthma, but can be controlled by a combination of therapies including strict complicated medication regimen, relaxation techniques, exercise and avoidance of allergens.</a:t>
            </a:r>
          </a:p>
        </p:txBody>
      </p:sp>
    </p:spTree>
    <p:extLst>
      <p:ext uri="{BB962C8B-B14F-4D97-AF65-F5344CB8AC3E}">
        <p14:creationId xmlns:p14="http://schemas.microsoft.com/office/powerpoint/2010/main" val="225613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Urticaria (</a:t>
            </a:r>
            <a:r>
              <a:rPr lang="en-US" dirty="0" err="1"/>
              <a:t>Ooor-ti-caria</a:t>
            </a:r>
            <a:r>
              <a:rPr lang="en-US" dirty="0"/>
              <a:t>)</a:t>
            </a:r>
          </a:p>
        </p:txBody>
      </p:sp>
      <p:sp>
        <p:nvSpPr>
          <p:cNvPr id="3" name="Content Placeholder 2"/>
          <p:cNvSpPr>
            <a:spLocks noGrp="1"/>
          </p:cNvSpPr>
          <p:nvPr>
            <p:ph idx="1"/>
          </p:nvPr>
        </p:nvSpPr>
        <p:spPr>
          <a:xfrm>
            <a:off x="0" y="2203269"/>
            <a:ext cx="12192000" cy="4654731"/>
          </a:xfrm>
        </p:spPr>
        <p:txBody>
          <a:bodyPr>
            <a:noAutofit/>
          </a:bodyPr>
          <a:lstStyle/>
          <a:p>
            <a:r>
              <a:rPr lang="en-US" sz="2800" b="1" dirty="0"/>
              <a:t>Description</a:t>
            </a:r>
            <a:r>
              <a:rPr lang="en-US" sz="2800" dirty="0"/>
              <a:t>: Commonly known as hives or nettle rash, urticaria is a  reaction of the skin</a:t>
            </a:r>
          </a:p>
          <a:p>
            <a:endParaRPr lang="en-US" sz="2800" dirty="0"/>
          </a:p>
          <a:p>
            <a:r>
              <a:rPr lang="en-US" sz="2800" b="1" dirty="0"/>
              <a:t>Etiology</a:t>
            </a:r>
            <a:r>
              <a:rPr lang="en-US" sz="2800" dirty="0"/>
              <a:t>: This condition is caused by contact with an external irritant such as insect bites, pollen drugs, food or plants. </a:t>
            </a:r>
          </a:p>
          <a:p>
            <a:r>
              <a:rPr lang="en-US" sz="2800" b="1" dirty="0"/>
              <a:t>Symptoms</a:t>
            </a:r>
            <a:r>
              <a:rPr lang="en-US" sz="2800" dirty="0"/>
              <a:t>: characterized by slightly elevated lesions that are redder or paler than the surrounding skin and associated with severe itching. The elevated areas are called Wheels or hives. Scratching or rubbing the hypersensitive area can lead to formation of larger or additional wheels.</a:t>
            </a:r>
          </a:p>
        </p:txBody>
      </p:sp>
    </p:spTree>
    <p:extLst>
      <p:ext uri="{BB962C8B-B14F-4D97-AF65-F5344CB8AC3E}">
        <p14:creationId xmlns:p14="http://schemas.microsoft.com/office/powerpoint/2010/main" val="133595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Urticaria</a:t>
            </a:r>
          </a:p>
        </p:txBody>
      </p:sp>
      <p:sp>
        <p:nvSpPr>
          <p:cNvPr id="3" name="Content Placeholder 2"/>
          <p:cNvSpPr>
            <a:spLocks noGrp="1"/>
          </p:cNvSpPr>
          <p:nvPr>
            <p:ph idx="1"/>
          </p:nvPr>
        </p:nvSpPr>
        <p:spPr>
          <a:xfrm>
            <a:off x="0" y="2316480"/>
            <a:ext cx="12192000" cy="4178449"/>
          </a:xfrm>
        </p:spPr>
        <p:txBody>
          <a:bodyPr>
            <a:normAutofit/>
          </a:bodyPr>
          <a:lstStyle/>
          <a:p>
            <a:r>
              <a:rPr lang="en-US" sz="2800" b="1" dirty="0"/>
              <a:t>Diagnosis</a:t>
            </a:r>
            <a:r>
              <a:rPr lang="en-US" sz="2800" dirty="0"/>
              <a:t>: a Physical Examination will help diagnose this skin reaction. A history of recent exposure to plants, insect bites, pets, new foods, or medications that might assist in identifying the allergen.</a:t>
            </a:r>
          </a:p>
          <a:p>
            <a:endParaRPr lang="en-US" sz="2800" dirty="0"/>
          </a:p>
          <a:p>
            <a:r>
              <a:rPr lang="en-US" sz="2800" b="1" dirty="0"/>
              <a:t>Treatmen</a:t>
            </a:r>
            <a:r>
              <a:rPr lang="en-US" sz="2800" dirty="0"/>
              <a:t>t: Includes antihistamines and avoidance of the allergen.</a:t>
            </a:r>
          </a:p>
        </p:txBody>
      </p:sp>
    </p:spTree>
    <p:extLst>
      <p:ext uri="{BB962C8B-B14F-4D97-AF65-F5344CB8AC3E}">
        <p14:creationId xmlns:p14="http://schemas.microsoft.com/office/powerpoint/2010/main" val="158206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Content Placeholder 2"/>
          <p:cNvSpPr>
            <a:spLocks noGrp="1"/>
          </p:cNvSpPr>
          <p:nvPr>
            <p:ph idx="1"/>
          </p:nvPr>
        </p:nvSpPr>
        <p:spPr>
          <a:xfrm>
            <a:off x="0" y="2394857"/>
            <a:ext cx="12192000" cy="4463143"/>
          </a:xfrm>
        </p:spPr>
        <p:txBody>
          <a:bodyPr>
            <a:normAutofit lnSpcReduction="10000"/>
          </a:bodyPr>
          <a:lstStyle/>
          <a:p>
            <a:r>
              <a:rPr lang="en-US" sz="2800" b="1" dirty="0"/>
              <a:t>Description</a:t>
            </a:r>
            <a:r>
              <a:rPr lang="en-US" sz="2800" dirty="0"/>
              <a:t>: This is a severe allergic response to an allergen, often leading to anaphylactic shock.</a:t>
            </a:r>
          </a:p>
          <a:p>
            <a:endParaRPr lang="en-US" sz="2800" dirty="0"/>
          </a:p>
          <a:p>
            <a:r>
              <a:rPr lang="en-US" sz="2800" b="1" dirty="0"/>
              <a:t>Etiology</a:t>
            </a:r>
            <a:r>
              <a:rPr lang="en-US" sz="2800" dirty="0"/>
              <a:t>: Anaphylaxis also known as anaphylactic reaction is caused by absorption of the antigen into the blood directly or through mucous membranes. Food allergy is believed to be the leading cause of anaphylaxis outside the hospital. Other causes of anaphylaxis include medications, insect stings, and latex. Mast cells release Histamine and a protein called </a:t>
            </a:r>
            <a:r>
              <a:rPr lang="en-US" sz="2800" dirty="0" err="1"/>
              <a:t>Tryptase</a:t>
            </a:r>
            <a:r>
              <a:rPr lang="en-US" sz="2800" dirty="0"/>
              <a:t> to the area it was exposed to.</a:t>
            </a:r>
          </a:p>
        </p:txBody>
      </p:sp>
    </p:spTree>
    <p:extLst>
      <p:ext uri="{BB962C8B-B14F-4D97-AF65-F5344CB8AC3E}">
        <p14:creationId xmlns:p14="http://schemas.microsoft.com/office/powerpoint/2010/main" val="378346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Content Placeholder 2"/>
          <p:cNvSpPr>
            <a:spLocks noGrp="1"/>
          </p:cNvSpPr>
          <p:nvPr>
            <p:ph idx="1"/>
          </p:nvPr>
        </p:nvSpPr>
        <p:spPr>
          <a:xfrm>
            <a:off x="0" y="2325189"/>
            <a:ext cx="12192000" cy="4532811"/>
          </a:xfrm>
        </p:spPr>
        <p:txBody>
          <a:bodyPr>
            <a:normAutofit/>
          </a:bodyPr>
          <a:lstStyle/>
          <a:p>
            <a:r>
              <a:rPr lang="en-US" sz="2600" b="1" dirty="0"/>
              <a:t>Symptoms</a:t>
            </a:r>
            <a:r>
              <a:rPr lang="en-US" sz="2600" dirty="0"/>
              <a:t>: A local anaphylactic reaction might be mild and produce generalized itching, swelling, and urticaria The reaction should be closely monetarized because it might rapidly progress to systemic anaphylaxis. </a:t>
            </a:r>
          </a:p>
          <a:p>
            <a:r>
              <a:rPr lang="en-US" sz="2600" dirty="0"/>
              <a:t>Systemic anaphylaxis is a true medical emergency involving the release of histamines throughout body tissues causing itching of the throat, tongue, and scalp. Edema (swelling of face &amp; airway) lead to difficulty breathing. Blood pressure drops (shock) and temperature. Shock may also cause unconsciousness, and if symptoms are not reversed with medical attention, death from respiratory and cardiac arrest can occur within 15 to 20 minutes.</a:t>
            </a:r>
          </a:p>
        </p:txBody>
      </p:sp>
    </p:spTree>
    <p:extLst>
      <p:ext uri="{BB962C8B-B14F-4D97-AF65-F5344CB8AC3E}">
        <p14:creationId xmlns:p14="http://schemas.microsoft.com/office/powerpoint/2010/main" val="315987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Diagnostics Test </a:t>
            </a:r>
          </a:p>
        </p:txBody>
      </p:sp>
      <p:sp>
        <p:nvSpPr>
          <p:cNvPr id="3" name="Content Placeholder 2"/>
          <p:cNvSpPr>
            <a:spLocks noGrp="1"/>
          </p:cNvSpPr>
          <p:nvPr>
            <p:ph idx="1"/>
          </p:nvPr>
        </p:nvSpPr>
        <p:spPr>
          <a:xfrm>
            <a:off x="0" y="2323749"/>
            <a:ext cx="12192000" cy="4471333"/>
          </a:xfrm>
        </p:spPr>
        <p:txBody>
          <a:bodyPr>
            <a:noAutofit/>
          </a:bodyPr>
          <a:lstStyle/>
          <a:p>
            <a:r>
              <a:rPr lang="en-US" sz="2800" dirty="0"/>
              <a:t>Allergy to an antigen is positive for an inflammatory response occurs at the injection site. Desensitization treatment requires injection of an increasing amount allergen over a long period of time with the goal of desensitizing the body to the allergen.</a:t>
            </a:r>
          </a:p>
          <a:p>
            <a:r>
              <a:rPr lang="en-US" sz="2800" dirty="0"/>
              <a:t>Hypersensitivity reactions to transfused blood cells are usually identified by a blood count indicating low levels of red cells, white cells, and platelets. </a:t>
            </a:r>
          </a:p>
          <a:p>
            <a:r>
              <a:rPr lang="en-US" sz="2800" dirty="0"/>
              <a:t>Antibodies can form against all these blood elements, leading to anemia, leukopenia, and thrombocytopenia (inability to clot blood).</a:t>
            </a:r>
          </a:p>
        </p:txBody>
      </p:sp>
    </p:spTree>
    <p:extLst>
      <p:ext uri="{BB962C8B-B14F-4D97-AF65-F5344CB8AC3E}">
        <p14:creationId xmlns:p14="http://schemas.microsoft.com/office/powerpoint/2010/main" val="74814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Content Placeholder 2"/>
          <p:cNvSpPr>
            <a:spLocks noGrp="1"/>
          </p:cNvSpPr>
          <p:nvPr>
            <p:ph idx="1"/>
          </p:nvPr>
        </p:nvSpPr>
        <p:spPr>
          <a:xfrm>
            <a:off x="0" y="2281646"/>
            <a:ext cx="12192000" cy="4576353"/>
          </a:xfrm>
        </p:spPr>
        <p:txBody>
          <a:bodyPr>
            <a:noAutofit/>
          </a:bodyPr>
          <a:lstStyle/>
          <a:p>
            <a:r>
              <a:rPr lang="en-US" sz="2800" b="1" dirty="0"/>
              <a:t>Diagnosi</a:t>
            </a:r>
            <a:r>
              <a:rPr lang="en-US" sz="2800" dirty="0"/>
              <a:t>s: Symptoms generally initiate within minutes and last less than 24 hours. Diagnosis is made rapidly based on presenting symptoms.</a:t>
            </a:r>
          </a:p>
          <a:p>
            <a:r>
              <a:rPr lang="en-US" sz="2800" b="1" dirty="0"/>
              <a:t>Treatment</a:t>
            </a:r>
            <a:r>
              <a:rPr lang="en-US" sz="2800" dirty="0"/>
              <a:t>: During attack, performance of tracheostomy (</a:t>
            </a:r>
            <a:r>
              <a:rPr lang="en-US" sz="2800" dirty="0" err="1"/>
              <a:t>trache</a:t>
            </a:r>
            <a:r>
              <a:rPr lang="en-US" sz="2800" dirty="0"/>
              <a:t>=trachea, ostomy=opening) or endotracheal (</a:t>
            </a:r>
            <a:r>
              <a:rPr lang="en-US" sz="2800" dirty="0" err="1"/>
              <a:t>endo</a:t>
            </a:r>
            <a:r>
              <a:rPr lang="en-US" sz="2800" dirty="0"/>
              <a:t>=within, trachea=windpipe) intubation with mechanical ventilation. Immediate administration of epinephrine (adrenaline) is necessary. Epinephrine is a vasoconstrictor and a smooth muscle relaxant that raises blood pressure, dilates the bronchi, and decreases laryngeal spasms.</a:t>
            </a:r>
          </a:p>
        </p:txBody>
      </p:sp>
    </p:spTree>
    <p:extLst>
      <p:ext uri="{BB962C8B-B14F-4D97-AF65-F5344CB8AC3E}">
        <p14:creationId xmlns:p14="http://schemas.microsoft.com/office/powerpoint/2010/main" val="45257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Content Placeholder 2"/>
          <p:cNvSpPr>
            <a:spLocks noGrp="1"/>
          </p:cNvSpPr>
          <p:nvPr>
            <p:ph idx="1"/>
          </p:nvPr>
        </p:nvSpPr>
        <p:spPr>
          <a:xfrm>
            <a:off x="0" y="2316480"/>
            <a:ext cx="12192000" cy="4541519"/>
          </a:xfrm>
        </p:spPr>
        <p:txBody>
          <a:bodyPr>
            <a:noAutofit/>
          </a:bodyPr>
          <a:lstStyle/>
          <a:p>
            <a:r>
              <a:rPr lang="en-US" sz="2800" b="1" dirty="0"/>
              <a:t>Treatment Cont. </a:t>
            </a:r>
            <a:r>
              <a:rPr lang="en-US" sz="2800" dirty="0"/>
              <a:t>: Antihistamines and corticosteroids are powerful anti-inflammatory hormones that limit histamine production, thus showing the allergic reaction.</a:t>
            </a:r>
          </a:p>
          <a:p>
            <a:r>
              <a:rPr lang="en-US" sz="2800" dirty="0"/>
              <a:t>Follow up treatment requires identification of the allergen to avoid a reaction. Individuals should wear an allergy identification necklace or bracelet. Individuals with severe reactions should always carry an allergy kit containing Benadryl (antihistamine), syringes, and vials of epinephrine, or an EPI Pen (epinephrine auto injector). Family should understand and practice steps and treatments of a reaction.</a:t>
            </a:r>
          </a:p>
        </p:txBody>
      </p:sp>
    </p:spTree>
    <p:extLst>
      <p:ext uri="{BB962C8B-B14F-4D97-AF65-F5344CB8AC3E}">
        <p14:creationId xmlns:p14="http://schemas.microsoft.com/office/powerpoint/2010/main" val="20749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allergies</a:t>
            </a:r>
          </a:p>
        </p:txBody>
      </p:sp>
      <p:sp>
        <p:nvSpPr>
          <p:cNvPr id="3" name="Content Placeholder 2"/>
          <p:cNvSpPr>
            <a:spLocks noGrp="1"/>
          </p:cNvSpPr>
          <p:nvPr>
            <p:ph idx="1"/>
          </p:nvPr>
        </p:nvSpPr>
        <p:spPr>
          <a:xfrm>
            <a:off x="0" y="2464526"/>
            <a:ext cx="12192000" cy="4393474"/>
          </a:xfrm>
        </p:spPr>
        <p:txBody>
          <a:bodyPr>
            <a:normAutofit/>
          </a:bodyPr>
          <a:lstStyle/>
          <a:p>
            <a:r>
              <a:rPr lang="en-US" sz="2800" b="1" dirty="0"/>
              <a:t>Description</a:t>
            </a:r>
            <a:r>
              <a:rPr lang="en-US" sz="2800" dirty="0"/>
              <a:t>: Gastrointestinal food allergies are often difficult to diagnose because it involves elimination of certain foods, and then adding them to your diet one at a time.</a:t>
            </a:r>
          </a:p>
          <a:p>
            <a:endParaRPr lang="en-US" sz="2800" dirty="0"/>
          </a:p>
          <a:p>
            <a:r>
              <a:rPr lang="en-US" sz="2800" b="1" dirty="0"/>
              <a:t>Etiology</a:t>
            </a:r>
            <a:r>
              <a:rPr lang="en-US" sz="2800" dirty="0"/>
              <a:t>: Chocolate and shellfish are common food allergies. Sometimes the allergy is not specific to food, but to additives or preservatives in the food. A milk allergy is typically not a true allergy, but an intolerance to the lactose in the milk. Taking a lactose enzyme (lactase) can help prevent the intolerance.</a:t>
            </a:r>
          </a:p>
        </p:txBody>
      </p:sp>
    </p:spTree>
    <p:extLst>
      <p:ext uri="{BB962C8B-B14F-4D97-AF65-F5344CB8AC3E}">
        <p14:creationId xmlns:p14="http://schemas.microsoft.com/office/powerpoint/2010/main" val="51725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allergies </a:t>
            </a:r>
          </a:p>
        </p:txBody>
      </p:sp>
      <p:sp>
        <p:nvSpPr>
          <p:cNvPr id="3" name="Content Placeholder 2"/>
          <p:cNvSpPr>
            <a:spLocks noGrp="1"/>
          </p:cNvSpPr>
          <p:nvPr>
            <p:ph idx="1"/>
          </p:nvPr>
        </p:nvSpPr>
        <p:spPr>
          <a:xfrm>
            <a:off x="0" y="2281646"/>
            <a:ext cx="12192000" cy="4576354"/>
          </a:xfrm>
        </p:spPr>
        <p:txBody>
          <a:bodyPr>
            <a:noAutofit/>
          </a:bodyPr>
          <a:lstStyle/>
          <a:p>
            <a:r>
              <a:rPr lang="en-US" sz="2800" b="1" dirty="0"/>
              <a:t>Symptoms</a:t>
            </a:r>
            <a:r>
              <a:rPr lang="en-US" sz="2800" dirty="0"/>
              <a:t>: Skin rash, abdominal cramping, diarrhea, and cramping.</a:t>
            </a:r>
          </a:p>
          <a:p>
            <a:r>
              <a:rPr lang="en-US" sz="2800" b="1" dirty="0"/>
              <a:t>Diagnosis</a:t>
            </a:r>
            <a:r>
              <a:rPr lang="en-US" sz="2800" dirty="0"/>
              <a:t>: Get a through history of the patient and patient’s documented food diary. Testing, including, skin tests and blood tests. Food challenges can also be helpful.</a:t>
            </a:r>
          </a:p>
          <a:p>
            <a:endParaRPr lang="en-US" sz="2800" dirty="0"/>
          </a:p>
          <a:p>
            <a:r>
              <a:rPr lang="en-US" sz="2800" b="1" dirty="0"/>
              <a:t>Treatment</a:t>
            </a:r>
            <a:r>
              <a:rPr lang="en-US" sz="2800" dirty="0"/>
              <a:t>: For mild allergic reactions, treatment with antihistamines might be sufficient. For severe reactions, first priority is to maintain airway open and possibly activate the emergency medical system.</a:t>
            </a:r>
          </a:p>
        </p:txBody>
      </p:sp>
    </p:spTree>
    <p:extLst>
      <p:ext uri="{BB962C8B-B14F-4D97-AF65-F5344CB8AC3E}">
        <p14:creationId xmlns:p14="http://schemas.microsoft.com/office/powerpoint/2010/main" val="3139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Dermatitis </a:t>
            </a:r>
          </a:p>
        </p:txBody>
      </p:sp>
      <p:sp>
        <p:nvSpPr>
          <p:cNvPr id="3" name="Content Placeholder 2"/>
          <p:cNvSpPr>
            <a:spLocks noGrp="1"/>
          </p:cNvSpPr>
          <p:nvPr>
            <p:ph idx="1"/>
          </p:nvPr>
        </p:nvSpPr>
        <p:spPr>
          <a:xfrm>
            <a:off x="0" y="2351314"/>
            <a:ext cx="12192000" cy="4506686"/>
          </a:xfrm>
        </p:spPr>
        <p:txBody>
          <a:bodyPr>
            <a:normAutofit/>
          </a:bodyPr>
          <a:lstStyle/>
          <a:p>
            <a:r>
              <a:rPr lang="en-US" sz="2800" b="1" dirty="0"/>
              <a:t>Description</a:t>
            </a:r>
            <a:r>
              <a:rPr lang="en-US" sz="2800" dirty="0"/>
              <a:t>: Acute or chronic allergic reaction affecting the skin.</a:t>
            </a:r>
          </a:p>
          <a:p>
            <a:endParaRPr lang="en-US" sz="2800" dirty="0"/>
          </a:p>
          <a:p>
            <a:r>
              <a:rPr lang="en-US" sz="2800" b="1" dirty="0"/>
              <a:t>Etiology</a:t>
            </a:r>
            <a:r>
              <a:rPr lang="en-US" sz="2800" dirty="0"/>
              <a:t>: Usually some type of cosmetic, laundry product, plant, jewelry, paint, drug, plastic, or a variety of other agents. Determining the causative agent is difficult to determine, and once determined, complete avoidance might not be possible.</a:t>
            </a:r>
          </a:p>
          <a:p>
            <a:endParaRPr lang="en-US" sz="2800" dirty="0"/>
          </a:p>
          <a:p>
            <a:r>
              <a:rPr lang="en-US" sz="2800" b="1" dirty="0"/>
              <a:t>Symptoms</a:t>
            </a:r>
            <a:r>
              <a:rPr lang="en-US" sz="2800" dirty="0"/>
              <a:t>: Allergic lesions in range from small, red, localized lesions to vascular lesions that cover the entire body. Ex: poison ivy</a:t>
            </a:r>
          </a:p>
          <a:p>
            <a:endParaRPr lang="en-US" sz="2000" dirty="0"/>
          </a:p>
          <a:p>
            <a:endParaRPr lang="en-US" sz="2000" dirty="0"/>
          </a:p>
          <a:p>
            <a:endParaRPr lang="en-US" sz="2000" dirty="0"/>
          </a:p>
        </p:txBody>
      </p:sp>
    </p:spTree>
    <p:extLst>
      <p:ext uri="{BB962C8B-B14F-4D97-AF65-F5344CB8AC3E}">
        <p14:creationId xmlns:p14="http://schemas.microsoft.com/office/powerpoint/2010/main" val="269603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ivy                           oily (REZ;IN)</a:t>
            </a:r>
          </a:p>
        </p:txBody>
      </p:sp>
      <p:pic>
        <p:nvPicPr>
          <p:cNvPr id="4" name="Content Placeholder 3"/>
          <p:cNvPicPr>
            <a:picLocks noGrp="1" noChangeAspect="1"/>
          </p:cNvPicPr>
          <p:nvPr>
            <p:ph idx="1"/>
          </p:nvPr>
        </p:nvPicPr>
        <p:blipFill>
          <a:blip r:embed="rId2"/>
          <a:stretch>
            <a:fillRect/>
          </a:stretch>
        </p:blipFill>
        <p:spPr>
          <a:xfrm>
            <a:off x="411209" y="2333685"/>
            <a:ext cx="5124450" cy="3416300"/>
          </a:xfrm>
          <a:prstGeom prst="rect">
            <a:avLst/>
          </a:prstGeom>
        </p:spPr>
      </p:pic>
      <p:sp>
        <p:nvSpPr>
          <p:cNvPr id="5" name="TextBox 4"/>
          <p:cNvSpPr txBox="1"/>
          <p:nvPr/>
        </p:nvSpPr>
        <p:spPr>
          <a:xfrm>
            <a:off x="5626443" y="2125363"/>
            <a:ext cx="6242539" cy="48936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Some plants contain oily resin like substance that causes itchy rash in men and women. Urushiol is one such resin found in the leaves and branches of poison ivy that cause poison ivy rash. This type of resin can stick on to the clothing and shoes of humans when they are walking through the plants. The same plant can produce a worse type of infection in the lungs when it is burnt and the smoke is inhaled. Treatment can be given for poison ivy rash by medications like a corticosteroid.</a:t>
            </a:r>
          </a:p>
        </p:txBody>
      </p:sp>
    </p:spTree>
    <p:extLst>
      <p:ext uri="{BB962C8B-B14F-4D97-AF65-F5344CB8AC3E}">
        <p14:creationId xmlns:p14="http://schemas.microsoft.com/office/powerpoint/2010/main" val="125526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dermatitis </a:t>
            </a:r>
          </a:p>
        </p:txBody>
      </p:sp>
      <p:sp>
        <p:nvSpPr>
          <p:cNvPr id="3" name="Content Placeholder 2"/>
          <p:cNvSpPr>
            <a:spLocks noGrp="1"/>
          </p:cNvSpPr>
          <p:nvPr>
            <p:ph idx="1"/>
          </p:nvPr>
        </p:nvSpPr>
        <p:spPr>
          <a:xfrm>
            <a:off x="82379" y="2187126"/>
            <a:ext cx="9345705" cy="2788770"/>
          </a:xfrm>
        </p:spPr>
        <p:txBody>
          <a:bodyPr>
            <a:noAutofit/>
          </a:bodyPr>
          <a:lstStyle/>
          <a:p>
            <a:r>
              <a:rPr lang="en-US" sz="2400" b="1" dirty="0"/>
              <a:t>Diagnosis</a:t>
            </a:r>
            <a:r>
              <a:rPr lang="en-US" sz="2400" dirty="0"/>
              <a:t>: skin patch testing will help determine the diagnosis of the allergen. </a:t>
            </a:r>
          </a:p>
          <a:p>
            <a:r>
              <a:rPr lang="en-US" sz="2400" b="1" dirty="0"/>
              <a:t>Treatmen</a:t>
            </a:r>
            <a:r>
              <a:rPr lang="en-US" sz="2400" dirty="0"/>
              <a:t>t: Treatment is only available when allergen is diagnosed, with a Corticosteroid, and Antihistamine for the swelling. Avoidance of the allergen is the most effective treatment.</a:t>
            </a:r>
          </a:p>
        </p:txBody>
      </p:sp>
      <p:pic>
        <p:nvPicPr>
          <p:cNvPr id="5" name="Picture 4"/>
          <p:cNvPicPr>
            <a:picLocks noChangeAspect="1"/>
          </p:cNvPicPr>
          <p:nvPr/>
        </p:nvPicPr>
        <p:blipFill>
          <a:blip r:embed="rId2"/>
          <a:stretch>
            <a:fillRect/>
          </a:stretch>
        </p:blipFill>
        <p:spPr>
          <a:xfrm>
            <a:off x="9295000" y="2850775"/>
            <a:ext cx="2802871" cy="3899647"/>
          </a:xfrm>
          <a:prstGeom prst="rect">
            <a:avLst/>
          </a:prstGeom>
        </p:spPr>
      </p:pic>
      <p:pic>
        <p:nvPicPr>
          <p:cNvPr id="6" name="Picture 5"/>
          <p:cNvPicPr>
            <a:picLocks noChangeAspect="1"/>
          </p:cNvPicPr>
          <p:nvPr/>
        </p:nvPicPr>
        <p:blipFill>
          <a:blip r:embed="rId3"/>
          <a:stretch>
            <a:fillRect/>
          </a:stretch>
        </p:blipFill>
        <p:spPr>
          <a:xfrm>
            <a:off x="0" y="4533952"/>
            <a:ext cx="4200008" cy="2552088"/>
          </a:xfrm>
          <a:prstGeom prst="rect">
            <a:avLst/>
          </a:prstGeom>
        </p:spPr>
      </p:pic>
    </p:spTree>
    <p:extLst>
      <p:ext uri="{BB962C8B-B14F-4D97-AF65-F5344CB8AC3E}">
        <p14:creationId xmlns:p14="http://schemas.microsoft.com/office/powerpoint/2010/main" val="348643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524434" y="2407023"/>
            <a:ext cx="11013141" cy="4007223"/>
          </a:xfrm>
        </p:spPr>
        <p:txBody>
          <a:bodyPr>
            <a:normAutofit/>
          </a:bodyPr>
          <a:lstStyle/>
          <a:p>
            <a:r>
              <a:rPr lang="en-US" sz="2800" dirty="0"/>
              <a:t>A Coombs test will indicate the formation of antibodies on the red blood cells, determining blood type and diagnosis of certain hemolytic (</a:t>
            </a:r>
            <a:r>
              <a:rPr lang="en-US" sz="2800" dirty="0" err="1"/>
              <a:t>hemo</a:t>
            </a:r>
            <a:r>
              <a:rPr lang="en-US" sz="2800" dirty="0"/>
              <a:t>=blood, lytic=destroying) anemias.</a:t>
            </a:r>
          </a:p>
          <a:p>
            <a:endParaRPr lang="en-US" sz="2800" dirty="0"/>
          </a:p>
          <a:p>
            <a:r>
              <a:rPr lang="en-US" sz="2800" dirty="0"/>
              <a:t>This test can also indicate the presence of maternal antibodies against fetal blood type.</a:t>
            </a:r>
          </a:p>
        </p:txBody>
      </p:sp>
    </p:spTree>
    <p:extLst>
      <p:ext uri="{BB962C8B-B14F-4D97-AF65-F5344CB8AC3E}">
        <p14:creationId xmlns:p14="http://schemas.microsoft.com/office/powerpoint/2010/main" val="62041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Coombs test</a:t>
            </a:r>
          </a:p>
        </p:txBody>
      </p:sp>
      <p:pic>
        <p:nvPicPr>
          <p:cNvPr id="6" name="Content Placeholder 5"/>
          <p:cNvPicPr>
            <a:picLocks noGrp="1" noChangeAspect="1"/>
          </p:cNvPicPr>
          <p:nvPr>
            <p:ph idx="1"/>
          </p:nvPr>
        </p:nvPicPr>
        <p:blipFill>
          <a:blip r:embed="rId2"/>
          <a:stretch>
            <a:fillRect/>
          </a:stretch>
        </p:blipFill>
        <p:spPr>
          <a:xfrm>
            <a:off x="0" y="2013154"/>
            <a:ext cx="6459794" cy="4844846"/>
          </a:xfrm>
          <a:prstGeom prst="rect">
            <a:avLst/>
          </a:prstGeom>
        </p:spPr>
      </p:pic>
      <p:pic>
        <p:nvPicPr>
          <p:cNvPr id="7" name="Picture 6"/>
          <p:cNvPicPr>
            <a:picLocks noChangeAspect="1"/>
          </p:cNvPicPr>
          <p:nvPr/>
        </p:nvPicPr>
        <p:blipFill>
          <a:blip r:embed="rId3"/>
          <a:stretch>
            <a:fillRect/>
          </a:stretch>
        </p:blipFill>
        <p:spPr>
          <a:xfrm>
            <a:off x="5707626" y="1994720"/>
            <a:ext cx="6484374" cy="4863280"/>
          </a:xfrm>
          <a:prstGeom prst="rect">
            <a:avLst/>
          </a:prstGeom>
        </p:spPr>
      </p:pic>
    </p:spTree>
    <p:extLst>
      <p:ext uri="{BB962C8B-B14F-4D97-AF65-F5344CB8AC3E}">
        <p14:creationId xmlns:p14="http://schemas.microsoft.com/office/powerpoint/2010/main" val="330022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309716" y="2397087"/>
            <a:ext cx="11459497" cy="4291780"/>
          </a:xfrm>
        </p:spPr>
        <p:txBody>
          <a:bodyPr>
            <a:normAutofit/>
          </a:bodyPr>
          <a:lstStyle/>
          <a:p>
            <a:r>
              <a:rPr lang="en-US" sz="2800" dirty="0"/>
              <a:t>Autoimmune disorders can be diagnosed using blood tests that measure for specific diseases. </a:t>
            </a:r>
          </a:p>
          <a:p>
            <a:r>
              <a:rPr lang="en-US" sz="2800" dirty="0"/>
              <a:t>Example: individuals with systemic lupus have a positive antinuclear antibody(ANA) test. </a:t>
            </a:r>
          </a:p>
          <a:p>
            <a:r>
              <a:rPr lang="en-US" sz="2800" dirty="0"/>
              <a:t>Rheumatoid factor (RF) in the blood is often an indication of rheumatoid arthritis. </a:t>
            </a:r>
          </a:p>
          <a:p>
            <a:endParaRPr lang="en-US" sz="2400" dirty="0"/>
          </a:p>
        </p:txBody>
      </p:sp>
    </p:spTree>
    <p:extLst>
      <p:ext uri="{BB962C8B-B14F-4D97-AF65-F5344CB8AC3E}">
        <p14:creationId xmlns:p14="http://schemas.microsoft.com/office/powerpoint/2010/main" val="142436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41" y="592183"/>
            <a:ext cx="8761413" cy="1288867"/>
          </a:xfrm>
        </p:spPr>
        <p:txBody>
          <a:bodyPr/>
          <a:lstStyle/>
          <a:p>
            <a:pPr algn="ctr"/>
            <a:r>
              <a:rPr lang="en-US" dirty="0"/>
              <a:t>Hypersensitivity Disorders : </a:t>
            </a:r>
            <a:br>
              <a:rPr lang="en-US" dirty="0"/>
            </a:br>
            <a:r>
              <a:rPr lang="en-US" dirty="0"/>
              <a:t>Allergies (in general)</a:t>
            </a:r>
          </a:p>
        </p:txBody>
      </p:sp>
      <p:sp>
        <p:nvSpPr>
          <p:cNvPr id="3" name="Content Placeholder 2"/>
          <p:cNvSpPr>
            <a:spLocks noGrp="1"/>
          </p:cNvSpPr>
          <p:nvPr>
            <p:ph idx="1"/>
          </p:nvPr>
        </p:nvSpPr>
        <p:spPr>
          <a:xfrm>
            <a:off x="0" y="2299063"/>
            <a:ext cx="12192000" cy="4558937"/>
          </a:xfrm>
        </p:spPr>
        <p:txBody>
          <a:bodyPr>
            <a:normAutofit/>
          </a:bodyPr>
          <a:lstStyle/>
          <a:p>
            <a:r>
              <a:rPr lang="en-US" sz="2800" b="1" dirty="0"/>
              <a:t>Description: </a:t>
            </a:r>
            <a:r>
              <a:rPr lang="en-US" sz="2800" dirty="0"/>
              <a:t>One of the most prevalent types of hypersensitivity problems. Hay fever, asthma, urticaria (a reaction characterized by intense wheals and itching), and contact dermatitis are common allergic reaction. Severe asthma is an example of a life threatening condition that can occur from an allergy.</a:t>
            </a:r>
          </a:p>
        </p:txBody>
      </p:sp>
      <p:pic>
        <p:nvPicPr>
          <p:cNvPr id="4" name="Picture 3"/>
          <p:cNvPicPr>
            <a:picLocks noChangeAspect="1"/>
          </p:cNvPicPr>
          <p:nvPr/>
        </p:nvPicPr>
        <p:blipFill>
          <a:blip r:embed="rId2"/>
          <a:stretch>
            <a:fillRect/>
          </a:stretch>
        </p:blipFill>
        <p:spPr>
          <a:xfrm>
            <a:off x="7929094" y="4179474"/>
            <a:ext cx="4262906" cy="2678526"/>
          </a:xfrm>
          <a:prstGeom prst="rect">
            <a:avLst/>
          </a:prstGeom>
        </p:spPr>
      </p:pic>
      <p:sp>
        <p:nvSpPr>
          <p:cNvPr id="5" name="TextBox 4"/>
          <p:cNvSpPr txBox="1"/>
          <p:nvPr/>
        </p:nvSpPr>
        <p:spPr>
          <a:xfrm>
            <a:off x="6096000" y="5354588"/>
            <a:ext cx="171289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Picture of wheals</a:t>
            </a:r>
          </a:p>
        </p:txBody>
      </p:sp>
      <p:cxnSp>
        <p:nvCxnSpPr>
          <p:cNvPr id="7" name="Straight Arrow Connector 6"/>
          <p:cNvCxnSpPr/>
          <p:nvPr/>
        </p:nvCxnSpPr>
        <p:spPr>
          <a:xfrm>
            <a:off x="7074794" y="5833560"/>
            <a:ext cx="7340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501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Etiology (the Cause):</a:t>
            </a:r>
          </a:p>
        </p:txBody>
      </p:sp>
      <p:sp>
        <p:nvSpPr>
          <p:cNvPr id="3" name="Content Placeholder 2"/>
          <p:cNvSpPr>
            <a:spLocks noGrp="1"/>
          </p:cNvSpPr>
          <p:nvPr>
            <p:ph idx="1"/>
          </p:nvPr>
        </p:nvSpPr>
        <p:spPr>
          <a:xfrm>
            <a:off x="0" y="2177143"/>
            <a:ext cx="12192000" cy="4680857"/>
          </a:xfrm>
        </p:spPr>
        <p:txBody>
          <a:bodyPr>
            <a:noAutofit/>
          </a:bodyPr>
          <a:lstStyle/>
          <a:p>
            <a:r>
              <a:rPr lang="en-US" sz="2800" dirty="0"/>
              <a:t>Allergy is an acquired hypersensitivity. Individual needs to be first exposed or sensitized into the allergen. Subsequent or repeated exposure leads to a reaction identified as an allergy or an allergic reaction by the immune system. </a:t>
            </a:r>
          </a:p>
          <a:p>
            <a:endParaRPr lang="en-US" sz="2800" dirty="0"/>
          </a:p>
          <a:p>
            <a:r>
              <a:rPr lang="en-US" sz="2800" dirty="0"/>
              <a:t>An immediate response to an allergy are examples like hay fever, asthma, or food allergy.</a:t>
            </a:r>
          </a:p>
          <a:p>
            <a:r>
              <a:rPr lang="en-US" sz="2800" dirty="0"/>
              <a:t>Delayed response allergies are slower to react and are usually less harmful. For example contact dermatitis, caused by exposure to poison ivy.</a:t>
            </a:r>
          </a:p>
        </p:txBody>
      </p:sp>
    </p:spTree>
    <p:extLst>
      <p:ext uri="{BB962C8B-B14F-4D97-AF65-F5344CB8AC3E}">
        <p14:creationId xmlns:p14="http://schemas.microsoft.com/office/powerpoint/2010/main" val="41740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normAutofit/>
          </a:bodyPr>
          <a:lstStyle/>
          <a:p>
            <a:r>
              <a:rPr lang="en-US" sz="2800" dirty="0"/>
              <a:t>Because </a:t>
            </a:r>
            <a:r>
              <a:rPr lang="en-US" sz="2800" u="sng" dirty="0"/>
              <a:t>most allergies are airborne,</a:t>
            </a:r>
            <a:r>
              <a:rPr lang="en-US" sz="2800" dirty="0"/>
              <a:t> they cause respiratory symptoms such as a runny nose, coughing, sneezing, wheezing, and nasal congestion.</a:t>
            </a:r>
          </a:p>
          <a:p>
            <a:r>
              <a:rPr lang="en-US" sz="2800" dirty="0"/>
              <a:t>Other allergies can cause redness, heat, swelling and itching of the involved tissue.</a:t>
            </a:r>
          </a:p>
        </p:txBody>
      </p:sp>
    </p:spTree>
    <p:extLst>
      <p:ext uri="{BB962C8B-B14F-4D97-AF65-F5344CB8AC3E}">
        <p14:creationId xmlns:p14="http://schemas.microsoft.com/office/powerpoint/2010/main" val="291660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&amp; Prevention</a:t>
            </a:r>
          </a:p>
        </p:txBody>
      </p:sp>
      <p:sp>
        <p:nvSpPr>
          <p:cNvPr id="3" name="Content Placeholder 2"/>
          <p:cNvSpPr>
            <a:spLocks noGrp="1"/>
          </p:cNvSpPr>
          <p:nvPr>
            <p:ph idx="1"/>
          </p:nvPr>
        </p:nvSpPr>
        <p:spPr>
          <a:xfrm>
            <a:off x="0" y="2438400"/>
            <a:ext cx="12191999" cy="4419599"/>
          </a:xfrm>
        </p:spPr>
        <p:txBody>
          <a:bodyPr>
            <a:normAutofit/>
          </a:bodyPr>
          <a:lstStyle/>
          <a:p>
            <a:r>
              <a:rPr lang="en-US" sz="2800" b="1" dirty="0"/>
              <a:t>Treatments: </a:t>
            </a:r>
            <a:r>
              <a:rPr lang="en-US" sz="2800" dirty="0"/>
              <a:t>Avoidance of the allergen, allergy desensitization injections, antihistamine and steroid medications.  </a:t>
            </a:r>
          </a:p>
          <a:p>
            <a:endParaRPr lang="en-US" sz="2800" dirty="0"/>
          </a:p>
          <a:p>
            <a:r>
              <a:rPr lang="en-US" sz="2800" b="1" dirty="0"/>
              <a:t>Preventions: </a:t>
            </a:r>
            <a:r>
              <a:rPr lang="en-US" sz="2800" dirty="0"/>
              <a:t>total avoidance of the allergen or in the case of autoimmune disease, minimizing the hyper immune symptoms.</a:t>
            </a:r>
            <a:endParaRPr lang="en-US" sz="2800" b="1" dirty="0"/>
          </a:p>
        </p:txBody>
      </p:sp>
    </p:spTree>
    <p:extLst>
      <p:ext uri="{BB962C8B-B14F-4D97-AF65-F5344CB8AC3E}">
        <p14:creationId xmlns:p14="http://schemas.microsoft.com/office/powerpoint/2010/main" val="4052052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12409</TotalTime>
  <Words>2060</Words>
  <Application>Microsoft Office PowerPoint</Application>
  <PresentationFormat>Widescreen</PresentationFormat>
  <Paragraphs>103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Ion Boardroom</vt:lpstr>
      <vt:lpstr>*Diagnostic Test*</vt:lpstr>
      <vt:lpstr>Diagnostics Test </vt:lpstr>
      <vt:lpstr>Diagnostic Test.</vt:lpstr>
      <vt:lpstr>Coombs test</vt:lpstr>
      <vt:lpstr>Diagnostic test</vt:lpstr>
      <vt:lpstr>Hypersensitivity Disorders :  Allergies (in general)</vt:lpstr>
      <vt:lpstr>Etiology (the Cause):</vt:lpstr>
      <vt:lpstr>Symptoms:</vt:lpstr>
      <vt:lpstr>Treatments &amp; Prevention</vt:lpstr>
      <vt:lpstr>Hay Fever (Allergic Rhinitis)</vt:lpstr>
      <vt:lpstr>Hay Fever</vt:lpstr>
      <vt:lpstr>Asthma</vt:lpstr>
      <vt:lpstr>Asthma</vt:lpstr>
      <vt:lpstr>Asthma </vt:lpstr>
      <vt:lpstr>Asthma</vt:lpstr>
      <vt:lpstr>Urticaria (Ooor-ti-caria)</vt:lpstr>
      <vt:lpstr>Urticaria</vt:lpstr>
      <vt:lpstr>Anaphylaxis</vt:lpstr>
      <vt:lpstr>Anaphylaxis</vt:lpstr>
      <vt:lpstr>Anaphylaxis</vt:lpstr>
      <vt:lpstr>Anaphylaxis</vt:lpstr>
      <vt:lpstr>Food allergies</vt:lpstr>
      <vt:lpstr>Food allergies </vt:lpstr>
      <vt:lpstr>Contact Dermatitis </vt:lpstr>
      <vt:lpstr>Poison ivy                           oily (REZ;IN)</vt:lpstr>
      <vt:lpstr>Contact dermatitis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Test*</dc:title>
  <dc:creator>yadira salazar</dc:creator>
  <cp:lastModifiedBy>yadira salazar</cp:lastModifiedBy>
  <cp:revision>11</cp:revision>
  <dcterms:created xsi:type="dcterms:W3CDTF">2017-04-06T18:23:44Z</dcterms:created>
  <dcterms:modified xsi:type="dcterms:W3CDTF">2018-05-10T19:17:40Z</dcterms:modified>
</cp:coreProperties>
</file>