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66"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5/8/2017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127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5/8/2017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413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5/8/2017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130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5/8/2017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363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5/8/2017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654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5/8/2017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421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5/8/2017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085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5/8/2017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1652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5/8/2017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386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5/8/2017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8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5/8/2017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480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5/8/2017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580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5/8/2017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8274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5/8/2017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421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5/8/2017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150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5/8/2017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328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5/8/2017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286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5/8/2017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6729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kOuma9Ad-E" TargetMode="External"/><Relationship Id="rId2" Type="http://schemas.openxmlformats.org/officeDocument/2006/relationships/hyperlink" Target="https://www.youtube.com/watch?v=Rq7-Lkmd8tA" TargetMode="External"/><Relationship Id="rId1" Type="http://schemas.openxmlformats.org/officeDocument/2006/relationships/slideLayout" Target="../slideLayouts/slideLayout2.xml"/><Relationship Id="rId4" Type="http://schemas.openxmlformats.org/officeDocument/2006/relationships/hyperlink" Target="https://www.youtube.com/watch?v=Yc-9dfem3l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a:t>
            </a:r>
          </a:p>
        </p:txBody>
      </p:sp>
      <p:sp>
        <p:nvSpPr>
          <p:cNvPr id="3" name="Content Placeholder 2"/>
          <p:cNvSpPr>
            <a:spLocks noGrp="1"/>
          </p:cNvSpPr>
          <p:nvPr>
            <p:ph idx="1"/>
          </p:nvPr>
        </p:nvSpPr>
        <p:spPr>
          <a:xfrm>
            <a:off x="0" y="2149722"/>
            <a:ext cx="12192000" cy="3824194"/>
          </a:xfrm>
        </p:spPr>
        <p:txBody>
          <a:bodyPr>
            <a:normAutofit/>
          </a:bodyPr>
          <a:lstStyle/>
          <a:p>
            <a:r>
              <a:rPr lang="en-US" sz="2400" b="1" dirty="0"/>
              <a:t>Description</a:t>
            </a:r>
            <a:r>
              <a:rPr lang="en-US" sz="2400" dirty="0"/>
              <a:t>: Autoimmune disease that causes chronic inflammation of connective tissue. Joint tissue is permanently affected, but any connective tissue of the body might be involved.</a:t>
            </a:r>
          </a:p>
          <a:p>
            <a:r>
              <a:rPr lang="en-US" sz="2400" b="1" dirty="0"/>
              <a:t>Etiology</a:t>
            </a:r>
            <a:r>
              <a:rPr lang="en-US" sz="2400" dirty="0"/>
              <a:t>: Associated with the production of abnormal antibodies that attacks or attaches to the  bodies own cells and tissues. Presence of the antibody called Rheumatoid factor (RF) in the affected individuals blood is indicative of the disease.</a:t>
            </a:r>
          </a:p>
        </p:txBody>
      </p:sp>
      <p:pic>
        <p:nvPicPr>
          <p:cNvPr id="4" name="Picture 3"/>
          <p:cNvPicPr>
            <a:picLocks noChangeAspect="1"/>
          </p:cNvPicPr>
          <p:nvPr/>
        </p:nvPicPr>
        <p:blipFill>
          <a:blip r:embed="rId2"/>
          <a:stretch>
            <a:fillRect/>
          </a:stretch>
        </p:blipFill>
        <p:spPr>
          <a:xfrm>
            <a:off x="38794" y="4860587"/>
            <a:ext cx="2663217" cy="1997413"/>
          </a:xfrm>
          <a:prstGeom prst="rect">
            <a:avLst/>
          </a:prstGeom>
        </p:spPr>
      </p:pic>
      <p:pic>
        <p:nvPicPr>
          <p:cNvPr id="5" name="Picture 4"/>
          <p:cNvPicPr>
            <a:picLocks noChangeAspect="1"/>
          </p:cNvPicPr>
          <p:nvPr/>
        </p:nvPicPr>
        <p:blipFill>
          <a:blip r:embed="rId3"/>
          <a:stretch>
            <a:fillRect/>
          </a:stretch>
        </p:blipFill>
        <p:spPr>
          <a:xfrm>
            <a:off x="9284043" y="4493482"/>
            <a:ext cx="2831758" cy="2364518"/>
          </a:xfrm>
          <a:prstGeom prst="rect">
            <a:avLst/>
          </a:prstGeom>
        </p:spPr>
      </p:pic>
      <p:pic>
        <p:nvPicPr>
          <p:cNvPr id="6" name="Picture 5"/>
          <p:cNvPicPr>
            <a:picLocks noChangeAspect="1"/>
          </p:cNvPicPr>
          <p:nvPr/>
        </p:nvPicPr>
        <p:blipFill>
          <a:blip r:embed="rId4"/>
          <a:stretch>
            <a:fillRect/>
          </a:stretch>
        </p:blipFill>
        <p:spPr>
          <a:xfrm>
            <a:off x="4248576" y="4591194"/>
            <a:ext cx="3349959" cy="2266806"/>
          </a:xfrm>
          <a:prstGeom prst="rect">
            <a:avLst/>
          </a:prstGeom>
        </p:spPr>
      </p:pic>
    </p:spTree>
    <p:extLst>
      <p:ext uri="{BB962C8B-B14F-4D97-AF65-F5344CB8AC3E}">
        <p14:creationId xmlns:p14="http://schemas.microsoft.com/office/powerpoint/2010/main" val="294140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a:t>
            </a:r>
          </a:p>
        </p:txBody>
      </p:sp>
      <p:sp>
        <p:nvSpPr>
          <p:cNvPr id="3" name="Content Placeholder 2"/>
          <p:cNvSpPr>
            <a:spLocks noGrp="1"/>
          </p:cNvSpPr>
          <p:nvPr>
            <p:ph idx="1"/>
          </p:nvPr>
        </p:nvSpPr>
        <p:spPr>
          <a:xfrm>
            <a:off x="0" y="2168435"/>
            <a:ext cx="12192000" cy="4689566"/>
          </a:xfrm>
        </p:spPr>
        <p:txBody>
          <a:bodyPr>
            <a:normAutofit lnSpcReduction="10000"/>
          </a:bodyPr>
          <a:lstStyle/>
          <a:p>
            <a:r>
              <a:rPr lang="en-US" sz="2500" b="1" dirty="0"/>
              <a:t>Symptoms</a:t>
            </a:r>
            <a:r>
              <a:rPr lang="en-US" sz="2500" dirty="0"/>
              <a:t>: Commonly, metacarpal-phalangeal joints of the hands are initially affected with rheumatoid arthritis. This leads to a classic sign of rheumatoid arthritis called ulnar deviation of the fingers. As the disease progresses, involvement of other synovial (moveable) joints can occur. Joints affected can include those of the fingers, wrists, elbows, feet, ankles, and knees. </a:t>
            </a:r>
          </a:p>
          <a:p>
            <a:r>
              <a:rPr lang="en-US" sz="2500" dirty="0"/>
              <a:t>Symptoms can vary in severity from mild to severe and might go through periods of remission exacerbation. Rheumatoid arthritis begins with inflammation of synovial lining of the joint, leading to pain stiffness and joint deformity. Eventually the cartilage of the joint is destroyed and replaced with a granulation tissue called pannus. Progression of the disease, the entire joint surface is destroyed and replaced with fibrous tissue, making it less movable. Function/loss of joint function is called </a:t>
            </a:r>
            <a:r>
              <a:rPr lang="en-US" sz="2500" dirty="0" err="1"/>
              <a:t>Ankylosis</a:t>
            </a:r>
            <a:r>
              <a:rPr lang="en-US" sz="2500" dirty="0"/>
              <a:t>. </a:t>
            </a:r>
          </a:p>
          <a:p>
            <a:endParaRPr lang="en-US" sz="2000" dirty="0"/>
          </a:p>
        </p:txBody>
      </p:sp>
    </p:spTree>
    <p:extLst>
      <p:ext uri="{BB962C8B-B14F-4D97-AF65-F5344CB8AC3E}">
        <p14:creationId xmlns:p14="http://schemas.microsoft.com/office/powerpoint/2010/main" val="126824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Arthritis(RA)</a:t>
            </a:r>
          </a:p>
        </p:txBody>
      </p:sp>
      <p:sp>
        <p:nvSpPr>
          <p:cNvPr id="3" name="Content Placeholder 2"/>
          <p:cNvSpPr>
            <a:spLocks noGrp="1"/>
          </p:cNvSpPr>
          <p:nvPr>
            <p:ph idx="1"/>
          </p:nvPr>
        </p:nvSpPr>
        <p:spPr>
          <a:xfrm>
            <a:off x="-107092" y="2207741"/>
            <a:ext cx="12480323" cy="3922603"/>
          </a:xfrm>
        </p:spPr>
        <p:txBody>
          <a:bodyPr>
            <a:normAutofit/>
          </a:bodyPr>
          <a:lstStyle/>
          <a:p>
            <a:r>
              <a:rPr lang="en-US" sz="2400" b="1" dirty="0"/>
              <a:t>Symptoms Cont.</a:t>
            </a:r>
            <a:r>
              <a:rPr lang="en-US" sz="2400" dirty="0"/>
              <a:t>: In addition to joint changes, the individual might also have lesions (tissue abnormality) in the collagen of the lungs, blood vessel, heart, and eyes, leading to </a:t>
            </a:r>
            <a:r>
              <a:rPr lang="en-US" sz="2400" dirty="0" err="1"/>
              <a:t>Pleuritis</a:t>
            </a:r>
            <a:r>
              <a:rPr lang="en-US" sz="2400" dirty="0"/>
              <a:t> (pleura=lining of the lungs, </a:t>
            </a:r>
            <a:r>
              <a:rPr lang="en-US" sz="2400" dirty="0" err="1"/>
              <a:t>itis</a:t>
            </a:r>
            <a:r>
              <a:rPr lang="en-US" sz="2400" dirty="0"/>
              <a:t>= inflammation), anemia, </a:t>
            </a:r>
            <a:r>
              <a:rPr lang="en-US" sz="2400" dirty="0" err="1"/>
              <a:t>valvulitis</a:t>
            </a:r>
            <a:r>
              <a:rPr lang="en-US" sz="2400" dirty="0"/>
              <a:t> (</a:t>
            </a:r>
            <a:r>
              <a:rPr lang="en-US" sz="2400" dirty="0" err="1"/>
              <a:t>valvul</a:t>
            </a:r>
            <a:r>
              <a:rPr lang="en-US" sz="2400" dirty="0"/>
              <a:t>=valve, </a:t>
            </a:r>
            <a:r>
              <a:rPr lang="en-US" sz="2400" dirty="0" err="1"/>
              <a:t>itis</a:t>
            </a:r>
            <a:r>
              <a:rPr lang="en-US" sz="2400" dirty="0"/>
              <a:t> = inflammation), and glaucoma (optic nerve damage). Rheumatoid nodules characteristically appear in the subcutaneous tissue(hypodermis) around the fingers, elbows and toes. Individuals with RA will often appear frail and chronically ill. Anemia and infections are common secondary problems.</a:t>
            </a:r>
          </a:p>
        </p:txBody>
      </p:sp>
      <p:pic>
        <p:nvPicPr>
          <p:cNvPr id="4" name="Picture 3"/>
          <p:cNvPicPr>
            <a:picLocks noChangeAspect="1"/>
          </p:cNvPicPr>
          <p:nvPr/>
        </p:nvPicPr>
        <p:blipFill>
          <a:blip r:embed="rId2"/>
          <a:stretch>
            <a:fillRect/>
          </a:stretch>
        </p:blipFill>
        <p:spPr>
          <a:xfrm>
            <a:off x="0" y="5177615"/>
            <a:ext cx="2504303" cy="1669535"/>
          </a:xfrm>
          <a:prstGeom prst="rect">
            <a:avLst/>
          </a:prstGeom>
        </p:spPr>
      </p:pic>
      <p:pic>
        <p:nvPicPr>
          <p:cNvPr id="5" name="Picture 4"/>
          <p:cNvPicPr>
            <a:picLocks noChangeAspect="1"/>
          </p:cNvPicPr>
          <p:nvPr/>
        </p:nvPicPr>
        <p:blipFill>
          <a:blip r:embed="rId3"/>
          <a:stretch>
            <a:fillRect/>
          </a:stretch>
        </p:blipFill>
        <p:spPr>
          <a:xfrm>
            <a:off x="9704172" y="4832010"/>
            <a:ext cx="2487827" cy="2015140"/>
          </a:xfrm>
          <a:prstGeom prst="rect">
            <a:avLst/>
          </a:prstGeom>
        </p:spPr>
      </p:pic>
      <p:pic>
        <p:nvPicPr>
          <p:cNvPr id="6" name="Picture 5"/>
          <p:cNvPicPr>
            <a:picLocks noChangeAspect="1"/>
          </p:cNvPicPr>
          <p:nvPr/>
        </p:nvPicPr>
        <p:blipFill>
          <a:blip r:embed="rId4"/>
          <a:stretch>
            <a:fillRect/>
          </a:stretch>
        </p:blipFill>
        <p:spPr>
          <a:xfrm>
            <a:off x="4422551" y="4791075"/>
            <a:ext cx="2857500" cy="2066925"/>
          </a:xfrm>
          <a:prstGeom prst="rect">
            <a:avLst/>
          </a:prstGeom>
        </p:spPr>
      </p:pic>
    </p:spTree>
    <p:extLst>
      <p:ext uri="{BB962C8B-B14F-4D97-AF65-F5344CB8AC3E}">
        <p14:creationId xmlns:p14="http://schemas.microsoft.com/office/powerpoint/2010/main" val="409539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a:t>
            </a:r>
          </a:p>
        </p:txBody>
      </p:sp>
      <p:sp>
        <p:nvSpPr>
          <p:cNvPr id="3" name="Content Placeholder 2"/>
          <p:cNvSpPr>
            <a:spLocks noGrp="1"/>
          </p:cNvSpPr>
          <p:nvPr>
            <p:ph idx="1"/>
          </p:nvPr>
        </p:nvSpPr>
        <p:spPr>
          <a:xfrm>
            <a:off x="0" y="2216321"/>
            <a:ext cx="12192000" cy="3707148"/>
          </a:xfrm>
        </p:spPr>
        <p:txBody>
          <a:bodyPr>
            <a:normAutofit/>
          </a:bodyPr>
          <a:lstStyle/>
          <a:p>
            <a:r>
              <a:rPr lang="en-US" sz="2400" b="1" dirty="0"/>
              <a:t>Symptoms Cont</a:t>
            </a:r>
            <a:r>
              <a:rPr lang="en-US" sz="2400" dirty="0"/>
              <a:t>.: This chronic disease affects both sexes and all ages, but onset is most common in women between age 20-40. Women are affected three times more than men because of their ability to have children, smaller body size, and smaller muscles. Rheumatoid arthritis can affect children from infants to 16 year old children, can be very severe, and is called juvenile rheumatoid arthritis or Still’s Disease. </a:t>
            </a:r>
          </a:p>
        </p:txBody>
      </p:sp>
      <p:pic>
        <p:nvPicPr>
          <p:cNvPr id="4" name="Picture 3"/>
          <p:cNvPicPr>
            <a:picLocks noChangeAspect="1"/>
          </p:cNvPicPr>
          <p:nvPr/>
        </p:nvPicPr>
        <p:blipFill>
          <a:blip r:embed="rId2"/>
          <a:stretch>
            <a:fillRect/>
          </a:stretch>
        </p:blipFill>
        <p:spPr>
          <a:xfrm>
            <a:off x="95250" y="4611240"/>
            <a:ext cx="2857500" cy="2143125"/>
          </a:xfrm>
          <a:prstGeom prst="rect">
            <a:avLst/>
          </a:prstGeom>
        </p:spPr>
      </p:pic>
      <p:pic>
        <p:nvPicPr>
          <p:cNvPr id="5" name="Picture 4"/>
          <p:cNvPicPr>
            <a:picLocks noChangeAspect="1"/>
          </p:cNvPicPr>
          <p:nvPr/>
        </p:nvPicPr>
        <p:blipFill>
          <a:blip r:embed="rId3"/>
          <a:stretch>
            <a:fillRect/>
          </a:stretch>
        </p:blipFill>
        <p:spPr>
          <a:xfrm>
            <a:off x="8720607" y="4627507"/>
            <a:ext cx="2857500" cy="1905000"/>
          </a:xfrm>
          <a:prstGeom prst="rect">
            <a:avLst/>
          </a:prstGeom>
        </p:spPr>
      </p:pic>
      <p:pic>
        <p:nvPicPr>
          <p:cNvPr id="6" name="Picture 5"/>
          <p:cNvPicPr>
            <a:picLocks noChangeAspect="1"/>
          </p:cNvPicPr>
          <p:nvPr/>
        </p:nvPicPr>
        <p:blipFill>
          <a:blip r:embed="rId4"/>
          <a:stretch>
            <a:fillRect/>
          </a:stretch>
        </p:blipFill>
        <p:spPr>
          <a:xfrm>
            <a:off x="3482378" y="4537826"/>
            <a:ext cx="4682828" cy="2216539"/>
          </a:xfrm>
          <a:prstGeom prst="rect">
            <a:avLst/>
          </a:prstGeom>
        </p:spPr>
      </p:pic>
    </p:spTree>
    <p:extLst>
      <p:ext uri="{BB962C8B-B14F-4D97-AF65-F5344CB8AC3E}">
        <p14:creationId xmlns:p14="http://schemas.microsoft.com/office/powerpoint/2010/main" val="228789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 </a:t>
            </a:r>
          </a:p>
        </p:txBody>
      </p:sp>
      <p:sp>
        <p:nvSpPr>
          <p:cNvPr id="3" name="Content Placeholder 2"/>
          <p:cNvSpPr>
            <a:spLocks noGrp="1"/>
          </p:cNvSpPr>
          <p:nvPr>
            <p:ph idx="1"/>
          </p:nvPr>
        </p:nvSpPr>
        <p:spPr>
          <a:xfrm>
            <a:off x="36380" y="2158314"/>
            <a:ext cx="12155620" cy="4699686"/>
          </a:xfrm>
        </p:spPr>
        <p:txBody>
          <a:bodyPr>
            <a:normAutofit/>
          </a:bodyPr>
          <a:lstStyle/>
          <a:p>
            <a:r>
              <a:rPr lang="en-US" sz="2400" b="1" dirty="0"/>
              <a:t>Diagnosis</a:t>
            </a:r>
            <a:r>
              <a:rPr lang="en-US" sz="2400" dirty="0"/>
              <a:t>: Based on physical examination, characteristic symptoms, and blood tests including positive rheumatoid factor, anti- CCP antibodies (anti-cyclic citrullinated peptide antibody), and elevated erythrocyte sedimentation rate (ESR) Inflammation test.</a:t>
            </a:r>
          </a:p>
          <a:p>
            <a:endParaRPr lang="en-US" sz="2400" dirty="0"/>
          </a:p>
          <a:p>
            <a:r>
              <a:rPr lang="en-US" sz="2400" b="1" dirty="0"/>
              <a:t>Treatment</a:t>
            </a:r>
            <a:r>
              <a:rPr lang="en-US" sz="2400" dirty="0"/>
              <a:t>: Rheumatoid arthritis cannot be cured. Treatment includes use of anti-inflammatory medications and analgesics. Disease modifying anti- rheumatic drugs (DMARD’s) and biological drugs act on the immune system and are showing favorable progress in slowing the progression of rheumatoid arthritis. DMRD’s include </a:t>
            </a:r>
            <a:r>
              <a:rPr lang="en-US" sz="2400" dirty="0" err="1"/>
              <a:t>Imutrex</a:t>
            </a:r>
            <a:r>
              <a:rPr lang="en-US" sz="2400" dirty="0"/>
              <a:t>®, </a:t>
            </a:r>
            <a:r>
              <a:rPr lang="en-US" sz="2400" dirty="0" err="1"/>
              <a:t>Planquenil</a:t>
            </a:r>
            <a:r>
              <a:rPr lang="en-US" sz="2400" dirty="0"/>
              <a:t>®, and </a:t>
            </a:r>
            <a:r>
              <a:rPr lang="en-US" sz="2400" dirty="0" err="1"/>
              <a:t>Zulfinide</a:t>
            </a:r>
            <a:r>
              <a:rPr lang="en-US" sz="2400" dirty="0"/>
              <a:t>®. Biologic medications are the newest and include </a:t>
            </a:r>
            <a:r>
              <a:rPr lang="en-US" sz="2400" dirty="0" err="1"/>
              <a:t>Humera</a:t>
            </a:r>
            <a:r>
              <a:rPr lang="en-US" sz="2400" dirty="0"/>
              <a:t>®, Enbrel®, and </a:t>
            </a:r>
            <a:r>
              <a:rPr lang="en-US" sz="2400" dirty="0" err="1"/>
              <a:t>Actemra</a:t>
            </a:r>
            <a:r>
              <a:rPr lang="en-US" sz="2400" dirty="0"/>
              <a:t>®. </a:t>
            </a:r>
          </a:p>
          <a:p>
            <a:endParaRPr lang="en-US" sz="2400" dirty="0"/>
          </a:p>
          <a:p>
            <a:endParaRPr lang="en-US" sz="2400" dirty="0"/>
          </a:p>
          <a:p>
            <a:endParaRPr lang="en-US" sz="2000" dirty="0"/>
          </a:p>
        </p:txBody>
      </p:sp>
    </p:spTree>
    <p:extLst>
      <p:ext uri="{BB962C8B-B14F-4D97-AF65-F5344CB8AC3E}">
        <p14:creationId xmlns:p14="http://schemas.microsoft.com/office/powerpoint/2010/main" val="116148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 </a:t>
            </a:r>
          </a:p>
        </p:txBody>
      </p:sp>
      <p:sp>
        <p:nvSpPr>
          <p:cNvPr id="3" name="Content Placeholder 2"/>
          <p:cNvSpPr>
            <a:spLocks noGrp="1"/>
          </p:cNvSpPr>
          <p:nvPr>
            <p:ph idx="1"/>
          </p:nvPr>
        </p:nvSpPr>
        <p:spPr>
          <a:xfrm>
            <a:off x="0" y="2299063"/>
            <a:ext cx="12192000" cy="4558937"/>
          </a:xfrm>
        </p:spPr>
        <p:txBody>
          <a:bodyPr>
            <a:normAutofit/>
          </a:bodyPr>
          <a:lstStyle/>
          <a:p>
            <a:r>
              <a:rPr lang="en-US" sz="2400" b="1" dirty="0"/>
              <a:t>Treatment Cont. </a:t>
            </a:r>
            <a:r>
              <a:rPr lang="en-US" sz="2400" dirty="0"/>
              <a:t>: Other medications used in the treatment of rheumatoid arthritis include, </a:t>
            </a:r>
            <a:r>
              <a:rPr lang="en-US" sz="2400" dirty="0" err="1"/>
              <a:t>Minocin</a:t>
            </a:r>
            <a:r>
              <a:rPr lang="en-US" sz="2400" dirty="0"/>
              <a:t>®, </a:t>
            </a:r>
            <a:r>
              <a:rPr lang="en-US" sz="2400" dirty="0" err="1"/>
              <a:t>Neoral</a:t>
            </a:r>
            <a:r>
              <a:rPr lang="en-US" sz="2400" dirty="0"/>
              <a:t>®, and Imuran®. Corticosteroids can be prescribed short term during periods of exacerbation. Exercise and rest routine is essential to maintain joint function. Surgical joint replacement might also be beneficial.</a:t>
            </a:r>
          </a:p>
          <a:p>
            <a:endParaRPr lang="en-US" sz="2400" dirty="0"/>
          </a:p>
          <a:p>
            <a:r>
              <a:rPr lang="en-US" sz="2400" b="1" dirty="0"/>
              <a:t>Prevention</a:t>
            </a:r>
            <a:r>
              <a:rPr lang="en-US" sz="2400" dirty="0"/>
              <a:t>: There is no known way to prevent Rheumatoid Arthritis. </a:t>
            </a:r>
          </a:p>
          <a:p>
            <a:r>
              <a:rPr lang="en-US" sz="2400" dirty="0">
                <a:hlinkClick r:id="rId2"/>
              </a:rPr>
              <a:t>https://www.youtube.com/watch?v=Rq7-Lkmd8tA</a:t>
            </a:r>
            <a:endParaRPr lang="en-US" sz="2400" dirty="0"/>
          </a:p>
          <a:p>
            <a:r>
              <a:rPr lang="en-US" dirty="0">
                <a:hlinkClick r:id="rId3"/>
              </a:rPr>
              <a:t>https://www.youtube.com/watch?v=_kOuma9Ad-E</a:t>
            </a:r>
            <a:endParaRPr lang="en-US" dirty="0"/>
          </a:p>
          <a:p>
            <a:r>
              <a:rPr lang="en-US" dirty="0">
                <a:hlinkClick r:id="rId4"/>
              </a:rPr>
              <a:t>https://www.youtube.com/watch?v=Yc-9dfem3lM</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43269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1</TotalTime>
  <Words>595</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Rheumatoid Arthritis</vt:lpstr>
      <vt:lpstr>Rheumatoid Arthritis</vt:lpstr>
      <vt:lpstr>Rheumatoid Arthritis(RA)</vt:lpstr>
      <vt:lpstr>Rheumatoid arthritis</vt:lpstr>
      <vt:lpstr>Rheumatoid arthritis </vt:lpstr>
      <vt:lpstr>Rheumatoid Arthritis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Rheumatoid Arthritis</dc:title>
  <dc:creator>yadira salazar</dc:creator>
  <cp:lastModifiedBy>yadira salazar</cp:lastModifiedBy>
  <cp:revision>2</cp:revision>
  <dcterms:created xsi:type="dcterms:W3CDTF">2017-05-06T01:07:50Z</dcterms:created>
  <dcterms:modified xsi:type="dcterms:W3CDTF">2017-05-08T21:07:48Z</dcterms:modified>
</cp:coreProperties>
</file>