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62"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5/3/2017</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1015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5/3/2017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011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5/3/2017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2294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5/3/2017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262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5/3/2017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3328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5/3/2017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5439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5/3/2017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5284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5/3/2017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0553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5/3/2017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102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5/3/2017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70222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5/3/2017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75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5/3/2017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644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5/3/2017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86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5/3/2017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126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5/3/2017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727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5/3/2017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7214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5/3/2017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423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5/3/2017</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0260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j80reMSwQs4&amp;t=71s" TargetMode="External"/><Relationship Id="rId2" Type="http://schemas.openxmlformats.org/officeDocument/2006/relationships/hyperlink" Target="https://www.youtube.com/watch?v=53DsG_EkV4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Myasthenia Gravis</a:t>
            </a:r>
          </a:p>
        </p:txBody>
      </p:sp>
      <p:sp>
        <p:nvSpPr>
          <p:cNvPr id="3" name="Content Placeholder 2"/>
          <p:cNvSpPr>
            <a:spLocks noGrp="1"/>
          </p:cNvSpPr>
          <p:nvPr>
            <p:ph idx="1"/>
          </p:nvPr>
        </p:nvSpPr>
        <p:spPr>
          <a:xfrm>
            <a:off x="0" y="2115712"/>
            <a:ext cx="12192000" cy="4798892"/>
          </a:xfrm>
        </p:spPr>
        <p:txBody>
          <a:bodyPr>
            <a:noAutofit/>
          </a:bodyPr>
          <a:lstStyle/>
          <a:p>
            <a:r>
              <a:rPr lang="en-US" sz="2400" b="1" dirty="0"/>
              <a:t>Description</a:t>
            </a:r>
            <a:r>
              <a:rPr lang="en-US" sz="2400" dirty="0"/>
              <a:t>: Characterized by severe muscle fatigue.</a:t>
            </a:r>
          </a:p>
          <a:p>
            <a:r>
              <a:rPr lang="en-US" sz="2400" b="1" dirty="0"/>
              <a:t>Etiology: </a:t>
            </a:r>
            <a:r>
              <a:rPr lang="en-US" sz="2400" dirty="0"/>
              <a:t>This disease affects the transmission of nerve signals to muscle at the neuromuscular junction, but there is no muscle or nerve tissue disease. Nerve impulses are carried to the muscle by the neurotransmitter acetylcholine. Impulses are sent by the nerve but are not properly received by the muscle. This error in transmission is due to antibodies attacking the muscle receptors, which blocks the transmission of acetylcholine. The weak transmission leads to weak muscle contractions and fatigue. </a:t>
            </a:r>
          </a:p>
          <a:p>
            <a:r>
              <a:rPr lang="en-US" sz="2400" dirty="0"/>
              <a:t>This is the least common autoimmune disorder, with an estimated 20 cases per 100,000 people. Myasthenia can be categorized as an autoimmune, musculoskeletal, or neurologic disease because it has characteristics of problems in each of the systems. </a:t>
            </a:r>
          </a:p>
        </p:txBody>
      </p:sp>
    </p:spTree>
    <p:extLst>
      <p:ext uri="{BB962C8B-B14F-4D97-AF65-F5344CB8AC3E}">
        <p14:creationId xmlns:p14="http://schemas.microsoft.com/office/powerpoint/2010/main" val="247804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67027"/>
            <a:chOff x="0" y="-2373"/>
            <a:chExt cx="12192000" cy="6867027"/>
          </a:xfrm>
        </p:grpSpPr>
        <p:sp>
          <p:nvSpPr>
            <p:cNvPr id="14" name="Rectangle 13"/>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Rectangle 19"/>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7" name="Content Placeholder 3"/>
          <p:cNvPicPr>
            <a:picLocks noChangeAspect="1"/>
          </p:cNvPicPr>
          <p:nvPr/>
        </p:nvPicPr>
        <p:blipFill rotWithShape="1">
          <a:blip r:embed="rId3"/>
          <a:srcRect r="7482" b="-2"/>
          <a:stretch/>
        </p:blipFill>
        <p:spPr>
          <a:xfrm>
            <a:off x="4822921" y="498419"/>
            <a:ext cx="7276553" cy="5977522"/>
          </a:xfrm>
          <a:prstGeom prst="rect">
            <a:avLst/>
          </a:prstGeom>
        </p:spPr>
      </p:pic>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p:cNvSpPr>
            <a:spLocks noGrp="1"/>
          </p:cNvSpPr>
          <p:nvPr>
            <p:ph idx="1"/>
          </p:nvPr>
        </p:nvSpPr>
        <p:spPr>
          <a:xfrm>
            <a:off x="357052" y="478972"/>
            <a:ext cx="4414221" cy="5979236"/>
          </a:xfrm>
        </p:spPr>
        <p:txBody>
          <a:bodyPr>
            <a:normAutofit lnSpcReduction="10000"/>
          </a:bodyPr>
          <a:lstStyle/>
          <a:p>
            <a:r>
              <a:rPr lang="en-US" dirty="0">
                <a:solidFill>
                  <a:schemeClr val="bg1"/>
                </a:solidFill>
              </a:rPr>
              <a:t>Muscles contract when they receive signals from motor neurons. The neuromuscular junction is the site of the signal exchange. The steps of this process in vertebrates occur as follows: (1) The action potential reaches the axon terminal. (2) Calcium ions flow into the axon terminal. (3) Acetylcholine is released into the synaptic cleft. (4) Acetylcholine binds to postsynaptic receptors. (5) This binding causes ion channels to open and allows sodium ions to flow into the muscle cell. (6) The flow of sodium ions across the membrane into the muscle cell generates an action potential which induces muscle contraction. Labels: A: Motor neuron axon B: Axon terminal C: Synaptic cleft D: Muscle cell E: Part of a Myofibril</a:t>
            </a:r>
            <a:endParaRPr lang="en-US" dirty="0">
              <a:solidFill>
                <a:schemeClr val="bg1"/>
              </a:solidFill>
            </a:endParaRPr>
          </a:p>
        </p:txBody>
      </p:sp>
      <p:cxnSp>
        <p:nvCxnSpPr>
          <p:cNvPr id="5" name="Straight Arrow Connector 4"/>
          <p:cNvCxnSpPr/>
          <p:nvPr/>
        </p:nvCxnSpPr>
        <p:spPr>
          <a:xfrm flipH="1">
            <a:off x="9009965" y="2970916"/>
            <a:ext cx="426720" cy="6618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013371" y="2475222"/>
            <a:ext cx="1424441" cy="461665"/>
          </a:xfrm>
          <a:prstGeom prst="rect">
            <a:avLst/>
          </a:prstGeom>
          <a:noFill/>
        </p:spPr>
        <p:txBody>
          <a:bodyPr wrap="square" rtlCol="0">
            <a:spAutoFit/>
          </a:bodyPr>
          <a:lstStyle/>
          <a:p>
            <a:r>
              <a:rPr lang="en-US" sz="1200" dirty="0"/>
              <a:t>Synaptic gap/cleft</a:t>
            </a:r>
          </a:p>
        </p:txBody>
      </p:sp>
      <p:sp>
        <p:nvSpPr>
          <p:cNvPr id="10" name="TextBox 9"/>
          <p:cNvSpPr txBox="1"/>
          <p:nvPr/>
        </p:nvSpPr>
        <p:spPr>
          <a:xfrm>
            <a:off x="4771273" y="5876427"/>
            <a:ext cx="1255131" cy="369332"/>
          </a:xfrm>
          <a:prstGeom prst="rect">
            <a:avLst/>
          </a:prstGeom>
          <a:noFill/>
        </p:spPr>
        <p:txBody>
          <a:bodyPr wrap="square" rtlCol="0">
            <a:spAutoFit/>
          </a:bodyPr>
          <a:lstStyle/>
          <a:p>
            <a:r>
              <a:rPr lang="en-US" dirty="0"/>
              <a:t>Myofibril</a:t>
            </a:r>
          </a:p>
        </p:txBody>
      </p:sp>
      <p:cxnSp>
        <p:nvCxnSpPr>
          <p:cNvPr id="12" name="Straight Arrow Connector 11"/>
          <p:cNvCxnSpPr/>
          <p:nvPr/>
        </p:nvCxnSpPr>
        <p:spPr>
          <a:xfrm flipH="1">
            <a:off x="5525464" y="1107877"/>
            <a:ext cx="500940" cy="4923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5881636" y="800100"/>
            <a:ext cx="2066128" cy="307777"/>
          </a:xfrm>
          <a:prstGeom prst="rect">
            <a:avLst/>
          </a:prstGeom>
          <a:noFill/>
        </p:spPr>
        <p:txBody>
          <a:bodyPr wrap="square" rtlCol="0">
            <a:spAutoFit/>
          </a:bodyPr>
          <a:lstStyle/>
          <a:p>
            <a:r>
              <a:rPr lang="en-US" sz="1400" dirty="0"/>
              <a:t>Motor neuron Axon</a:t>
            </a:r>
          </a:p>
        </p:txBody>
      </p:sp>
      <p:cxnSp>
        <p:nvCxnSpPr>
          <p:cNvPr id="28" name="Straight Arrow Connector 27"/>
          <p:cNvCxnSpPr/>
          <p:nvPr/>
        </p:nvCxnSpPr>
        <p:spPr>
          <a:xfrm flipH="1">
            <a:off x="7496794" y="1227365"/>
            <a:ext cx="763213" cy="1061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225438" y="1082211"/>
            <a:ext cx="1211248" cy="276999"/>
          </a:xfrm>
          <a:prstGeom prst="rect">
            <a:avLst/>
          </a:prstGeom>
          <a:noFill/>
        </p:spPr>
        <p:txBody>
          <a:bodyPr wrap="square" rtlCol="0">
            <a:spAutoFit/>
          </a:bodyPr>
          <a:lstStyle/>
          <a:p>
            <a:r>
              <a:rPr lang="en-US" sz="1200" dirty="0"/>
              <a:t>Axon terminal</a:t>
            </a:r>
          </a:p>
        </p:txBody>
      </p:sp>
      <p:cxnSp>
        <p:nvCxnSpPr>
          <p:cNvPr id="32" name="Straight Arrow Connector 31"/>
          <p:cNvCxnSpPr/>
          <p:nvPr/>
        </p:nvCxnSpPr>
        <p:spPr>
          <a:xfrm flipH="1" flipV="1">
            <a:off x="7759251" y="4992632"/>
            <a:ext cx="566071" cy="1541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376970" y="5069699"/>
            <a:ext cx="1557515" cy="276999"/>
          </a:xfrm>
          <a:prstGeom prst="rect">
            <a:avLst/>
          </a:prstGeom>
          <a:noFill/>
        </p:spPr>
        <p:txBody>
          <a:bodyPr wrap="square" rtlCol="0">
            <a:spAutoFit/>
          </a:bodyPr>
          <a:lstStyle/>
          <a:p>
            <a:r>
              <a:rPr lang="en-US" sz="1200" dirty="0"/>
              <a:t>Potassium ions</a:t>
            </a:r>
          </a:p>
        </p:txBody>
      </p:sp>
    </p:spTree>
    <p:extLst>
      <p:ext uri="{BB962C8B-B14F-4D97-AF65-F5344CB8AC3E}">
        <p14:creationId xmlns:p14="http://schemas.microsoft.com/office/powerpoint/2010/main" val="353770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2" name="Rectangle 1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p:cNvPicPr>
            <a:picLocks noGrp="1" noChangeAspect="1"/>
          </p:cNvPicPr>
          <p:nvPr>
            <p:ph idx="1"/>
          </p:nvPr>
        </p:nvPicPr>
        <p:blipFill>
          <a:blip r:embed="rId3"/>
          <a:stretch>
            <a:fillRect/>
          </a:stretch>
        </p:blipFill>
        <p:spPr>
          <a:xfrm>
            <a:off x="794328" y="764275"/>
            <a:ext cx="7207488" cy="5405616"/>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8142514" y="1221573"/>
            <a:ext cx="3797719" cy="3198333"/>
          </a:xfrm>
        </p:spPr>
        <p:txBody>
          <a:bodyPr vert="horz" lIns="91440" tIns="45720" rIns="91440" bIns="45720" rtlCol="0" anchor="b">
            <a:normAutofit/>
          </a:bodyPr>
          <a:lstStyle/>
          <a:p>
            <a:r>
              <a:rPr lang="en-US" sz="4400" dirty="0"/>
              <a:t>Myasthenia Gravis</a:t>
            </a:r>
          </a:p>
        </p:txBody>
      </p:sp>
      <p:sp>
        <p:nvSpPr>
          <p:cNvPr id="5" name="TextBox 4"/>
          <p:cNvSpPr txBox="1"/>
          <p:nvPr/>
        </p:nvSpPr>
        <p:spPr>
          <a:xfrm>
            <a:off x="1977400" y="2427281"/>
            <a:ext cx="1184366" cy="261610"/>
          </a:xfrm>
          <a:prstGeom prst="rect">
            <a:avLst/>
          </a:prstGeom>
          <a:noFill/>
        </p:spPr>
        <p:txBody>
          <a:bodyPr wrap="square" rtlCol="0">
            <a:spAutoFit/>
          </a:bodyPr>
          <a:lstStyle/>
          <a:p>
            <a:r>
              <a:rPr lang="en-US" sz="1100" dirty="0"/>
              <a:t>Motor neuron</a:t>
            </a:r>
          </a:p>
        </p:txBody>
      </p:sp>
      <p:cxnSp>
        <p:nvCxnSpPr>
          <p:cNvPr id="7" name="Straight Arrow Connector 6"/>
          <p:cNvCxnSpPr/>
          <p:nvPr/>
        </p:nvCxnSpPr>
        <p:spPr>
          <a:xfrm flipH="1">
            <a:off x="1828886" y="2705051"/>
            <a:ext cx="274199" cy="2819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018695" y="3210186"/>
            <a:ext cx="205875" cy="2188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331362" y="3126432"/>
            <a:ext cx="823696" cy="400110"/>
          </a:xfrm>
          <a:prstGeom prst="rect">
            <a:avLst/>
          </a:prstGeom>
          <a:noFill/>
        </p:spPr>
        <p:txBody>
          <a:bodyPr wrap="square" rtlCol="0">
            <a:spAutoFit/>
          </a:bodyPr>
          <a:lstStyle/>
          <a:p>
            <a:r>
              <a:rPr lang="en-US" sz="1000" dirty="0"/>
              <a:t>Axon terminal</a:t>
            </a:r>
          </a:p>
        </p:txBody>
      </p:sp>
    </p:spTree>
    <p:extLst>
      <p:ext uri="{BB962C8B-B14F-4D97-AF65-F5344CB8AC3E}">
        <p14:creationId xmlns:p14="http://schemas.microsoft.com/office/powerpoint/2010/main" val="1188050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Myasthenia Gravis</a:t>
            </a:r>
          </a:p>
        </p:txBody>
      </p:sp>
      <p:sp>
        <p:nvSpPr>
          <p:cNvPr id="3" name="Content Placeholder 2"/>
          <p:cNvSpPr>
            <a:spLocks noGrp="1"/>
          </p:cNvSpPr>
          <p:nvPr>
            <p:ph idx="1"/>
          </p:nvPr>
        </p:nvSpPr>
        <p:spPr>
          <a:xfrm>
            <a:off x="0" y="2203270"/>
            <a:ext cx="12192000" cy="4833256"/>
          </a:xfrm>
        </p:spPr>
        <p:txBody>
          <a:bodyPr>
            <a:normAutofit/>
          </a:bodyPr>
          <a:lstStyle/>
          <a:p>
            <a:r>
              <a:rPr lang="en-US" sz="2400" b="1" dirty="0"/>
              <a:t>Symptoms: </a:t>
            </a:r>
            <a:r>
              <a:rPr lang="en-US" sz="2400" dirty="0"/>
              <a:t>Onset of disease is usually slow, and diagnosis might be difficult because it can affect any muscle in his body. Commonly, facial muscles are the ones initially affected, leading to diplopia (double vision), ptosis (drooping eyelids), dysphagia (difficulty swallowing), dysphonia (difficulty talking), and difficulty with facial expression, which can leave the individual with an expressionless facial appearance. Fatigue of all voluntary muscles and include difficulty rising from a sitting position, lifting the arms, standing, and walking.</a:t>
            </a:r>
          </a:p>
          <a:p>
            <a:endParaRPr lang="en-US" sz="2400" dirty="0"/>
          </a:p>
          <a:p>
            <a:r>
              <a:rPr lang="en-US" sz="2400" dirty="0"/>
              <a:t>Degree of weakness varies with the time of day and activities. Generally these individuals feel stronger in the morning due to a buildup of acetylcholine and become weaker as the day progresses because acetylcholine storage diminishes.</a:t>
            </a:r>
          </a:p>
          <a:p>
            <a:endParaRPr lang="en-US" sz="2000" dirty="0"/>
          </a:p>
        </p:txBody>
      </p:sp>
    </p:spTree>
    <p:extLst>
      <p:ext uri="{BB962C8B-B14F-4D97-AF65-F5344CB8AC3E}">
        <p14:creationId xmlns:p14="http://schemas.microsoft.com/office/powerpoint/2010/main" val="266406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Myasthenia Gravis</a:t>
            </a:r>
          </a:p>
        </p:txBody>
      </p:sp>
      <p:pic>
        <p:nvPicPr>
          <p:cNvPr id="4" name="Content Placeholder 3"/>
          <p:cNvPicPr>
            <a:picLocks noGrp="1" noChangeAspect="1"/>
          </p:cNvPicPr>
          <p:nvPr>
            <p:ph idx="1"/>
          </p:nvPr>
        </p:nvPicPr>
        <p:blipFill>
          <a:blip r:embed="rId2"/>
          <a:stretch>
            <a:fillRect/>
          </a:stretch>
        </p:blipFill>
        <p:spPr>
          <a:xfrm>
            <a:off x="225346" y="2467577"/>
            <a:ext cx="5054992" cy="3285745"/>
          </a:xfrm>
          <a:prstGeom prst="rect">
            <a:avLst/>
          </a:prstGeom>
        </p:spPr>
      </p:pic>
      <p:pic>
        <p:nvPicPr>
          <p:cNvPr id="5" name="Picture 4"/>
          <p:cNvPicPr>
            <a:picLocks noChangeAspect="1"/>
          </p:cNvPicPr>
          <p:nvPr/>
        </p:nvPicPr>
        <p:blipFill>
          <a:blip r:embed="rId3"/>
          <a:stretch>
            <a:fillRect/>
          </a:stretch>
        </p:blipFill>
        <p:spPr>
          <a:xfrm>
            <a:off x="8010659" y="2386111"/>
            <a:ext cx="3243969" cy="3463312"/>
          </a:xfrm>
          <a:prstGeom prst="rect">
            <a:avLst/>
          </a:prstGeom>
        </p:spPr>
      </p:pic>
      <p:sp>
        <p:nvSpPr>
          <p:cNvPr id="6" name="TextBox 5"/>
          <p:cNvSpPr txBox="1"/>
          <p:nvPr/>
        </p:nvSpPr>
        <p:spPr>
          <a:xfrm>
            <a:off x="3786387" y="6218295"/>
            <a:ext cx="788999"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Ptosis</a:t>
            </a:r>
          </a:p>
        </p:txBody>
      </p:sp>
      <p:cxnSp>
        <p:nvCxnSpPr>
          <p:cNvPr id="10" name="Straight Arrow Connector 9"/>
          <p:cNvCxnSpPr/>
          <p:nvPr/>
        </p:nvCxnSpPr>
        <p:spPr>
          <a:xfrm flipV="1">
            <a:off x="4174475" y="4816699"/>
            <a:ext cx="0" cy="13780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4"/>
          <a:stretch>
            <a:fillRect/>
          </a:stretch>
        </p:blipFill>
        <p:spPr>
          <a:xfrm>
            <a:off x="10487203" y="4165948"/>
            <a:ext cx="221415" cy="2052347"/>
          </a:xfrm>
          <a:prstGeom prst="rect">
            <a:avLst/>
          </a:prstGeom>
        </p:spPr>
      </p:pic>
      <p:pic>
        <p:nvPicPr>
          <p:cNvPr id="13" name="Picture 12"/>
          <p:cNvPicPr>
            <a:picLocks noChangeAspect="1"/>
          </p:cNvPicPr>
          <p:nvPr/>
        </p:nvPicPr>
        <p:blipFill>
          <a:blip r:embed="rId5"/>
          <a:stretch>
            <a:fillRect/>
          </a:stretch>
        </p:blipFill>
        <p:spPr>
          <a:xfrm>
            <a:off x="10155911" y="6340717"/>
            <a:ext cx="883997" cy="493819"/>
          </a:xfrm>
          <a:prstGeom prst="rect">
            <a:avLst/>
          </a:prstGeom>
        </p:spPr>
      </p:pic>
    </p:spTree>
    <p:extLst>
      <p:ext uri="{BB962C8B-B14F-4D97-AF65-F5344CB8AC3E}">
        <p14:creationId xmlns:p14="http://schemas.microsoft.com/office/powerpoint/2010/main" val="224552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Myasthenia Gravis</a:t>
            </a:r>
          </a:p>
        </p:txBody>
      </p:sp>
      <p:sp>
        <p:nvSpPr>
          <p:cNvPr id="3" name="Content Placeholder 2"/>
          <p:cNvSpPr>
            <a:spLocks noGrp="1"/>
          </p:cNvSpPr>
          <p:nvPr>
            <p:ph idx="1"/>
          </p:nvPr>
        </p:nvSpPr>
        <p:spPr>
          <a:xfrm>
            <a:off x="0" y="2203938"/>
            <a:ext cx="12192000" cy="4654062"/>
          </a:xfrm>
        </p:spPr>
        <p:txBody>
          <a:bodyPr>
            <a:noAutofit/>
          </a:bodyPr>
          <a:lstStyle/>
          <a:p>
            <a:r>
              <a:rPr lang="en-US" sz="2400" b="1" dirty="0"/>
              <a:t>Diagnosis</a:t>
            </a:r>
            <a:r>
              <a:rPr lang="en-US" sz="2400" dirty="0"/>
              <a:t>: Myasthenia is difficult to diagnose because symptoms can be hard to distinguish from other neurologic disorders. A thorough physical exam might reveal fatigue of the muscles: blood testing for antibodies against the acetylcholine receptors (Anti-</a:t>
            </a:r>
            <a:r>
              <a:rPr lang="en-US" sz="2400" dirty="0" err="1"/>
              <a:t>AChR</a:t>
            </a:r>
            <a:r>
              <a:rPr lang="en-US" sz="2400" dirty="0"/>
              <a:t>) also suggest myasthenia. Other tests include electromyography (EMG) to test muscle fatigue and respiratory spirometry to asses respiratory function.</a:t>
            </a:r>
          </a:p>
          <a:p>
            <a:pPr marL="0" indent="0">
              <a:buNone/>
            </a:pPr>
            <a:endParaRPr lang="en-US" sz="2400" dirty="0"/>
          </a:p>
          <a:p>
            <a:r>
              <a:rPr lang="en-US" sz="2400" b="1" dirty="0"/>
              <a:t>Treatment</a:t>
            </a:r>
            <a:r>
              <a:rPr lang="en-US" sz="2400" dirty="0"/>
              <a:t>: Cholinergic medications that do not allow the normal breakdown of the neurotransmitter acetylcholine will allow a buildup of the neurotransmitter, improving neuromuscular transmission. Plasma change is needed to remove the circulating antibodies, providing some improvement of the condition.</a:t>
            </a:r>
          </a:p>
        </p:txBody>
      </p:sp>
    </p:spTree>
    <p:extLst>
      <p:ext uri="{BB962C8B-B14F-4D97-AF65-F5344CB8AC3E}">
        <p14:creationId xmlns:p14="http://schemas.microsoft.com/office/powerpoint/2010/main" val="374228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Myasthenia Gravis</a:t>
            </a:r>
          </a:p>
        </p:txBody>
      </p:sp>
      <p:sp>
        <p:nvSpPr>
          <p:cNvPr id="3" name="Content Placeholder 2"/>
          <p:cNvSpPr>
            <a:spLocks noGrp="1"/>
          </p:cNvSpPr>
          <p:nvPr>
            <p:ph idx="1"/>
          </p:nvPr>
        </p:nvSpPr>
        <p:spPr>
          <a:xfrm>
            <a:off x="0" y="2347784"/>
            <a:ext cx="12192000" cy="4510215"/>
          </a:xfrm>
        </p:spPr>
        <p:txBody>
          <a:bodyPr>
            <a:normAutofit/>
          </a:bodyPr>
          <a:lstStyle/>
          <a:p>
            <a:r>
              <a:rPr lang="en-US" sz="2400" b="1" dirty="0"/>
              <a:t>Treatment cont.: </a:t>
            </a:r>
            <a:r>
              <a:rPr lang="en-US" sz="2400" dirty="0"/>
              <a:t>Advances in treatment have reduced mortality rate to 3-4%. Death usually occurs due to muscle weakness, leading to respiratory failure.</a:t>
            </a:r>
          </a:p>
          <a:p>
            <a:pPr marL="0" indent="0">
              <a:buNone/>
            </a:pPr>
            <a:endParaRPr lang="en-US" sz="2400" b="1" dirty="0"/>
          </a:p>
          <a:p>
            <a:r>
              <a:rPr lang="en-US" sz="2400" b="1" dirty="0"/>
              <a:t>Prevention</a:t>
            </a:r>
            <a:r>
              <a:rPr lang="en-US" sz="2400" dirty="0"/>
              <a:t>: It cannot be prevented, but avoiding stress, extremes in temperature, fever, illness, and overexertion can help prevent exacerbations.</a:t>
            </a:r>
          </a:p>
          <a:p>
            <a:endParaRPr lang="en-US" sz="2400" dirty="0"/>
          </a:p>
          <a:p>
            <a:r>
              <a:rPr lang="en-US" sz="2400" dirty="0"/>
              <a:t> </a:t>
            </a:r>
            <a:r>
              <a:rPr lang="en-US" sz="2400" dirty="0">
                <a:hlinkClick r:id="rId2"/>
              </a:rPr>
              <a:t>https://www.youtube.com/watch?v=53DsG_EkV4g</a:t>
            </a:r>
            <a:endParaRPr lang="en-US" sz="2400" dirty="0"/>
          </a:p>
          <a:p>
            <a:r>
              <a:rPr lang="en-US" sz="2400" dirty="0">
                <a:hlinkClick r:id="rId3"/>
              </a:rPr>
              <a:t>https://www.youtube.com/watch?v=j80reMSwQs4&amp;t=71s</a:t>
            </a:r>
            <a:endParaRPr lang="en-US" sz="2400" dirty="0"/>
          </a:p>
          <a:p>
            <a:endParaRPr lang="en-US" sz="2400" dirty="0"/>
          </a:p>
        </p:txBody>
      </p:sp>
    </p:spTree>
    <p:extLst>
      <p:ext uri="{BB962C8B-B14F-4D97-AF65-F5344CB8AC3E}">
        <p14:creationId xmlns:p14="http://schemas.microsoft.com/office/powerpoint/2010/main" val="3100726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7467</TotalTime>
  <Words>607</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 Boardroom</vt:lpstr>
      <vt:lpstr>Myasthenia Gravis</vt:lpstr>
      <vt:lpstr>PowerPoint Presentation</vt:lpstr>
      <vt:lpstr>Myasthenia Gravis</vt:lpstr>
      <vt:lpstr>Myasthenia Gravis</vt:lpstr>
      <vt:lpstr>Myasthenia Gravis</vt:lpstr>
      <vt:lpstr>Myasthenia Gravis</vt:lpstr>
      <vt:lpstr>Myasthenia Gravis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Myasthenia Gravis</dc:title>
  <dc:creator>yadira salazar</dc:creator>
  <cp:lastModifiedBy>yadira salazar</cp:lastModifiedBy>
  <cp:revision>13</cp:revision>
  <dcterms:created xsi:type="dcterms:W3CDTF">2017-05-06T01:14:34Z</dcterms:created>
  <dcterms:modified xsi:type="dcterms:W3CDTF">2017-05-11T05:42:13Z</dcterms:modified>
</cp:coreProperties>
</file>