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8" d="100"/>
          <a:sy n="108" d="100"/>
        </p:scale>
        <p:origin x="61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5/15/2017</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76905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5/15/2017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72675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5/15/2017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684718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5/15/2017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686219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5/15/2017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6749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5/15/2017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153096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5/15/2017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447939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5/15/2017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479319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5/15/2017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50804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5/15/2017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04110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5/15/2017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16661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5/15/2017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3067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5/15/2017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56972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5/15/2017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24663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5/15/2017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22889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5/15/2017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9884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5/15/2017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21399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5/15/2017</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640574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0WjNa5gQDmA" TargetMode="External"/><Relationship Id="rId2" Type="http://schemas.openxmlformats.org/officeDocument/2006/relationships/hyperlink" Target="https://www.youtube.com/watch?v=WgfFcpAD9XQ" TargetMode="External"/><Relationship Id="rId1" Type="http://schemas.openxmlformats.org/officeDocument/2006/relationships/slideLayout" Target="../slideLayouts/slideLayout2.xml"/><Relationship Id="rId5" Type="http://schemas.openxmlformats.org/officeDocument/2006/relationships/hyperlink" Target="https://www.youtube.com/watch?v=uip4ChFbeVo" TargetMode="External"/><Relationship Id="rId4" Type="http://schemas.openxmlformats.org/officeDocument/2006/relationships/hyperlink" Target="https://www.youtube.com/watch?v=KaWBUgkd_o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Lupus Erythematosus </a:t>
            </a:r>
          </a:p>
        </p:txBody>
      </p:sp>
      <p:sp>
        <p:nvSpPr>
          <p:cNvPr id="3" name="Content Placeholder 2"/>
          <p:cNvSpPr>
            <a:spLocks noGrp="1"/>
          </p:cNvSpPr>
          <p:nvPr>
            <p:ph idx="1"/>
          </p:nvPr>
        </p:nvSpPr>
        <p:spPr>
          <a:xfrm>
            <a:off x="0" y="2281647"/>
            <a:ext cx="12192000" cy="4576353"/>
          </a:xfrm>
        </p:spPr>
        <p:txBody>
          <a:bodyPr>
            <a:normAutofit/>
          </a:bodyPr>
          <a:lstStyle/>
          <a:p>
            <a:r>
              <a:rPr lang="en-US" sz="2400" b="1" dirty="0"/>
              <a:t>Description:</a:t>
            </a:r>
            <a:r>
              <a:rPr lang="en-US" sz="2400" dirty="0"/>
              <a:t> There are two types of lupus erythematosus : cutaneous or (discoid) lupus erythematosus and systemic (diffuse)Lupus. </a:t>
            </a:r>
          </a:p>
          <a:p>
            <a:r>
              <a:rPr lang="en-US" sz="2400" dirty="0"/>
              <a:t>Cutaneous or discoid lupus erythematosus (DLE) is limited to the skin or cutaneous involvement.  DLE can be thought as a type of systemic lupus because the cause, testing, and treatment are similar for cutaneous involvement. This is the less serious form of lupus.</a:t>
            </a:r>
          </a:p>
          <a:p>
            <a:r>
              <a:rPr lang="en-US" sz="2400" dirty="0"/>
              <a:t>Systemic lupus erythematosus (SLE) affects multiple systems. It affects 1 in 2,400 people, primarily affecting women more than men because of the effects of estrogen to the body. Onset is usually between ages 30 and 40 but can appear at any age.</a:t>
            </a:r>
          </a:p>
          <a:p>
            <a:endParaRPr lang="en-US" sz="2400" dirty="0"/>
          </a:p>
        </p:txBody>
      </p:sp>
    </p:spTree>
    <p:extLst>
      <p:ext uri="{BB962C8B-B14F-4D97-AF65-F5344CB8AC3E}">
        <p14:creationId xmlns:p14="http://schemas.microsoft.com/office/powerpoint/2010/main" val="3407889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Lupus Erythematosus </a:t>
            </a:r>
          </a:p>
        </p:txBody>
      </p:sp>
      <p:sp>
        <p:nvSpPr>
          <p:cNvPr id="3" name="Content Placeholder 2"/>
          <p:cNvSpPr>
            <a:spLocks noGrp="1"/>
          </p:cNvSpPr>
          <p:nvPr>
            <p:ph idx="1"/>
          </p:nvPr>
        </p:nvSpPr>
        <p:spPr>
          <a:xfrm>
            <a:off x="0" y="2426676"/>
            <a:ext cx="12192000" cy="4431323"/>
          </a:xfrm>
        </p:spPr>
        <p:txBody>
          <a:bodyPr>
            <a:normAutofit lnSpcReduction="10000"/>
          </a:bodyPr>
          <a:lstStyle/>
          <a:p>
            <a:r>
              <a:rPr lang="en-US" sz="2400" b="1" dirty="0"/>
              <a:t>Etiology: </a:t>
            </a:r>
            <a:r>
              <a:rPr lang="en-US" sz="2400" dirty="0"/>
              <a:t>SLE is an autoimmune disorder in which B lymphocytes produce autoantibodies that attack body cells. Individuals with SLE have a high number of antinuclear antibodies(ANA’s)</a:t>
            </a:r>
          </a:p>
          <a:p>
            <a:r>
              <a:rPr lang="en-US" sz="2400" dirty="0"/>
              <a:t>These antibodies attack the body’s own cell nuclei, destroying the RNA and DNA of the cell.</a:t>
            </a:r>
          </a:p>
          <a:p>
            <a:r>
              <a:rPr lang="en-US" sz="2400" b="1" dirty="0"/>
              <a:t>Diagnosis: </a:t>
            </a:r>
            <a:r>
              <a:rPr lang="en-US" sz="2400" dirty="0"/>
              <a:t>Detection of the ANA by microscopic immunofluorescence supports the diagnosis of SLE.</a:t>
            </a:r>
          </a:p>
          <a:p>
            <a:r>
              <a:rPr lang="en-US" sz="2400" dirty="0"/>
              <a:t>As well as possible oral ulcers, arthritis, kidney disorder, neurological disorders(seizures, </a:t>
            </a:r>
            <a:r>
              <a:rPr lang="en-US" sz="2400" dirty="0" err="1"/>
              <a:t>physchosis</a:t>
            </a:r>
            <a:r>
              <a:rPr lang="en-US" sz="2400" dirty="0"/>
              <a:t>) inflammation (lungs, heart), Face rash(Malar Rash/butterfly rash), immune disorder (false positive for Syphilis), and discoid rashes (scaly patches on the skin).</a:t>
            </a:r>
          </a:p>
        </p:txBody>
      </p:sp>
    </p:spTree>
    <p:extLst>
      <p:ext uri="{BB962C8B-B14F-4D97-AF65-F5344CB8AC3E}">
        <p14:creationId xmlns:p14="http://schemas.microsoft.com/office/powerpoint/2010/main" val="647835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Lupus Erythematosus </a:t>
            </a:r>
          </a:p>
        </p:txBody>
      </p:sp>
      <p:sp>
        <p:nvSpPr>
          <p:cNvPr id="3" name="Content Placeholder 2"/>
          <p:cNvSpPr>
            <a:spLocks noGrp="1"/>
          </p:cNvSpPr>
          <p:nvPr>
            <p:ph idx="1"/>
          </p:nvPr>
        </p:nvSpPr>
        <p:spPr>
          <a:xfrm>
            <a:off x="0" y="2368062"/>
            <a:ext cx="12192000" cy="4489938"/>
          </a:xfrm>
        </p:spPr>
        <p:txBody>
          <a:bodyPr>
            <a:normAutofit/>
          </a:bodyPr>
          <a:lstStyle/>
          <a:p>
            <a:r>
              <a:rPr lang="en-US" sz="2400" b="1" dirty="0"/>
              <a:t>Symptoms: </a:t>
            </a:r>
            <a:r>
              <a:rPr lang="en-US" sz="2400" dirty="0"/>
              <a:t>SLE often affects the skin and a number of other organs or symptoms. A common sign is the presence of a red facial butterfly shaped rash across the bridge if the nose and cheeks.</a:t>
            </a:r>
          </a:p>
        </p:txBody>
      </p:sp>
      <p:pic>
        <p:nvPicPr>
          <p:cNvPr id="4" name="Picture 3"/>
          <p:cNvPicPr>
            <a:picLocks noChangeAspect="1"/>
          </p:cNvPicPr>
          <p:nvPr/>
        </p:nvPicPr>
        <p:blipFill>
          <a:blip r:embed="rId2"/>
          <a:stretch>
            <a:fillRect/>
          </a:stretch>
        </p:blipFill>
        <p:spPr>
          <a:xfrm>
            <a:off x="0" y="3612731"/>
            <a:ext cx="2949262" cy="3238676"/>
          </a:xfrm>
          <a:prstGeom prst="rect">
            <a:avLst/>
          </a:prstGeom>
        </p:spPr>
      </p:pic>
      <p:sp>
        <p:nvSpPr>
          <p:cNvPr id="5" name="TextBox 4"/>
          <p:cNvSpPr txBox="1"/>
          <p:nvPr/>
        </p:nvSpPr>
        <p:spPr>
          <a:xfrm>
            <a:off x="3090930" y="3709115"/>
            <a:ext cx="8963695" cy="3046988"/>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rPr>
              <a:t>Symptomatic individuals often complain of fever, joint pain, weight loss, and facial rash. Involvement of joint, kidneys, and muscles can lead to complaints of arthritis, glomerulonephritis (inflammation of the filtering unit of the kidney) and atrophy(deterioration of tissues/organs).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rPr>
              <a:t>Heart valve deformities and abnormal blood composition might also be a symptom. </a:t>
            </a:r>
          </a:p>
        </p:txBody>
      </p:sp>
    </p:spTree>
    <p:extLst>
      <p:ext uri="{BB962C8B-B14F-4D97-AF65-F5344CB8AC3E}">
        <p14:creationId xmlns:p14="http://schemas.microsoft.com/office/powerpoint/2010/main" val="3350734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Lupus Erythematosus </a:t>
            </a:r>
          </a:p>
        </p:txBody>
      </p:sp>
      <p:sp>
        <p:nvSpPr>
          <p:cNvPr id="3" name="Content Placeholder 2"/>
          <p:cNvSpPr>
            <a:spLocks noGrp="1"/>
          </p:cNvSpPr>
          <p:nvPr>
            <p:ph idx="1"/>
          </p:nvPr>
        </p:nvSpPr>
        <p:spPr>
          <a:xfrm>
            <a:off x="0" y="2194559"/>
            <a:ext cx="12322629" cy="4763589"/>
          </a:xfrm>
        </p:spPr>
        <p:txBody>
          <a:bodyPr>
            <a:normAutofit lnSpcReduction="10000"/>
          </a:bodyPr>
          <a:lstStyle/>
          <a:p>
            <a:r>
              <a:rPr lang="en-US" sz="2400" b="1" dirty="0"/>
              <a:t>Diagnosis: </a:t>
            </a:r>
            <a:r>
              <a:rPr lang="en-US" sz="2400" dirty="0"/>
              <a:t>Can be difficult, but test include electrolytes, renal function, liver enzymes, complete blood count, and ANA are helpful. Most DEFINITIVE test is a positive result on an ANA test, as well as 3 other complications(</a:t>
            </a:r>
            <a:r>
              <a:rPr lang="en-US" sz="2400" dirty="0"/>
              <a:t>Achy joints (arthralgia), Unexplained fever, Swollen joints (arthritis), Prolonged or extreme fatigue, Skin rash, Ankle swelling and fluid accumulation),etc</a:t>
            </a:r>
            <a:r>
              <a:rPr lang="en-US" sz="2400" dirty="0"/>
              <a:t>. </a:t>
            </a:r>
          </a:p>
          <a:p>
            <a:r>
              <a:rPr lang="en-US" sz="2400" b="1" dirty="0"/>
              <a:t>Treatment: </a:t>
            </a:r>
            <a:r>
              <a:rPr lang="en-US" sz="2400" dirty="0"/>
              <a:t>Because the disease goes through periods of remission and exacerbation. Complete remission is rare, therefore treatment is symptomatic. Nonsteroidal anti-inflammatory, antipyretic (fever reducer), and analgesic medications(painkiller), can be used to treat symptoms. </a:t>
            </a:r>
          </a:p>
          <a:p>
            <a:r>
              <a:rPr lang="en-US" sz="2400" dirty="0"/>
              <a:t>Life threatening exacerbations are often treated with corticosteroids. Prognosis depends on which organ is affected and severity of the infection.</a:t>
            </a:r>
          </a:p>
          <a:p>
            <a:r>
              <a:rPr lang="en-US" sz="2400" b="1" dirty="0"/>
              <a:t>Prevention: </a:t>
            </a:r>
            <a:r>
              <a:rPr lang="en-US" sz="2400" dirty="0"/>
              <a:t>SLE cannot be prevented or cured.</a:t>
            </a:r>
          </a:p>
          <a:p>
            <a:endParaRPr lang="en-US" sz="2400" b="1" dirty="0"/>
          </a:p>
        </p:txBody>
      </p:sp>
    </p:spTree>
    <p:extLst>
      <p:ext uri="{BB962C8B-B14F-4D97-AF65-F5344CB8AC3E}">
        <p14:creationId xmlns:p14="http://schemas.microsoft.com/office/powerpoint/2010/main" val="1212341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Lupus Erythematosus</a:t>
            </a:r>
          </a:p>
        </p:txBody>
      </p:sp>
      <p:sp>
        <p:nvSpPr>
          <p:cNvPr id="3" name="Content Placeholder 2"/>
          <p:cNvSpPr>
            <a:spLocks noGrp="1"/>
          </p:cNvSpPr>
          <p:nvPr>
            <p:ph idx="1"/>
          </p:nvPr>
        </p:nvSpPr>
        <p:spPr>
          <a:xfrm>
            <a:off x="301841" y="2423604"/>
            <a:ext cx="11816178" cy="4145872"/>
          </a:xfrm>
        </p:spPr>
        <p:txBody>
          <a:bodyPr>
            <a:normAutofit/>
          </a:bodyPr>
          <a:lstStyle/>
          <a:p>
            <a:r>
              <a:rPr lang="en-US" dirty="0">
                <a:hlinkClick r:id="rId2"/>
              </a:rPr>
              <a:t>https://www.youtube.com/watch?v=tqatW7xFUNU</a:t>
            </a:r>
          </a:p>
          <a:p>
            <a:pPr marL="0" indent="0">
              <a:buNone/>
            </a:pPr>
            <a:endParaRPr lang="en-US" dirty="0">
              <a:hlinkClick r:id="rId2"/>
            </a:endParaRPr>
          </a:p>
          <a:p>
            <a:r>
              <a:rPr lang="en-US" dirty="0">
                <a:hlinkClick r:id="rId2"/>
              </a:rPr>
              <a:t>https://www.youtube.com/watch?v=WgfFcpAD9XQ</a:t>
            </a:r>
            <a:endParaRPr lang="en-US" dirty="0"/>
          </a:p>
          <a:p>
            <a:endParaRPr lang="en-US" dirty="0"/>
          </a:p>
          <a:p>
            <a:r>
              <a:rPr lang="en-US" dirty="0">
                <a:hlinkClick r:id="rId3"/>
              </a:rPr>
              <a:t>https://www.youtube.com/watch?v=0WjNa5gQDmA</a:t>
            </a:r>
            <a:endParaRPr lang="en-US" dirty="0"/>
          </a:p>
          <a:p>
            <a:endParaRPr lang="en-US" dirty="0"/>
          </a:p>
          <a:p>
            <a:r>
              <a:rPr lang="en-US" dirty="0">
                <a:hlinkClick r:id="rId4"/>
              </a:rPr>
              <a:t>https://www.youtube.com/watch?v=KaWBUgkd_oo</a:t>
            </a:r>
            <a:endParaRPr lang="en-US" dirty="0"/>
          </a:p>
          <a:p>
            <a:endParaRPr lang="en-US" dirty="0"/>
          </a:p>
          <a:p>
            <a:r>
              <a:rPr lang="en-US" dirty="0">
                <a:hlinkClick r:id="rId5"/>
              </a:rPr>
              <a:t>https://www.youtube.com/watch?v=uip4ChFbeVo</a:t>
            </a:r>
            <a:r>
              <a:rPr lang="en-US" dirty="0"/>
              <a:t> – Lupus documentary</a:t>
            </a:r>
          </a:p>
        </p:txBody>
      </p:sp>
    </p:spTree>
    <p:extLst>
      <p:ext uri="{BB962C8B-B14F-4D97-AF65-F5344CB8AC3E}">
        <p14:creationId xmlns:p14="http://schemas.microsoft.com/office/powerpoint/2010/main" val="37710182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otalTime>6920</TotalTime>
  <Words>500</Words>
  <Application>Microsoft Office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 Boardroom</vt:lpstr>
      <vt:lpstr>Lupus Erythematosus </vt:lpstr>
      <vt:lpstr>Lupus Erythematosus </vt:lpstr>
      <vt:lpstr>Lupus Erythematosus </vt:lpstr>
      <vt:lpstr>Lupus Erythematosus </vt:lpstr>
      <vt:lpstr>Lupus Erythematosus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Lupus Erythematosus </dc:title>
  <dc:creator>yadira salazar</dc:creator>
  <cp:lastModifiedBy>yadira salazar</cp:lastModifiedBy>
  <cp:revision>11</cp:revision>
  <dcterms:created xsi:type="dcterms:W3CDTF">2017-05-11T05:47:32Z</dcterms:created>
  <dcterms:modified xsi:type="dcterms:W3CDTF">2017-05-16T15:30:09Z</dcterms:modified>
</cp:coreProperties>
</file>