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A3CF8BA-D146-4F47-9255-2BA78D4B9FA3}">
          <p14:sldIdLst>
            <p14:sldId id="257"/>
            <p14:sldId id="258"/>
            <p14:sldId id="259"/>
            <p14:sldId id="260"/>
            <p14:sldId id="261"/>
            <p14:sldId id="262"/>
            <p14:sldId id="263"/>
            <p14:sldId id="264"/>
            <p14:sldId id="265"/>
            <p14:sldId id="266"/>
            <p14:sldId id="267"/>
            <p14:sldId id="268"/>
            <p14:sldId id="269"/>
            <p14:sldId id="270"/>
            <p14:sldId id="271"/>
            <p14:sldId id="274"/>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03" d="100"/>
          <a:sy n="103" d="100"/>
        </p:scale>
        <p:origin x="13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46B53-27E3-40CB-9175-317C3B79E01F}" type="doc">
      <dgm:prSet loTypeId="urn:microsoft.com/office/officeart/2005/8/layout/vList2" loCatId="list" qsTypeId="urn:microsoft.com/office/officeart/2005/8/quickstyle/simple3" qsCatId="simple" csTypeId="urn:microsoft.com/office/officeart/2005/8/colors/accent6_4" csCatId="accent6"/>
      <dgm:spPr/>
      <dgm:t>
        <a:bodyPr/>
        <a:lstStyle/>
        <a:p>
          <a:endParaRPr lang="en-US"/>
        </a:p>
      </dgm:t>
    </dgm:pt>
    <dgm:pt modelId="{6F2D6A87-2021-49D4-AD7C-0A59FD6D7056}">
      <dgm:prSet/>
      <dgm:spPr/>
      <dgm:t>
        <a:bodyPr/>
        <a:lstStyle/>
        <a:p>
          <a:r>
            <a:rPr lang="en-US" dirty="0"/>
            <a:t>The nonspecific immune response includes, inflammation, phagocytosis, physical barriers (skin and mucous membranes, etc..) and chemical barriers (acids and other secretions)</a:t>
          </a:r>
        </a:p>
      </dgm:t>
    </dgm:pt>
    <dgm:pt modelId="{007DB197-D442-45F5-93AA-2C20E10DAA63}" type="parTrans" cxnId="{69E02E48-7C7A-438E-B711-D6FBAEF7ECC2}">
      <dgm:prSet/>
      <dgm:spPr/>
      <dgm:t>
        <a:bodyPr/>
        <a:lstStyle/>
        <a:p>
          <a:endParaRPr lang="en-US"/>
        </a:p>
      </dgm:t>
    </dgm:pt>
    <dgm:pt modelId="{9A0B5AD1-A3AA-4B71-97D7-BB59768EE271}" type="sibTrans" cxnId="{69E02E48-7C7A-438E-B711-D6FBAEF7ECC2}">
      <dgm:prSet/>
      <dgm:spPr/>
      <dgm:t>
        <a:bodyPr/>
        <a:lstStyle/>
        <a:p>
          <a:endParaRPr lang="en-US"/>
        </a:p>
      </dgm:t>
    </dgm:pt>
    <dgm:pt modelId="{CB0B8E09-03FC-4B1D-AB99-22113F2B5D4E}">
      <dgm:prSet/>
      <dgm:spPr/>
      <dgm:t>
        <a:bodyPr/>
        <a:lstStyle/>
        <a:p>
          <a:r>
            <a:rPr lang="en-US"/>
            <a:t>Nonspecific immunity is part of the first and second line of defense against foreign invaders.</a:t>
          </a:r>
        </a:p>
      </dgm:t>
    </dgm:pt>
    <dgm:pt modelId="{BC8CC040-BA95-4D4A-9BDB-9BD1F7ABAD07}" type="parTrans" cxnId="{22E8EE09-6AB5-4ED6-B786-531F6115F705}">
      <dgm:prSet/>
      <dgm:spPr/>
      <dgm:t>
        <a:bodyPr/>
        <a:lstStyle/>
        <a:p>
          <a:endParaRPr lang="en-US"/>
        </a:p>
      </dgm:t>
    </dgm:pt>
    <dgm:pt modelId="{FFDDA6B3-27B9-4BB1-A8CA-2720642BAE40}" type="sibTrans" cxnId="{22E8EE09-6AB5-4ED6-B786-531F6115F705}">
      <dgm:prSet/>
      <dgm:spPr/>
      <dgm:t>
        <a:bodyPr/>
        <a:lstStyle/>
        <a:p>
          <a:endParaRPr lang="en-US"/>
        </a:p>
      </dgm:t>
    </dgm:pt>
    <dgm:pt modelId="{28C3B246-3736-4189-920E-886AA45210E8}" type="pres">
      <dgm:prSet presAssocID="{43046B53-27E3-40CB-9175-317C3B79E01F}" presName="linear" presStyleCnt="0">
        <dgm:presLayoutVars>
          <dgm:animLvl val="lvl"/>
          <dgm:resizeHandles val="exact"/>
        </dgm:presLayoutVars>
      </dgm:prSet>
      <dgm:spPr/>
    </dgm:pt>
    <dgm:pt modelId="{FCE5174D-1C50-4058-ABB1-4600FDE58DA6}" type="pres">
      <dgm:prSet presAssocID="{6F2D6A87-2021-49D4-AD7C-0A59FD6D7056}" presName="parentText" presStyleLbl="node1" presStyleIdx="0" presStyleCnt="2">
        <dgm:presLayoutVars>
          <dgm:chMax val="0"/>
          <dgm:bulletEnabled val="1"/>
        </dgm:presLayoutVars>
      </dgm:prSet>
      <dgm:spPr/>
    </dgm:pt>
    <dgm:pt modelId="{0EACC480-C4EB-40B4-8264-15E0C2AB5068}" type="pres">
      <dgm:prSet presAssocID="{9A0B5AD1-A3AA-4B71-97D7-BB59768EE271}" presName="spacer" presStyleCnt="0"/>
      <dgm:spPr/>
    </dgm:pt>
    <dgm:pt modelId="{7DC2897B-2683-4BFB-9600-7846345224A0}" type="pres">
      <dgm:prSet presAssocID="{CB0B8E09-03FC-4B1D-AB99-22113F2B5D4E}" presName="parentText" presStyleLbl="node1" presStyleIdx="1" presStyleCnt="2">
        <dgm:presLayoutVars>
          <dgm:chMax val="0"/>
          <dgm:bulletEnabled val="1"/>
        </dgm:presLayoutVars>
      </dgm:prSet>
      <dgm:spPr/>
    </dgm:pt>
  </dgm:ptLst>
  <dgm:cxnLst>
    <dgm:cxn modelId="{22E8EE09-6AB5-4ED6-B786-531F6115F705}" srcId="{43046B53-27E3-40CB-9175-317C3B79E01F}" destId="{CB0B8E09-03FC-4B1D-AB99-22113F2B5D4E}" srcOrd="1" destOrd="0" parTransId="{BC8CC040-BA95-4D4A-9BDB-9BD1F7ABAD07}" sibTransId="{FFDDA6B3-27B9-4BB1-A8CA-2720642BAE40}"/>
    <dgm:cxn modelId="{4AED8560-1C8F-4088-AD2D-A16F9222BF03}" type="presOf" srcId="{43046B53-27E3-40CB-9175-317C3B79E01F}" destId="{28C3B246-3736-4189-920E-886AA45210E8}" srcOrd="0" destOrd="0" presId="urn:microsoft.com/office/officeart/2005/8/layout/vList2"/>
    <dgm:cxn modelId="{69E02E48-7C7A-438E-B711-D6FBAEF7ECC2}" srcId="{43046B53-27E3-40CB-9175-317C3B79E01F}" destId="{6F2D6A87-2021-49D4-AD7C-0A59FD6D7056}" srcOrd="0" destOrd="0" parTransId="{007DB197-D442-45F5-93AA-2C20E10DAA63}" sibTransId="{9A0B5AD1-A3AA-4B71-97D7-BB59768EE271}"/>
    <dgm:cxn modelId="{80F50077-F99E-4DAA-90BE-8A29AAE01B9C}" type="presOf" srcId="{6F2D6A87-2021-49D4-AD7C-0A59FD6D7056}" destId="{FCE5174D-1C50-4058-ABB1-4600FDE58DA6}" srcOrd="0" destOrd="0" presId="urn:microsoft.com/office/officeart/2005/8/layout/vList2"/>
    <dgm:cxn modelId="{D5C449AC-D374-4E73-99A3-6A8EAF92BFD2}" type="presOf" srcId="{CB0B8E09-03FC-4B1D-AB99-22113F2B5D4E}" destId="{7DC2897B-2683-4BFB-9600-7846345224A0}" srcOrd="0" destOrd="0" presId="urn:microsoft.com/office/officeart/2005/8/layout/vList2"/>
    <dgm:cxn modelId="{8945C6B1-50DF-4E34-836A-903BF6EC0900}" type="presParOf" srcId="{28C3B246-3736-4189-920E-886AA45210E8}" destId="{FCE5174D-1C50-4058-ABB1-4600FDE58DA6}" srcOrd="0" destOrd="0" presId="urn:microsoft.com/office/officeart/2005/8/layout/vList2"/>
    <dgm:cxn modelId="{B28D871B-D7D8-4C31-A229-70FE231FF10F}" type="presParOf" srcId="{28C3B246-3736-4189-920E-886AA45210E8}" destId="{0EACC480-C4EB-40B4-8264-15E0C2AB5068}" srcOrd="1" destOrd="0" presId="urn:microsoft.com/office/officeart/2005/8/layout/vList2"/>
    <dgm:cxn modelId="{C02362A5-B660-4BF1-8D87-AD4CA015533D}" type="presParOf" srcId="{28C3B246-3736-4189-920E-886AA45210E8}" destId="{7DC2897B-2683-4BFB-9600-7846345224A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51A5C-EF7E-4A68-B3BD-4E612BFA11B3}" type="doc">
      <dgm:prSet loTypeId="urn:microsoft.com/office/officeart/2008/layout/LinedList" loCatId="list" qsTypeId="urn:microsoft.com/office/officeart/2005/8/quickstyle/simple5" qsCatId="simple" csTypeId="urn:microsoft.com/office/officeart/2005/8/colors/accent3_3" csCatId="accent3"/>
      <dgm:spPr/>
      <dgm:t>
        <a:bodyPr/>
        <a:lstStyle/>
        <a:p>
          <a:endParaRPr lang="en-US"/>
        </a:p>
      </dgm:t>
    </dgm:pt>
    <dgm:pt modelId="{026214C3-03E2-4BBE-A756-06BF34FCE6C9}">
      <dgm:prSet/>
      <dgm:spPr/>
      <dgm:t>
        <a:bodyPr/>
        <a:lstStyle/>
        <a:p>
          <a:r>
            <a:rPr lang="en-US" dirty="0"/>
            <a:t>A patients concern can be considered as both a symptom and a sign. Some references consider this an objective or observable symptom. For example, a patient complaining of a runny nose. It’s the patients symptom, but for the doctor it is an observable sign.</a:t>
          </a:r>
        </a:p>
      </dgm:t>
    </dgm:pt>
    <dgm:pt modelId="{6F250B76-017D-463B-97DA-8FE7EE3BFC6F}" type="parTrans" cxnId="{7F06109B-B2D2-406A-A6DB-9FF62FDE0309}">
      <dgm:prSet/>
      <dgm:spPr/>
      <dgm:t>
        <a:bodyPr/>
        <a:lstStyle/>
        <a:p>
          <a:endParaRPr lang="en-US"/>
        </a:p>
      </dgm:t>
    </dgm:pt>
    <dgm:pt modelId="{8FEACAEE-6AF1-44AC-A12A-96EB2F27687D}" type="sibTrans" cxnId="{7F06109B-B2D2-406A-A6DB-9FF62FDE0309}">
      <dgm:prSet/>
      <dgm:spPr/>
      <dgm:t>
        <a:bodyPr/>
        <a:lstStyle/>
        <a:p>
          <a:endParaRPr lang="en-US"/>
        </a:p>
      </dgm:t>
    </dgm:pt>
    <dgm:pt modelId="{DAB8D0FE-5B2A-48C9-A69C-D53DBF8D9E60}">
      <dgm:prSet/>
      <dgm:spPr/>
      <dgm:t>
        <a:bodyPr/>
        <a:lstStyle/>
        <a:p>
          <a:r>
            <a:rPr lang="en-US"/>
            <a:t>Common signs and symptoms related to the various immune system disease are varied, depending on the organ or organ system affected.</a:t>
          </a:r>
        </a:p>
      </dgm:t>
    </dgm:pt>
    <dgm:pt modelId="{DFACDB83-0FC6-4FE5-B527-0D2C44F4C170}" type="parTrans" cxnId="{F857ADD0-213D-4B5B-ACB1-4686FF5838F7}">
      <dgm:prSet/>
      <dgm:spPr/>
      <dgm:t>
        <a:bodyPr/>
        <a:lstStyle/>
        <a:p>
          <a:endParaRPr lang="en-US"/>
        </a:p>
      </dgm:t>
    </dgm:pt>
    <dgm:pt modelId="{45A32561-BEA3-4ED5-9C1D-47A0D973EA72}" type="sibTrans" cxnId="{F857ADD0-213D-4B5B-ACB1-4686FF5838F7}">
      <dgm:prSet/>
      <dgm:spPr/>
      <dgm:t>
        <a:bodyPr/>
        <a:lstStyle/>
        <a:p>
          <a:endParaRPr lang="en-US"/>
        </a:p>
      </dgm:t>
    </dgm:pt>
    <dgm:pt modelId="{EAEC3886-171A-4378-B72A-E1C4ED0B001E}">
      <dgm:prSet/>
      <dgm:spPr/>
      <dgm:t>
        <a:bodyPr/>
        <a:lstStyle/>
        <a:p>
          <a:r>
            <a:rPr lang="en-US"/>
            <a:t>For example: Allergies, symptoms include the inflammatory response (redness, heat, swelling,  and itching), and respiratory symptoms (runny nose, cough, sneezing, and nasal congestion).</a:t>
          </a:r>
        </a:p>
      </dgm:t>
    </dgm:pt>
    <dgm:pt modelId="{B62073F7-C247-4A92-99A1-F58E2CD07A2A}" type="parTrans" cxnId="{1FC0D39A-C05B-45AE-B846-DE595984E559}">
      <dgm:prSet/>
      <dgm:spPr/>
      <dgm:t>
        <a:bodyPr/>
        <a:lstStyle/>
        <a:p>
          <a:endParaRPr lang="en-US"/>
        </a:p>
      </dgm:t>
    </dgm:pt>
    <dgm:pt modelId="{7F056BB3-6E64-4CB0-BC1F-4EFB89A2D8A3}" type="sibTrans" cxnId="{1FC0D39A-C05B-45AE-B846-DE595984E559}">
      <dgm:prSet/>
      <dgm:spPr/>
      <dgm:t>
        <a:bodyPr/>
        <a:lstStyle/>
        <a:p>
          <a:endParaRPr lang="en-US"/>
        </a:p>
      </dgm:t>
    </dgm:pt>
    <dgm:pt modelId="{98E4EEB7-3B59-4C08-B7C9-7519E69CC5F8}" type="pres">
      <dgm:prSet presAssocID="{10F51A5C-EF7E-4A68-B3BD-4E612BFA11B3}" presName="vert0" presStyleCnt="0">
        <dgm:presLayoutVars>
          <dgm:dir/>
          <dgm:animOne val="branch"/>
          <dgm:animLvl val="lvl"/>
        </dgm:presLayoutVars>
      </dgm:prSet>
      <dgm:spPr/>
    </dgm:pt>
    <dgm:pt modelId="{D1DC7EB9-745E-4D9B-B3DA-89621428AE70}" type="pres">
      <dgm:prSet presAssocID="{026214C3-03E2-4BBE-A756-06BF34FCE6C9}" presName="thickLine" presStyleLbl="alignNode1" presStyleIdx="0" presStyleCnt="3"/>
      <dgm:spPr/>
    </dgm:pt>
    <dgm:pt modelId="{45DBD385-184A-4F50-8685-4DD4B4F7C144}" type="pres">
      <dgm:prSet presAssocID="{026214C3-03E2-4BBE-A756-06BF34FCE6C9}" presName="horz1" presStyleCnt="0"/>
      <dgm:spPr/>
    </dgm:pt>
    <dgm:pt modelId="{BD02E064-1ECD-49D6-A8E0-F39F6ACAC5D9}" type="pres">
      <dgm:prSet presAssocID="{026214C3-03E2-4BBE-A756-06BF34FCE6C9}" presName="tx1" presStyleLbl="revTx" presStyleIdx="0" presStyleCnt="3"/>
      <dgm:spPr/>
    </dgm:pt>
    <dgm:pt modelId="{98D0A73D-1A53-4114-9FA8-00FBAB563A14}" type="pres">
      <dgm:prSet presAssocID="{026214C3-03E2-4BBE-A756-06BF34FCE6C9}" presName="vert1" presStyleCnt="0"/>
      <dgm:spPr/>
    </dgm:pt>
    <dgm:pt modelId="{A51942DB-8C74-4103-BF38-820085FABF19}" type="pres">
      <dgm:prSet presAssocID="{DAB8D0FE-5B2A-48C9-A69C-D53DBF8D9E60}" presName="thickLine" presStyleLbl="alignNode1" presStyleIdx="1" presStyleCnt="3"/>
      <dgm:spPr/>
    </dgm:pt>
    <dgm:pt modelId="{63A37844-DCC1-415F-8C44-A13E10BC68DC}" type="pres">
      <dgm:prSet presAssocID="{DAB8D0FE-5B2A-48C9-A69C-D53DBF8D9E60}" presName="horz1" presStyleCnt="0"/>
      <dgm:spPr/>
    </dgm:pt>
    <dgm:pt modelId="{FE7EB1D4-6D75-4396-866F-1A9C5E1143B9}" type="pres">
      <dgm:prSet presAssocID="{DAB8D0FE-5B2A-48C9-A69C-D53DBF8D9E60}" presName="tx1" presStyleLbl="revTx" presStyleIdx="1" presStyleCnt="3"/>
      <dgm:spPr/>
    </dgm:pt>
    <dgm:pt modelId="{C1022731-5BEF-4DFE-B059-DA2477D91DB6}" type="pres">
      <dgm:prSet presAssocID="{DAB8D0FE-5B2A-48C9-A69C-D53DBF8D9E60}" presName="vert1" presStyleCnt="0"/>
      <dgm:spPr/>
    </dgm:pt>
    <dgm:pt modelId="{69C6DB90-C75F-43F4-A1D4-6A421E6AFD81}" type="pres">
      <dgm:prSet presAssocID="{EAEC3886-171A-4378-B72A-E1C4ED0B001E}" presName="thickLine" presStyleLbl="alignNode1" presStyleIdx="2" presStyleCnt="3"/>
      <dgm:spPr/>
    </dgm:pt>
    <dgm:pt modelId="{D33935CF-D572-4CA1-A5BC-8151885D16F7}" type="pres">
      <dgm:prSet presAssocID="{EAEC3886-171A-4378-B72A-E1C4ED0B001E}" presName="horz1" presStyleCnt="0"/>
      <dgm:spPr/>
    </dgm:pt>
    <dgm:pt modelId="{2A3CDE42-A4C7-41E0-AD65-6628560A9DCE}" type="pres">
      <dgm:prSet presAssocID="{EAEC3886-171A-4378-B72A-E1C4ED0B001E}" presName="tx1" presStyleLbl="revTx" presStyleIdx="2" presStyleCnt="3"/>
      <dgm:spPr/>
    </dgm:pt>
    <dgm:pt modelId="{4F6A49D1-3369-4324-AE70-6E3E664F5E7C}" type="pres">
      <dgm:prSet presAssocID="{EAEC3886-171A-4378-B72A-E1C4ED0B001E}" presName="vert1" presStyleCnt="0"/>
      <dgm:spPr/>
    </dgm:pt>
  </dgm:ptLst>
  <dgm:cxnLst>
    <dgm:cxn modelId="{B51B7224-AF4C-41C5-A202-2D0BDD5578BF}" type="presOf" srcId="{DAB8D0FE-5B2A-48C9-A69C-D53DBF8D9E60}" destId="{FE7EB1D4-6D75-4396-866F-1A9C5E1143B9}" srcOrd="0" destOrd="0" presId="urn:microsoft.com/office/officeart/2008/layout/LinedList"/>
    <dgm:cxn modelId="{C19BAF26-2A0D-4736-94BA-193CD6BE0BCF}" type="presOf" srcId="{10F51A5C-EF7E-4A68-B3BD-4E612BFA11B3}" destId="{98E4EEB7-3B59-4C08-B7C9-7519E69CC5F8}" srcOrd="0" destOrd="0" presId="urn:microsoft.com/office/officeart/2008/layout/LinedList"/>
    <dgm:cxn modelId="{9ECDE96A-07D5-47B7-B99E-8859F1F99BD7}" type="presOf" srcId="{EAEC3886-171A-4378-B72A-E1C4ED0B001E}" destId="{2A3CDE42-A4C7-41E0-AD65-6628560A9DCE}" srcOrd="0" destOrd="0" presId="urn:microsoft.com/office/officeart/2008/layout/LinedList"/>
    <dgm:cxn modelId="{1FC0D39A-C05B-45AE-B846-DE595984E559}" srcId="{10F51A5C-EF7E-4A68-B3BD-4E612BFA11B3}" destId="{EAEC3886-171A-4378-B72A-E1C4ED0B001E}" srcOrd="2" destOrd="0" parTransId="{B62073F7-C247-4A92-99A1-F58E2CD07A2A}" sibTransId="{7F056BB3-6E64-4CB0-BC1F-4EFB89A2D8A3}"/>
    <dgm:cxn modelId="{7F06109B-B2D2-406A-A6DB-9FF62FDE0309}" srcId="{10F51A5C-EF7E-4A68-B3BD-4E612BFA11B3}" destId="{026214C3-03E2-4BBE-A756-06BF34FCE6C9}" srcOrd="0" destOrd="0" parTransId="{6F250B76-017D-463B-97DA-8FE7EE3BFC6F}" sibTransId="{8FEACAEE-6AF1-44AC-A12A-96EB2F27687D}"/>
    <dgm:cxn modelId="{5D8705CA-F384-4094-A1F7-E19FD3653772}" type="presOf" srcId="{026214C3-03E2-4BBE-A756-06BF34FCE6C9}" destId="{BD02E064-1ECD-49D6-A8E0-F39F6ACAC5D9}" srcOrd="0" destOrd="0" presId="urn:microsoft.com/office/officeart/2008/layout/LinedList"/>
    <dgm:cxn modelId="{F857ADD0-213D-4B5B-ACB1-4686FF5838F7}" srcId="{10F51A5C-EF7E-4A68-B3BD-4E612BFA11B3}" destId="{DAB8D0FE-5B2A-48C9-A69C-D53DBF8D9E60}" srcOrd="1" destOrd="0" parTransId="{DFACDB83-0FC6-4FE5-B527-0D2C44F4C170}" sibTransId="{45A32561-BEA3-4ED5-9C1D-47A0D973EA72}"/>
    <dgm:cxn modelId="{444DF22E-1FCE-4A2E-96D5-EA572CF72424}" type="presParOf" srcId="{98E4EEB7-3B59-4C08-B7C9-7519E69CC5F8}" destId="{D1DC7EB9-745E-4D9B-B3DA-89621428AE70}" srcOrd="0" destOrd="0" presId="urn:microsoft.com/office/officeart/2008/layout/LinedList"/>
    <dgm:cxn modelId="{F110B1B6-BC2B-4946-B688-5BBC5DB96180}" type="presParOf" srcId="{98E4EEB7-3B59-4C08-B7C9-7519E69CC5F8}" destId="{45DBD385-184A-4F50-8685-4DD4B4F7C144}" srcOrd="1" destOrd="0" presId="urn:microsoft.com/office/officeart/2008/layout/LinedList"/>
    <dgm:cxn modelId="{97209293-D2C3-4F99-9A83-D21BC832ACA2}" type="presParOf" srcId="{45DBD385-184A-4F50-8685-4DD4B4F7C144}" destId="{BD02E064-1ECD-49D6-A8E0-F39F6ACAC5D9}" srcOrd="0" destOrd="0" presId="urn:microsoft.com/office/officeart/2008/layout/LinedList"/>
    <dgm:cxn modelId="{F972111D-279D-47F4-A8DB-DCC5640A10EA}" type="presParOf" srcId="{45DBD385-184A-4F50-8685-4DD4B4F7C144}" destId="{98D0A73D-1A53-4114-9FA8-00FBAB563A14}" srcOrd="1" destOrd="0" presId="urn:microsoft.com/office/officeart/2008/layout/LinedList"/>
    <dgm:cxn modelId="{EA444684-D271-4FC1-8C12-6C990D56D28B}" type="presParOf" srcId="{98E4EEB7-3B59-4C08-B7C9-7519E69CC5F8}" destId="{A51942DB-8C74-4103-BF38-820085FABF19}" srcOrd="2" destOrd="0" presId="urn:microsoft.com/office/officeart/2008/layout/LinedList"/>
    <dgm:cxn modelId="{E09C4BE8-BD5B-4756-84C7-10BE1E7F1489}" type="presParOf" srcId="{98E4EEB7-3B59-4C08-B7C9-7519E69CC5F8}" destId="{63A37844-DCC1-415F-8C44-A13E10BC68DC}" srcOrd="3" destOrd="0" presId="urn:microsoft.com/office/officeart/2008/layout/LinedList"/>
    <dgm:cxn modelId="{E220F0E2-F430-4709-BEF8-2544FDE61FEE}" type="presParOf" srcId="{63A37844-DCC1-415F-8C44-A13E10BC68DC}" destId="{FE7EB1D4-6D75-4396-866F-1A9C5E1143B9}" srcOrd="0" destOrd="0" presId="urn:microsoft.com/office/officeart/2008/layout/LinedList"/>
    <dgm:cxn modelId="{E0EAE802-8428-4DCB-98F4-FD43B5F7E35D}" type="presParOf" srcId="{63A37844-DCC1-415F-8C44-A13E10BC68DC}" destId="{C1022731-5BEF-4DFE-B059-DA2477D91DB6}" srcOrd="1" destOrd="0" presId="urn:microsoft.com/office/officeart/2008/layout/LinedList"/>
    <dgm:cxn modelId="{4150AB3C-A652-4509-AA19-C3D1C1BEE440}" type="presParOf" srcId="{98E4EEB7-3B59-4C08-B7C9-7519E69CC5F8}" destId="{69C6DB90-C75F-43F4-A1D4-6A421E6AFD81}" srcOrd="4" destOrd="0" presId="urn:microsoft.com/office/officeart/2008/layout/LinedList"/>
    <dgm:cxn modelId="{07BC09D2-BC9B-42C6-9A96-D2DDC3C672DF}" type="presParOf" srcId="{98E4EEB7-3B59-4C08-B7C9-7519E69CC5F8}" destId="{D33935CF-D572-4CA1-A5BC-8151885D16F7}" srcOrd="5" destOrd="0" presId="urn:microsoft.com/office/officeart/2008/layout/LinedList"/>
    <dgm:cxn modelId="{30D364F8-AA27-484B-A370-D2546BEB1486}" type="presParOf" srcId="{D33935CF-D572-4CA1-A5BC-8151885D16F7}" destId="{2A3CDE42-A4C7-41E0-AD65-6628560A9DCE}" srcOrd="0" destOrd="0" presId="urn:microsoft.com/office/officeart/2008/layout/LinedList"/>
    <dgm:cxn modelId="{D9C00677-02A3-4858-84F0-D4F916B0E4BD}" type="presParOf" srcId="{D33935CF-D572-4CA1-A5BC-8151885D16F7}" destId="{4F6A49D1-3369-4324-AE70-6E3E664F5E7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5174D-1C50-4058-ABB1-4600FDE58DA6}">
      <dsp:nvSpPr>
        <dsp:cNvPr id="0" name=""/>
        <dsp:cNvSpPr/>
      </dsp:nvSpPr>
      <dsp:spPr>
        <a:xfrm>
          <a:off x="0" y="511291"/>
          <a:ext cx="7734900" cy="2683979"/>
        </a:xfrm>
        <a:prstGeom prst="roundRect">
          <a:avLst/>
        </a:prstGeom>
        <a:gradFill rotWithShape="0">
          <a:gsLst>
            <a:gs pos="0">
              <a:schemeClr val="accent6">
                <a:shade val="50000"/>
                <a:hueOff val="0"/>
                <a:satOff val="0"/>
                <a:lumOff val="0"/>
                <a:alphaOff val="0"/>
                <a:tint val="64000"/>
                <a:lumMod val="118000"/>
              </a:schemeClr>
            </a:gs>
            <a:gs pos="100000">
              <a:schemeClr val="accent6">
                <a:shade val="50000"/>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The nonspecific immune response includes, inflammation, phagocytosis, physical barriers (skin and mucous membranes, etc..) and chemical barriers (acids and other secretions)</a:t>
          </a:r>
        </a:p>
      </dsp:txBody>
      <dsp:txXfrm>
        <a:off x="131021" y="642312"/>
        <a:ext cx="7472858" cy="2421937"/>
      </dsp:txXfrm>
    </dsp:sp>
    <dsp:sp modelId="{7DC2897B-2683-4BFB-9600-7846345224A0}">
      <dsp:nvSpPr>
        <dsp:cNvPr id="0" name=""/>
        <dsp:cNvSpPr/>
      </dsp:nvSpPr>
      <dsp:spPr>
        <a:xfrm>
          <a:off x="0" y="3284551"/>
          <a:ext cx="7734900" cy="2683979"/>
        </a:xfrm>
        <a:prstGeom prst="roundRect">
          <a:avLst/>
        </a:prstGeom>
        <a:gradFill rotWithShape="0">
          <a:gsLst>
            <a:gs pos="0">
              <a:schemeClr val="accent6">
                <a:shade val="50000"/>
                <a:hueOff val="-293505"/>
                <a:satOff val="12904"/>
                <a:lumOff val="38387"/>
                <a:alphaOff val="0"/>
                <a:tint val="64000"/>
                <a:lumMod val="118000"/>
              </a:schemeClr>
            </a:gs>
            <a:gs pos="100000">
              <a:schemeClr val="accent6">
                <a:shade val="50000"/>
                <a:hueOff val="-293505"/>
                <a:satOff val="12904"/>
                <a:lumOff val="38387"/>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Nonspecific immunity is part of the first and second line of defense against foreign invaders.</a:t>
          </a:r>
        </a:p>
      </dsp:txBody>
      <dsp:txXfrm>
        <a:off x="131021" y="3415572"/>
        <a:ext cx="7472858" cy="2421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C7EB9-745E-4D9B-B3DA-89621428AE70}">
      <dsp:nvSpPr>
        <dsp:cNvPr id="0" name=""/>
        <dsp:cNvSpPr/>
      </dsp:nvSpPr>
      <dsp:spPr>
        <a:xfrm>
          <a:off x="0" y="3078"/>
          <a:ext cx="7258756" cy="0"/>
        </a:xfrm>
        <a:prstGeom prst="line">
          <a:avLst/>
        </a:prstGeom>
        <a:gradFill rotWithShape="0">
          <a:gsLst>
            <a:gs pos="0">
              <a:schemeClr val="accent3">
                <a:shade val="80000"/>
                <a:hueOff val="0"/>
                <a:satOff val="0"/>
                <a:lumOff val="0"/>
                <a:alphaOff val="0"/>
                <a:tint val="98000"/>
                <a:lumMod val="114000"/>
              </a:schemeClr>
            </a:gs>
            <a:gs pos="100000">
              <a:schemeClr val="accent3">
                <a:shade val="80000"/>
                <a:hueOff val="0"/>
                <a:satOff val="0"/>
                <a:lumOff val="0"/>
                <a:alphaOff val="0"/>
                <a:shade val="90000"/>
                <a:lumMod val="84000"/>
              </a:schemeClr>
            </a:gs>
          </a:gsLst>
          <a:lin ang="5400000" scaled="0"/>
        </a:gradFill>
        <a:ln w="9525" cap="rnd" cmpd="sng" algn="ctr">
          <a:solidFill>
            <a:schemeClr val="accent3">
              <a:shade val="80000"/>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BD02E064-1ECD-49D6-A8E0-F39F6ACAC5D9}">
      <dsp:nvSpPr>
        <dsp:cNvPr id="0" name=""/>
        <dsp:cNvSpPr/>
      </dsp:nvSpPr>
      <dsp:spPr>
        <a:xfrm>
          <a:off x="0" y="3078"/>
          <a:ext cx="7258756" cy="20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 patients concern can be considered as both a symptom and a sign. Some references consider this an objective or observable symptom. For example, a patient complaining of a runny nose. It’s the patients symptom, but for the doctor it is an observable sign.</a:t>
          </a:r>
        </a:p>
      </dsp:txBody>
      <dsp:txXfrm>
        <a:off x="0" y="3078"/>
        <a:ext cx="7258756" cy="2099562"/>
      </dsp:txXfrm>
    </dsp:sp>
    <dsp:sp modelId="{A51942DB-8C74-4103-BF38-820085FABF19}">
      <dsp:nvSpPr>
        <dsp:cNvPr id="0" name=""/>
        <dsp:cNvSpPr/>
      </dsp:nvSpPr>
      <dsp:spPr>
        <a:xfrm>
          <a:off x="0" y="2102640"/>
          <a:ext cx="7258756" cy="0"/>
        </a:xfrm>
        <a:prstGeom prst="line">
          <a:avLst/>
        </a:prstGeom>
        <a:gradFill rotWithShape="0">
          <a:gsLst>
            <a:gs pos="0">
              <a:schemeClr val="accent3">
                <a:shade val="80000"/>
                <a:hueOff val="-280182"/>
                <a:satOff val="3057"/>
                <a:lumOff val="14460"/>
                <a:alphaOff val="0"/>
                <a:tint val="98000"/>
                <a:lumMod val="114000"/>
              </a:schemeClr>
            </a:gs>
            <a:gs pos="100000">
              <a:schemeClr val="accent3">
                <a:shade val="80000"/>
                <a:hueOff val="-280182"/>
                <a:satOff val="3057"/>
                <a:lumOff val="14460"/>
                <a:alphaOff val="0"/>
                <a:shade val="90000"/>
                <a:lumMod val="84000"/>
              </a:schemeClr>
            </a:gs>
          </a:gsLst>
          <a:lin ang="5400000" scaled="0"/>
        </a:gradFill>
        <a:ln w="9525" cap="rnd" cmpd="sng" algn="ctr">
          <a:solidFill>
            <a:schemeClr val="accent3">
              <a:shade val="80000"/>
              <a:hueOff val="-280182"/>
              <a:satOff val="3057"/>
              <a:lumOff val="1446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FE7EB1D4-6D75-4396-866F-1A9C5E1143B9}">
      <dsp:nvSpPr>
        <dsp:cNvPr id="0" name=""/>
        <dsp:cNvSpPr/>
      </dsp:nvSpPr>
      <dsp:spPr>
        <a:xfrm>
          <a:off x="0" y="2102640"/>
          <a:ext cx="7258756" cy="20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Common signs and symptoms related to the various immune system disease are varied, depending on the organ or organ system affected.</a:t>
          </a:r>
        </a:p>
      </dsp:txBody>
      <dsp:txXfrm>
        <a:off x="0" y="2102640"/>
        <a:ext cx="7258756" cy="2099562"/>
      </dsp:txXfrm>
    </dsp:sp>
    <dsp:sp modelId="{69C6DB90-C75F-43F4-A1D4-6A421E6AFD81}">
      <dsp:nvSpPr>
        <dsp:cNvPr id="0" name=""/>
        <dsp:cNvSpPr/>
      </dsp:nvSpPr>
      <dsp:spPr>
        <a:xfrm>
          <a:off x="0" y="4202203"/>
          <a:ext cx="7258756" cy="0"/>
        </a:xfrm>
        <a:prstGeom prst="line">
          <a:avLst/>
        </a:prstGeom>
        <a:gradFill rotWithShape="0">
          <a:gsLst>
            <a:gs pos="0">
              <a:schemeClr val="accent3">
                <a:shade val="80000"/>
                <a:hueOff val="-560363"/>
                <a:satOff val="6115"/>
                <a:lumOff val="28921"/>
                <a:alphaOff val="0"/>
                <a:tint val="98000"/>
                <a:lumMod val="114000"/>
              </a:schemeClr>
            </a:gs>
            <a:gs pos="100000">
              <a:schemeClr val="accent3">
                <a:shade val="80000"/>
                <a:hueOff val="-560363"/>
                <a:satOff val="6115"/>
                <a:lumOff val="28921"/>
                <a:alphaOff val="0"/>
                <a:shade val="90000"/>
                <a:lumMod val="84000"/>
              </a:schemeClr>
            </a:gs>
          </a:gsLst>
          <a:lin ang="5400000" scaled="0"/>
        </a:gradFill>
        <a:ln w="9525" cap="rnd" cmpd="sng" algn="ctr">
          <a:solidFill>
            <a:schemeClr val="accent3">
              <a:shade val="80000"/>
              <a:hueOff val="-560363"/>
              <a:satOff val="6115"/>
              <a:lumOff val="28921"/>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2A3CDE42-A4C7-41E0-AD65-6628560A9DCE}">
      <dsp:nvSpPr>
        <dsp:cNvPr id="0" name=""/>
        <dsp:cNvSpPr/>
      </dsp:nvSpPr>
      <dsp:spPr>
        <a:xfrm>
          <a:off x="0" y="4202203"/>
          <a:ext cx="7258756" cy="20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For example: Allergies, symptoms include the inflammatory response (redness, heat, swelling,  and itching), and respiratory symptoms (runny nose, cough, sneezing, and nasal congestion).</a:t>
          </a:r>
        </a:p>
      </dsp:txBody>
      <dsp:txXfrm>
        <a:off x="0" y="4202203"/>
        <a:ext cx="7258756" cy="20995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solidFill>
                  <a:prstClr val="white"/>
                </a:solidFill>
              </a:rPr>
              <a:pPr/>
              <a:t>4/24/2018</a:t>
            </a:fld>
            <a:endParaRPr lang="en-US" dirty="0">
              <a:solidFill>
                <a:prstClr val="white"/>
              </a:solidFill>
            </a:endParaRP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solidFill>
                  <a:prstClr val="white"/>
                </a:solidFill>
              </a:rPr>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974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solidFill>
                  <a:srgbClr val="ACD433"/>
                </a:solidFill>
              </a:rPr>
              <a:pPr/>
              <a:t>4/24/2018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487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solidFill>
                  <a:srgbClr val="ACD433"/>
                </a:solidFill>
              </a:rPr>
              <a:pPr/>
              <a:t>4/24/2018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50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solidFill>
                  <a:srgbClr val="ACD433"/>
                </a:solidFill>
              </a:rPr>
              <a:pPr/>
              <a:t>4/24/2018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15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solidFill>
                  <a:srgbClr val="ACD433"/>
                </a:solidFill>
              </a:rPr>
              <a:pPr/>
              <a:t>4/24/2018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0736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solidFill>
                  <a:srgbClr val="ACD433"/>
                </a:solidFill>
              </a:rPr>
              <a:pPr/>
              <a:t>4/24/2018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0945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solidFill>
                  <a:srgbClr val="ACD433"/>
                </a:solidFill>
              </a:rPr>
              <a:pPr/>
              <a:t>4/24/2018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2801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solidFill>
                  <a:srgbClr val="ACD433"/>
                </a:solidFill>
              </a:rPr>
              <a:pPr/>
              <a:t>4/24/2018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7898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solidFill>
                  <a:srgbClr val="ACD433"/>
                </a:solidFill>
              </a:rPr>
              <a:pPr/>
              <a:t>4/24/2018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543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solidFill>
                  <a:srgbClr val="ACD433"/>
                </a:solidFill>
              </a:rPr>
              <a:pPr/>
              <a:t>4/24/2018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1408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solidFill>
                  <a:srgbClr val="ACD433"/>
                </a:solidFill>
              </a:rPr>
              <a:pPr/>
              <a:t>4/24/2018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729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solidFill>
                  <a:srgbClr val="ACD433"/>
                </a:solidFill>
              </a:rPr>
              <a:pPr/>
              <a:t>4/24/2018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044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solidFill>
                  <a:srgbClr val="ACD433"/>
                </a:solidFill>
              </a:rPr>
              <a:pPr/>
              <a:t>4/24/2018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08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solidFill>
                  <a:srgbClr val="ACD433"/>
                </a:solidFill>
              </a:rPr>
              <a:pPr/>
              <a:t>4/24/2018</a:t>
            </a:fld>
            <a:endParaRPr lang="en-US" dirty="0">
              <a:solidFill>
                <a:srgbClr val="ACD433"/>
              </a:solidFill>
            </a:endParaRPr>
          </a:p>
        </p:txBody>
      </p:sp>
      <p:sp>
        <p:nvSpPr>
          <p:cNvPr id="4" name="Footer Placeholder 3"/>
          <p:cNvSpPr>
            <a:spLocks noGrp="1"/>
          </p:cNvSpPr>
          <p:nvPr>
            <p:ph type="ftr" sz="quarter" idx="11"/>
          </p:nvPr>
        </p:nvSpPr>
        <p:spPr/>
        <p:txBody>
          <a:bodyPr/>
          <a:lstStyle/>
          <a:p>
            <a:r>
              <a:rPr lang="en-US" dirty="0">
                <a:solidFill>
                  <a:srgbClr val="ACD433"/>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7665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solidFill>
                  <a:srgbClr val="ACD433"/>
                </a:solidFill>
              </a:rPr>
              <a:pPr/>
              <a:t>4/24/2018</a:t>
            </a:fld>
            <a:endParaRPr lang="en-US" dirty="0">
              <a:solidFill>
                <a:srgbClr val="ACD433"/>
              </a:solidFill>
            </a:endParaRPr>
          </a:p>
        </p:txBody>
      </p:sp>
      <p:sp>
        <p:nvSpPr>
          <p:cNvPr id="3" name="Footer Placeholder 2"/>
          <p:cNvSpPr>
            <a:spLocks noGrp="1"/>
          </p:cNvSpPr>
          <p:nvPr>
            <p:ph type="ftr" sz="quarter" idx="11"/>
          </p:nvPr>
        </p:nvSpPr>
        <p:spPr/>
        <p:txBody>
          <a:bodyPr/>
          <a:lstStyle/>
          <a:p>
            <a:r>
              <a:rPr lang="en-US" dirty="0">
                <a:solidFill>
                  <a:srgbClr val="ACD433"/>
                </a:solidFill>
              </a:rPr>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5752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solidFill>
                  <a:srgbClr val="ACD433"/>
                </a:solidFill>
              </a:rPr>
              <a:pPr/>
              <a:t>4/24/2018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8065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solidFill>
                  <a:srgbClr val="ACD433"/>
                </a:solidFill>
              </a:rPr>
              <a:pPr/>
              <a:t>4/24/2018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340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pPr defTabSz="457200"/>
            <a:fld id="{7E0D914D-B099-4142-A885-11F276715148}" type="datetimeFigureOut">
              <a:rPr lang="en-US" dirty="0">
                <a:solidFill>
                  <a:srgbClr val="ACD433"/>
                </a:solidFill>
              </a:rPr>
              <a:pPr defTabSz="457200"/>
              <a:t>4/24/2018</a:t>
            </a:fld>
            <a:endParaRPr lang="en-US" dirty="0">
              <a:solidFill>
                <a:srgbClr val="ACD433"/>
              </a:solidFill>
            </a:endParaRP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pPr defTabSz="457200"/>
            <a:r>
              <a:rPr lang="en-US" dirty="0">
                <a:solidFill>
                  <a:srgbClr val="ACD433"/>
                </a:solidFill>
              </a:rPr>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52838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Immune system disease and Disorders</a:t>
            </a:r>
          </a:p>
        </p:txBody>
      </p:sp>
      <p:sp>
        <p:nvSpPr>
          <p:cNvPr id="3" name="Subtitle 2"/>
          <p:cNvSpPr>
            <a:spLocks noGrp="1"/>
          </p:cNvSpPr>
          <p:nvPr>
            <p:ph type="subTitle" idx="1"/>
          </p:nvPr>
        </p:nvSpPr>
        <p:spPr/>
        <p:txBody>
          <a:bodyPr/>
          <a:lstStyle/>
          <a:p>
            <a:r>
              <a:rPr lang="en-US" dirty="0"/>
              <a:t>Chapter 5</a:t>
            </a:r>
          </a:p>
        </p:txBody>
      </p:sp>
    </p:spTree>
    <p:extLst>
      <p:ext uri="{BB962C8B-B14F-4D97-AF65-F5344CB8AC3E}">
        <p14:creationId xmlns:p14="http://schemas.microsoft.com/office/powerpoint/2010/main" val="181021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lstStyle/>
          <a:p>
            <a:r>
              <a:rPr lang="en-US"/>
              <a:t>Immune System Anatomy and Physiology</a:t>
            </a:r>
            <a:endParaRPr lang="en-US" dirty="0"/>
          </a:p>
        </p:txBody>
      </p:sp>
      <p:pic>
        <p:nvPicPr>
          <p:cNvPr id="3" name="Picture 2">
            <a:extLst>
              <a:ext uri="{FF2B5EF4-FFF2-40B4-BE49-F238E27FC236}">
                <a16:creationId xmlns:a16="http://schemas.microsoft.com/office/drawing/2014/main" id="{0BEF74D6-C297-43FC-80E4-2BB7BC1F12DE}"/>
              </a:ext>
            </a:extLst>
          </p:cNvPr>
          <p:cNvPicPr>
            <a:picLocks noChangeAspect="1"/>
          </p:cNvPicPr>
          <p:nvPr/>
        </p:nvPicPr>
        <p:blipFill>
          <a:blip r:embed="rId2"/>
          <a:stretch>
            <a:fillRect/>
          </a:stretch>
        </p:blipFill>
        <p:spPr>
          <a:xfrm>
            <a:off x="270933" y="1982157"/>
            <a:ext cx="11266311" cy="4875844"/>
          </a:xfrm>
          <a:prstGeom prst="rect">
            <a:avLst/>
          </a:prstGeom>
        </p:spPr>
      </p:pic>
    </p:spTree>
    <p:extLst>
      <p:ext uri="{BB962C8B-B14F-4D97-AF65-F5344CB8AC3E}">
        <p14:creationId xmlns:p14="http://schemas.microsoft.com/office/powerpoint/2010/main" val="23247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AF1E58-D170-4EF3-8E1A-992DA3688F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EACCB19-3F29-416E-BD93-24BDDE3739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9C41423-F9F7-4333-A541-61582D3D23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A9F93AF-9489-4B8A-AA6B-1B00D3CA68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66DA090-6BD9-45CC-B782-02767069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2F459F0B-865B-481D-9AC3-15C76A336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61CDB3A6-B686-4E1D-AD52-3DC038A45E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4" name="Rectangle 23">
            <a:extLst>
              <a:ext uri="{FF2B5EF4-FFF2-40B4-BE49-F238E27FC236}">
                <a16:creationId xmlns:a16="http://schemas.microsoft.com/office/drawing/2014/main" id="{3D38E400-4F30-481D-A5DC-5AA21A2CB8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7"/>
            <a:ext cx="2942210" cy="4833745"/>
          </a:xfrm>
        </p:spPr>
        <p:txBody>
          <a:bodyPr>
            <a:normAutofit/>
          </a:bodyPr>
          <a:lstStyle/>
          <a:p>
            <a:r>
              <a:rPr lang="en-US">
                <a:solidFill>
                  <a:srgbClr val="EBEBEB"/>
                </a:solidFill>
              </a:rPr>
              <a:t>Common signs and symptoms</a:t>
            </a:r>
          </a:p>
        </p:txBody>
      </p:sp>
      <p:graphicFrame>
        <p:nvGraphicFramePr>
          <p:cNvPr id="5" name="Content Placeholder 2">
            <a:extLst>
              <a:ext uri="{FF2B5EF4-FFF2-40B4-BE49-F238E27FC236}">
                <a16:creationId xmlns:a16="http://schemas.microsoft.com/office/drawing/2014/main" id="{95AE1F89-A04A-4402-AC15-2AC1B6F090A9}"/>
              </a:ext>
            </a:extLst>
          </p:cNvPr>
          <p:cNvGraphicFramePr>
            <a:graphicFrameLocks noGrp="1"/>
          </p:cNvGraphicFramePr>
          <p:nvPr>
            <p:ph idx="1"/>
            <p:extLst>
              <p:ext uri="{D42A27DB-BD31-4B8C-83A1-F6EECF244321}">
                <p14:modId xmlns:p14="http://schemas.microsoft.com/office/powerpoint/2010/main" val="3247728167"/>
              </p:ext>
            </p:extLst>
          </p:nvPr>
        </p:nvGraphicFramePr>
        <p:xfrm>
          <a:off x="4790188" y="553156"/>
          <a:ext cx="7258756" cy="6304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402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signs and symptoms</a:t>
            </a:r>
          </a:p>
        </p:txBody>
      </p:sp>
      <p:sp>
        <p:nvSpPr>
          <p:cNvPr id="3" name="Content Placeholder 2"/>
          <p:cNvSpPr>
            <a:spLocks noGrp="1"/>
          </p:cNvSpPr>
          <p:nvPr>
            <p:ph idx="1"/>
          </p:nvPr>
        </p:nvSpPr>
        <p:spPr>
          <a:xfrm>
            <a:off x="0" y="2317834"/>
            <a:ext cx="12192000" cy="4540166"/>
          </a:xfrm>
        </p:spPr>
        <p:txBody>
          <a:bodyPr>
            <a:noAutofit/>
          </a:bodyPr>
          <a:lstStyle/>
          <a:p>
            <a:r>
              <a:rPr lang="en-US" sz="2800" dirty="0"/>
              <a:t>A classical problem with immune deficiency disorders is the development of unusual and severe infections such as pneumonia, meningitis, or septicemia. </a:t>
            </a:r>
          </a:p>
          <a:p>
            <a:r>
              <a:rPr lang="en-US" sz="2800" dirty="0"/>
              <a:t>The development of infections by microorganisms that are usually not pathogenic (opportunistic infections), might indicate of an immunodeficiency  disorder (lack of immunity).</a:t>
            </a:r>
          </a:p>
          <a:p>
            <a:r>
              <a:rPr lang="en-US" sz="2800" dirty="0"/>
              <a:t>Common sign and symptoms related to various autoimmune(immune against self) and isoimmune (immunity against other humans) vary depending on organ and organ system, as well as the pathogen.</a:t>
            </a:r>
          </a:p>
        </p:txBody>
      </p:sp>
    </p:spTree>
    <p:extLst>
      <p:ext uri="{BB962C8B-B14F-4D97-AF65-F5344CB8AC3E}">
        <p14:creationId xmlns:p14="http://schemas.microsoft.com/office/powerpoint/2010/main" val="145355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a:t>
            </a:r>
          </a:p>
        </p:txBody>
      </p:sp>
      <p:sp>
        <p:nvSpPr>
          <p:cNvPr id="3" name="Content Placeholder 2"/>
          <p:cNvSpPr>
            <a:spLocks noGrp="1"/>
          </p:cNvSpPr>
          <p:nvPr>
            <p:ph idx="1"/>
          </p:nvPr>
        </p:nvSpPr>
        <p:spPr>
          <a:xfrm>
            <a:off x="0" y="2323322"/>
            <a:ext cx="12192000" cy="4534678"/>
          </a:xfrm>
        </p:spPr>
        <p:txBody>
          <a:bodyPr>
            <a:noAutofit/>
          </a:bodyPr>
          <a:lstStyle/>
          <a:p>
            <a:r>
              <a:rPr lang="en-US" sz="2800" dirty="0"/>
              <a:t>There are hundreds of possible Antigens(allergens) that cause allergic reactions. Some are more common such as house dust, pet hair, chocolate, ragweed, cigarette smoke, pollen, seafood, nickel, paints, dyes, and chemical cleaners.</a:t>
            </a:r>
          </a:p>
          <a:p>
            <a:r>
              <a:rPr lang="en-US" sz="2800" dirty="0"/>
              <a:t>The most important diagnostics test is the skin test. It may be performed by an intradermal injection of a small amount of the suspected antigen under the skin.</a:t>
            </a:r>
          </a:p>
          <a:p>
            <a:r>
              <a:rPr lang="en-US" sz="2800" dirty="0"/>
              <a:t>Skin patch tests also can be used that has antigens on the patch as well as a scratch test that is spread inside the scratch to identify the allergy.</a:t>
            </a:r>
          </a:p>
        </p:txBody>
      </p:sp>
    </p:spTree>
    <p:extLst>
      <p:ext uri="{BB962C8B-B14F-4D97-AF65-F5344CB8AC3E}">
        <p14:creationId xmlns:p14="http://schemas.microsoft.com/office/powerpoint/2010/main" val="339219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Diagnostics Test </a:t>
            </a:r>
          </a:p>
        </p:txBody>
      </p:sp>
      <p:sp>
        <p:nvSpPr>
          <p:cNvPr id="3" name="Content Placeholder 2"/>
          <p:cNvSpPr>
            <a:spLocks noGrp="1"/>
          </p:cNvSpPr>
          <p:nvPr>
            <p:ph idx="1"/>
          </p:nvPr>
        </p:nvSpPr>
        <p:spPr>
          <a:xfrm>
            <a:off x="0" y="2360645"/>
            <a:ext cx="12192000" cy="4497355"/>
          </a:xfrm>
        </p:spPr>
        <p:txBody>
          <a:bodyPr>
            <a:noAutofit/>
          </a:bodyPr>
          <a:lstStyle/>
          <a:p>
            <a:r>
              <a:rPr lang="en-US" sz="2800" dirty="0"/>
              <a:t>Allergy to an antigen is positive for an inflammatory response occurs at the injection site. Desensitization treatment requires injection of an increasing amount allergen over a long period of time with the goal of desensitizing the body to the allergen.</a:t>
            </a:r>
          </a:p>
          <a:p>
            <a:r>
              <a:rPr lang="en-US" sz="2800" dirty="0"/>
              <a:t>Hypersensitivity reactions to transfused blood cells are usually identified by a blood count indicating low levels of red cells, white cells, and platelets. </a:t>
            </a:r>
          </a:p>
          <a:p>
            <a:r>
              <a:rPr lang="en-US" sz="2800" dirty="0"/>
              <a:t>Antibodies can form against all these blood elements, leading to anemia, leukopenia, and thrombocytopenia (inability to clot blood).</a:t>
            </a:r>
          </a:p>
        </p:txBody>
      </p:sp>
    </p:spTree>
    <p:extLst>
      <p:ext uri="{BB962C8B-B14F-4D97-AF65-F5344CB8AC3E}">
        <p14:creationId xmlns:p14="http://schemas.microsoft.com/office/powerpoint/2010/main" val="340102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a:t>
            </a:r>
          </a:p>
        </p:txBody>
      </p:sp>
      <p:sp>
        <p:nvSpPr>
          <p:cNvPr id="3" name="Content Placeholder 2"/>
          <p:cNvSpPr>
            <a:spLocks noGrp="1"/>
          </p:cNvSpPr>
          <p:nvPr>
            <p:ph idx="1"/>
          </p:nvPr>
        </p:nvSpPr>
        <p:spPr>
          <a:xfrm>
            <a:off x="524434" y="2407023"/>
            <a:ext cx="11013141" cy="4007223"/>
          </a:xfrm>
        </p:spPr>
        <p:txBody>
          <a:bodyPr>
            <a:normAutofit/>
          </a:bodyPr>
          <a:lstStyle/>
          <a:p>
            <a:r>
              <a:rPr lang="en-US" sz="2800" dirty="0"/>
              <a:t>A Coombs test will indicate the formation of antibodies on the red blood cells, determining blood type and diagnosis of certain hemolytic (</a:t>
            </a:r>
            <a:r>
              <a:rPr lang="en-US" sz="2800" dirty="0" err="1"/>
              <a:t>hemo</a:t>
            </a:r>
            <a:r>
              <a:rPr lang="en-US" sz="2800" dirty="0"/>
              <a:t>=blood, lytic=destroying) anemias.</a:t>
            </a:r>
          </a:p>
          <a:p>
            <a:endParaRPr lang="en-US" sz="2800" dirty="0"/>
          </a:p>
          <a:p>
            <a:r>
              <a:rPr lang="en-US" sz="2800" dirty="0"/>
              <a:t>This test can also indicate the presence of maternal antibodies against fetal blood type.</a:t>
            </a:r>
          </a:p>
        </p:txBody>
      </p:sp>
    </p:spTree>
    <p:extLst>
      <p:ext uri="{BB962C8B-B14F-4D97-AF65-F5344CB8AC3E}">
        <p14:creationId xmlns:p14="http://schemas.microsoft.com/office/powerpoint/2010/main" val="239565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A992EA8-A2AE-480C-BFF9-7B134643975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 name="Rectangle 9">
              <a:extLst>
                <a:ext uri="{FF2B5EF4-FFF2-40B4-BE49-F238E27FC236}">
                  <a16:creationId xmlns:a16="http://schemas.microsoft.com/office/drawing/2014/main" id="{0F6F97DA-7406-453D-9AB4-28B0891BBFF4}"/>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31D171A9-30C8-4156-8EAF-50888EBE77EC}"/>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C52A6C74-8DC4-4902-962C-0DAFD7F9B5E3}"/>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34C65DE-5132-426E-9E92-81CB9EFF894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463FE9C4-150E-4C97-A21E-53B7CD261A14}"/>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4DD7FA2-5B3A-4DD2-BA1A-735CC86BAA06}"/>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B11D6824-D097-439B-9956-5436E5111A9B}"/>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id="{5669AB50-4CAD-4D10-A09A-A0C01AF9E6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FB6D11B9-366D-4DEC-A9F7-67E836F41189}"/>
              </a:ext>
            </a:extLst>
          </p:cNvPr>
          <p:cNvPicPr>
            <a:picLocks noGrp="1" noChangeAspect="1"/>
          </p:cNvPicPr>
          <p:nvPr>
            <p:ph idx="1"/>
          </p:nvPr>
        </p:nvPicPr>
        <p:blipFill>
          <a:blip r:embed="rId3"/>
          <a:stretch>
            <a:fillRect/>
          </a:stretch>
        </p:blipFill>
        <p:spPr>
          <a:xfrm>
            <a:off x="13211" y="496711"/>
            <a:ext cx="8353778" cy="6265334"/>
          </a:xfrm>
          <a:prstGeom prst="roundRect">
            <a:avLst>
              <a:gd name="adj" fmla="val 1858"/>
            </a:avLst>
          </a:prstGeom>
          <a:effectLst>
            <a:outerShdw blurRad="50800" dist="50800" dir="5400000" algn="tl" rotWithShape="0">
              <a:srgbClr val="000000">
                <a:alpha val="43000"/>
              </a:srgbClr>
            </a:outerShdw>
          </a:effectLst>
        </p:spPr>
      </p:pic>
      <p:sp>
        <p:nvSpPr>
          <p:cNvPr id="2" name="Title 1">
            <a:extLst>
              <a:ext uri="{FF2B5EF4-FFF2-40B4-BE49-F238E27FC236}">
                <a16:creationId xmlns:a16="http://schemas.microsoft.com/office/drawing/2014/main" id="{32CFB980-EDFE-4186-A05F-A56A0D088B44}"/>
              </a:ext>
            </a:extLst>
          </p:cNvPr>
          <p:cNvSpPr>
            <a:spLocks noGrp="1"/>
          </p:cNvSpPr>
          <p:nvPr>
            <p:ph type="title"/>
          </p:nvPr>
        </p:nvSpPr>
        <p:spPr>
          <a:xfrm>
            <a:off x="8799512" y="1445121"/>
            <a:ext cx="2865961" cy="3281957"/>
          </a:xfrm>
        </p:spPr>
        <p:txBody>
          <a:bodyPr vert="horz" lIns="91440" tIns="45720" rIns="91440" bIns="45720" rtlCol="0" anchor="b">
            <a:normAutofit/>
          </a:bodyPr>
          <a:lstStyle/>
          <a:p>
            <a:r>
              <a:rPr lang="en-US" sz="5400" b="0" i="0" kern="1200" dirty="0">
                <a:solidFill>
                  <a:schemeClr val="bg2"/>
                </a:solidFill>
                <a:latin typeface="+mj-lt"/>
                <a:ea typeface="+mj-ea"/>
                <a:cs typeface="+mj-cs"/>
              </a:rPr>
              <a:t>Fetal Blood typing</a:t>
            </a:r>
          </a:p>
        </p:txBody>
      </p:sp>
    </p:spTree>
    <p:extLst>
      <p:ext uri="{BB962C8B-B14F-4D97-AF65-F5344CB8AC3E}">
        <p14:creationId xmlns:p14="http://schemas.microsoft.com/office/powerpoint/2010/main" val="3008839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Coombs test</a:t>
            </a:r>
          </a:p>
        </p:txBody>
      </p:sp>
      <p:pic>
        <p:nvPicPr>
          <p:cNvPr id="6" name="Content Placeholder 5"/>
          <p:cNvPicPr>
            <a:picLocks noGrp="1" noChangeAspect="1"/>
          </p:cNvPicPr>
          <p:nvPr>
            <p:ph idx="1"/>
          </p:nvPr>
        </p:nvPicPr>
        <p:blipFill>
          <a:blip r:embed="rId2"/>
          <a:stretch>
            <a:fillRect/>
          </a:stretch>
        </p:blipFill>
        <p:spPr>
          <a:xfrm>
            <a:off x="0" y="2013154"/>
            <a:ext cx="6459794" cy="4844846"/>
          </a:xfrm>
          <a:prstGeom prst="rect">
            <a:avLst/>
          </a:prstGeom>
        </p:spPr>
      </p:pic>
      <p:pic>
        <p:nvPicPr>
          <p:cNvPr id="7" name="Picture 6"/>
          <p:cNvPicPr>
            <a:picLocks noChangeAspect="1"/>
          </p:cNvPicPr>
          <p:nvPr/>
        </p:nvPicPr>
        <p:blipFill>
          <a:blip r:embed="rId3"/>
          <a:stretch>
            <a:fillRect/>
          </a:stretch>
        </p:blipFill>
        <p:spPr>
          <a:xfrm>
            <a:off x="5707626" y="1994720"/>
            <a:ext cx="6484374" cy="4863280"/>
          </a:xfrm>
          <a:prstGeom prst="rect">
            <a:avLst/>
          </a:prstGeom>
        </p:spPr>
      </p:pic>
    </p:spTree>
    <p:extLst>
      <p:ext uri="{BB962C8B-B14F-4D97-AF65-F5344CB8AC3E}">
        <p14:creationId xmlns:p14="http://schemas.microsoft.com/office/powerpoint/2010/main" val="271265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a:t>
            </a:r>
          </a:p>
        </p:txBody>
      </p:sp>
      <p:sp>
        <p:nvSpPr>
          <p:cNvPr id="3" name="Content Placeholder 2"/>
          <p:cNvSpPr>
            <a:spLocks noGrp="1"/>
          </p:cNvSpPr>
          <p:nvPr>
            <p:ph idx="1"/>
          </p:nvPr>
        </p:nvSpPr>
        <p:spPr>
          <a:xfrm>
            <a:off x="309716" y="2332652"/>
            <a:ext cx="11459497" cy="4230379"/>
          </a:xfrm>
        </p:spPr>
        <p:txBody>
          <a:bodyPr>
            <a:normAutofit/>
          </a:bodyPr>
          <a:lstStyle/>
          <a:p>
            <a:r>
              <a:rPr lang="en-US" sz="2800" dirty="0"/>
              <a:t>Autoimmune disorders can be diagnosed using blood tests that measure for specific diseases. </a:t>
            </a:r>
          </a:p>
          <a:p>
            <a:r>
              <a:rPr lang="en-US" sz="2800" dirty="0"/>
              <a:t>Example: individuals with systemic lupus have a positive antinuclear antibody(ANA) test. </a:t>
            </a:r>
          </a:p>
          <a:p>
            <a:r>
              <a:rPr lang="en-US" sz="2800" dirty="0"/>
              <a:t>Rheumatoid factor (RF) in the blood is often an indication of rheumatoid arthritis. </a:t>
            </a:r>
          </a:p>
          <a:p>
            <a:endParaRPr lang="en-US" sz="2400" dirty="0"/>
          </a:p>
        </p:txBody>
      </p:sp>
    </p:spTree>
    <p:extLst>
      <p:ext uri="{BB962C8B-B14F-4D97-AF65-F5344CB8AC3E}">
        <p14:creationId xmlns:p14="http://schemas.microsoft.com/office/powerpoint/2010/main" val="323817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502276" y="2408349"/>
            <a:ext cx="11062952" cy="3850783"/>
          </a:xfrm>
        </p:spPr>
        <p:txBody>
          <a:bodyPr>
            <a:noAutofit/>
          </a:bodyPr>
          <a:lstStyle/>
          <a:p>
            <a:r>
              <a:rPr lang="en-US" sz="2400" dirty="0"/>
              <a:t>Immune system includes primary organs such as the thymus gland, and the bone marrow. And secondary organs such as the lymph nodes, spleen, liver, and tonsils.</a:t>
            </a:r>
          </a:p>
          <a:p>
            <a:endParaRPr lang="en-US" sz="2400" dirty="0"/>
          </a:p>
          <a:p>
            <a:r>
              <a:rPr lang="en-US" sz="2400" dirty="0"/>
              <a:t>Lymphocytes are the major cells of the immune system, arise and develop in the primary organs.</a:t>
            </a:r>
          </a:p>
          <a:p>
            <a:endParaRPr lang="en-US" sz="2400" dirty="0"/>
          </a:p>
          <a:p>
            <a:r>
              <a:rPr lang="en-US" sz="2400" dirty="0"/>
              <a:t>Secondary organs are responsible for filtering foreign substances and providing the space for antigen reactions.</a:t>
            </a:r>
          </a:p>
        </p:txBody>
      </p:sp>
    </p:spTree>
    <p:extLst>
      <p:ext uri="{BB962C8B-B14F-4D97-AF65-F5344CB8AC3E}">
        <p14:creationId xmlns:p14="http://schemas.microsoft.com/office/powerpoint/2010/main" val="225952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410547" y="2267338"/>
            <a:ext cx="11439331" cy="4506685"/>
          </a:xfrm>
        </p:spPr>
        <p:txBody>
          <a:bodyPr>
            <a:noAutofit/>
          </a:bodyPr>
          <a:lstStyle/>
          <a:p>
            <a:r>
              <a:rPr lang="en-US" sz="2400" dirty="0"/>
              <a:t>The immune system includes four types of leukocytes: Polymorphonuclear lymphocytes, monocytes, macrophages , and lymphocytes. </a:t>
            </a:r>
          </a:p>
          <a:p>
            <a:endParaRPr lang="en-US" sz="2400" dirty="0"/>
          </a:p>
          <a:p>
            <a:r>
              <a:rPr lang="en-US" sz="2400" dirty="0"/>
              <a:t>Polymorphonuclear lymphocytes (PMN’s) aka granulocytes, are active in inflammatory process. Some activate when infection threatens body, others prevent damage to tissues and cells from allergic reactions.</a:t>
            </a:r>
          </a:p>
          <a:p>
            <a:endParaRPr lang="en-US" sz="2400" dirty="0"/>
          </a:p>
          <a:p>
            <a:r>
              <a:rPr lang="en-US" sz="2400" dirty="0"/>
              <a:t>Monocytes and macrophages become phagocytic in presence of pathogens and foreign substances.</a:t>
            </a:r>
          </a:p>
        </p:txBody>
      </p:sp>
    </p:spTree>
    <p:extLst>
      <p:ext uri="{BB962C8B-B14F-4D97-AF65-F5344CB8AC3E}">
        <p14:creationId xmlns:p14="http://schemas.microsoft.com/office/powerpoint/2010/main" val="207436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139958" y="2448431"/>
            <a:ext cx="11896531" cy="4224271"/>
          </a:xfrm>
        </p:spPr>
        <p:txBody>
          <a:bodyPr>
            <a:noAutofit/>
          </a:bodyPr>
          <a:lstStyle/>
          <a:p>
            <a:r>
              <a:rPr lang="en-US" sz="2400" dirty="0"/>
              <a:t>Lymphocytes are in charge of the Immune response being formed in the bone marrow. Remaining and maturing cells become B lymphocytes while others migrate and mature in the thymus and become T lymphocytes. </a:t>
            </a:r>
          </a:p>
          <a:p>
            <a:endParaRPr lang="en-US" sz="2400" dirty="0"/>
          </a:p>
          <a:p>
            <a:r>
              <a:rPr lang="en-US" sz="2400" dirty="0"/>
              <a:t>When B&amp;T lymphocytes mature, they enter the blood and circulate and colonize lymphatic organs, predominantly the spleen and lymph nodes.</a:t>
            </a:r>
          </a:p>
          <a:p>
            <a:endParaRPr lang="en-US" sz="2400" dirty="0"/>
          </a:p>
          <a:p>
            <a:r>
              <a:rPr lang="en-US" sz="2400" dirty="0"/>
              <a:t>T lymphocytes (T cells) destroy microorganisms that invade the body and are responsible for the cell mediated response.</a:t>
            </a:r>
          </a:p>
        </p:txBody>
      </p:sp>
    </p:spTree>
    <p:extLst>
      <p:ext uri="{BB962C8B-B14F-4D97-AF65-F5344CB8AC3E}">
        <p14:creationId xmlns:p14="http://schemas.microsoft.com/office/powerpoint/2010/main" val="266255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466530" y="2612570"/>
            <a:ext cx="11355355" cy="3638940"/>
          </a:xfrm>
        </p:spPr>
        <p:txBody>
          <a:bodyPr>
            <a:normAutofit/>
          </a:bodyPr>
          <a:lstStyle/>
          <a:p>
            <a:r>
              <a:rPr lang="en-US" sz="2400" dirty="0"/>
              <a:t>B lymphocytes are responsible for humoral immunity, which is associated with circulating antibodies by enlarging and dividing to make mature plasma cells.</a:t>
            </a:r>
          </a:p>
          <a:p>
            <a:endParaRPr lang="en-US" sz="2400" dirty="0"/>
          </a:p>
          <a:p>
            <a:r>
              <a:rPr lang="en-US" sz="2400" dirty="0"/>
              <a:t>The plasma cells secrete antibodies into the blood and lymph to protect  the body against infections and toxins produced by microorganisms.</a:t>
            </a:r>
          </a:p>
        </p:txBody>
      </p:sp>
    </p:spTree>
    <p:extLst>
      <p:ext uri="{BB962C8B-B14F-4D97-AF65-F5344CB8AC3E}">
        <p14:creationId xmlns:p14="http://schemas.microsoft.com/office/powerpoint/2010/main" val="261570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65314" y="2217133"/>
            <a:ext cx="12126685" cy="4258311"/>
          </a:xfrm>
        </p:spPr>
        <p:txBody>
          <a:bodyPr>
            <a:noAutofit/>
          </a:bodyPr>
          <a:lstStyle/>
          <a:p>
            <a:r>
              <a:rPr lang="en-US" sz="2400" dirty="0"/>
              <a:t>There are two types of immune responses in the body: Specific and non-specific.</a:t>
            </a:r>
          </a:p>
          <a:p>
            <a:r>
              <a:rPr lang="en-US" sz="2400" dirty="0"/>
              <a:t>Specific immunity is associated with antigens and antibody reaction.</a:t>
            </a:r>
          </a:p>
          <a:p>
            <a:endParaRPr lang="en-US" sz="2400" dirty="0"/>
          </a:p>
          <a:p>
            <a:r>
              <a:rPr lang="en-US" sz="2400" dirty="0"/>
              <a:t>Antibodies respond to the exposure to antigens. Antibodies may neutralize, kill, or cause clumping of the foreign microorganism. </a:t>
            </a:r>
          </a:p>
          <a:p>
            <a:r>
              <a:rPr lang="en-US" sz="2400" dirty="0"/>
              <a:t>A group of proteins are produced in the liver and combined with serum in the liver to enhance the work for the antibodies to destroy the invader.</a:t>
            </a:r>
          </a:p>
        </p:txBody>
      </p:sp>
    </p:spTree>
    <p:extLst>
      <p:ext uri="{BB962C8B-B14F-4D97-AF65-F5344CB8AC3E}">
        <p14:creationId xmlns:p14="http://schemas.microsoft.com/office/powerpoint/2010/main" val="353229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832" y="547353"/>
            <a:ext cx="8761413" cy="706964"/>
          </a:xfrm>
        </p:spPr>
        <p:txBody>
          <a:bodyPr/>
          <a:lstStyle/>
          <a:p>
            <a:r>
              <a:rPr lang="en-US" dirty="0"/>
              <a:t>Organs of the immune system</a:t>
            </a:r>
          </a:p>
        </p:txBody>
      </p:sp>
      <p:pic>
        <p:nvPicPr>
          <p:cNvPr id="4" name="Content Placeholder 3"/>
          <p:cNvPicPr>
            <a:picLocks noGrp="1" noChangeAspect="1"/>
          </p:cNvPicPr>
          <p:nvPr>
            <p:ph idx="1"/>
          </p:nvPr>
        </p:nvPicPr>
        <p:blipFill>
          <a:blip r:embed="rId2"/>
          <a:stretch>
            <a:fillRect/>
          </a:stretch>
        </p:blipFill>
        <p:spPr>
          <a:xfrm>
            <a:off x="3825026" y="1290261"/>
            <a:ext cx="4250028" cy="5717527"/>
          </a:xfrm>
          <a:prstGeom prst="rect">
            <a:avLst/>
          </a:prstGeom>
        </p:spPr>
      </p:pic>
    </p:spTree>
    <p:extLst>
      <p:ext uri="{BB962C8B-B14F-4D97-AF65-F5344CB8AC3E}">
        <p14:creationId xmlns:p14="http://schemas.microsoft.com/office/powerpoint/2010/main" val="164823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DD88FE-01A0-4F04-99DC-2B1140F59B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212A5749-6A2A-4FAF-824E-16E9569B9A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DFAF1DD-0169-4D59-8646-8EFAD90F49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A2E9868-C728-43FF-95CC-38902E5149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2615BF4-8323-4853-9A41-09C4DFBC5C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E68B4297-39F1-4DD7-A4EF-8E4E501110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E45D7473-2985-4534-8629-4C76A5639C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4" name="Rectangle 23">
            <a:extLst>
              <a:ext uri="{FF2B5EF4-FFF2-40B4-BE49-F238E27FC236}">
                <a16:creationId xmlns:a16="http://schemas.microsoft.com/office/drawing/2014/main" id="{2B8277BD-4019-4E99-866A-1EA4007EC0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471239" y="973667"/>
            <a:ext cx="2942210" cy="4833745"/>
          </a:xfrm>
        </p:spPr>
        <p:txBody>
          <a:bodyPr>
            <a:normAutofit/>
          </a:bodyPr>
          <a:lstStyle/>
          <a:p>
            <a:r>
              <a:rPr lang="en-US">
                <a:solidFill>
                  <a:srgbClr val="EBEBEB"/>
                </a:solidFill>
              </a:rPr>
              <a:t>Immune System Anatomy and Physiology</a:t>
            </a:r>
          </a:p>
        </p:txBody>
      </p:sp>
      <p:graphicFrame>
        <p:nvGraphicFramePr>
          <p:cNvPr id="5" name="Content Placeholder 2">
            <a:extLst>
              <a:ext uri="{FF2B5EF4-FFF2-40B4-BE49-F238E27FC236}">
                <a16:creationId xmlns:a16="http://schemas.microsoft.com/office/drawing/2014/main" id="{E0247A83-95A7-413E-B97C-5BA1B9A02198}"/>
              </a:ext>
            </a:extLst>
          </p:cNvPr>
          <p:cNvGraphicFramePr>
            <a:graphicFrameLocks noGrp="1"/>
          </p:cNvGraphicFramePr>
          <p:nvPr>
            <p:ph idx="1"/>
            <p:extLst>
              <p:ext uri="{D42A27DB-BD31-4B8C-83A1-F6EECF244321}">
                <p14:modId xmlns:p14="http://schemas.microsoft.com/office/powerpoint/2010/main" val="967783164"/>
              </p:ext>
            </p:extLst>
          </p:nvPr>
        </p:nvGraphicFramePr>
        <p:xfrm>
          <a:off x="146757" y="225778"/>
          <a:ext cx="7734900" cy="6479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252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Anatomy and Physiology</a:t>
            </a:r>
          </a:p>
        </p:txBody>
      </p:sp>
      <p:sp>
        <p:nvSpPr>
          <p:cNvPr id="3" name="Content Placeholder 2"/>
          <p:cNvSpPr>
            <a:spLocks noGrp="1"/>
          </p:cNvSpPr>
          <p:nvPr>
            <p:ph idx="1"/>
          </p:nvPr>
        </p:nvSpPr>
        <p:spPr>
          <a:xfrm>
            <a:off x="167951" y="2421228"/>
            <a:ext cx="11672596" cy="3953813"/>
          </a:xfrm>
        </p:spPr>
        <p:txBody>
          <a:bodyPr>
            <a:normAutofit/>
          </a:bodyPr>
          <a:lstStyle/>
          <a:p>
            <a:r>
              <a:rPr lang="en-US" sz="2400" dirty="0"/>
              <a:t>The best way to classify immunity is by dividing it into passive and active, then further divide it into natural and artificial.  </a:t>
            </a:r>
          </a:p>
          <a:p>
            <a:endParaRPr lang="en-US" sz="2400" dirty="0"/>
          </a:p>
          <a:p>
            <a:r>
              <a:rPr lang="en-US" sz="2400" dirty="0"/>
              <a:t>Example of passive: Natural resistance is the inherited immunity the individual may possess due to race, species, or ethnic background. Some races, species, or particular groups of populations are naturally resistant to certain diseases. Such as some are susceptible to certain diseases.</a:t>
            </a:r>
          </a:p>
        </p:txBody>
      </p:sp>
    </p:spTree>
    <p:extLst>
      <p:ext uri="{BB962C8B-B14F-4D97-AF65-F5344CB8AC3E}">
        <p14:creationId xmlns:p14="http://schemas.microsoft.com/office/powerpoint/2010/main" val="1564379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17315</TotalTime>
  <Words>1013</Words>
  <Application>Microsoft Office PowerPoint</Application>
  <PresentationFormat>Widescreen</PresentationFormat>
  <Paragraphs>65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 Boardroom</vt:lpstr>
      <vt:lpstr>Immune system disease and Disorders</vt:lpstr>
      <vt:lpstr>Immune System Anatomy and Physiology</vt:lpstr>
      <vt:lpstr>Immune System Anatomy and Physiology</vt:lpstr>
      <vt:lpstr>Immune System Anatomy and Physiology</vt:lpstr>
      <vt:lpstr>Immune System Anatomy and Physiology</vt:lpstr>
      <vt:lpstr>Immune System Anatomy and Physiology</vt:lpstr>
      <vt:lpstr>Organs of the immune system</vt:lpstr>
      <vt:lpstr>Immune System Anatomy and Physiology</vt:lpstr>
      <vt:lpstr>Immune System Anatomy and Physiology</vt:lpstr>
      <vt:lpstr>Immune System Anatomy and Physiology</vt:lpstr>
      <vt:lpstr>Common signs and symptoms</vt:lpstr>
      <vt:lpstr>Common signs and symptoms</vt:lpstr>
      <vt:lpstr>*Diagnostic Test*</vt:lpstr>
      <vt:lpstr>Diagnostics Test </vt:lpstr>
      <vt:lpstr>Diagnostic Test.</vt:lpstr>
      <vt:lpstr>Fetal Blood typing</vt:lpstr>
      <vt:lpstr>Coombs test</vt:lpstr>
      <vt:lpstr>Diagnostic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system disease and Disorders</dc:title>
  <dc:creator>yadira salazar</dc:creator>
  <cp:lastModifiedBy>yadira salazar</cp:lastModifiedBy>
  <cp:revision>9</cp:revision>
  <dcterms:created xsi:type="dcterms:W3CDTF">2016-03-22T05:32:11Z</dcterms:created>
  <dcterms:modified xsi:type="dcterms:W3CDTF">2018-04-25T04:40:17Z</dcterms:modified>
</cp:coreProperties>
</file>