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0" r:id="rId23"/>
    <p:sldId id="278" r:id="rId24"/>
    <p:sldId id="281"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9147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9418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53767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21146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85571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807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52933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4516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8122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7599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1203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0713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3745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3471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2096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6742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5691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3/27/2018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2958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suCKm97yvy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986" y="-335559"/>
            <a:ext cx="10364451" cy="1249960"/>
          </a:xfrm>
        </p:spPr>
        <p:txBody>
          <a:bodyPr/>
          <a:lstStyle/>
          <a:p>
            <a:r>
              <a:rPr lang="en-US" dirty="0"/>
              <a:t>Inflammation</a:t>
            </a:r>
          </a:p>
        </p:txBody>
      </p:sp>
      <p:sp>
        <p:nvSpPr>
          <p:cNvPr id="3" name="Content Placeholder 2"/>
          <p:cNvSpPr>
            <a:spLocks noGrp="1"/>
          </p:cNvSpPr>
          <p:nvPr>
            <p:ph sz="quarter" idx="13"/>
          </p:nvPr>
        </p:nvSpPr>
        <p:spPr>
          <a:xfrm>
            <a:off x="0" y="645953"/>
            <a:ext cx="12192000" cy="3724712"/>
          </a:xfrm>
        </p:spPr>
        <p:txBody>
          <a:bodyPr>
            <a:noAutofit/>
          </a:bodyPr>
          <a:lstStyle/>
          <a:p>
            <a:r>
              <a:rPr lang="en-US" sz="2800" dirty="0"/>
              <a:t>If infection becomes too intense, it may become harmful to the tissue, such as acute hypersensitive reaction leads local tissue damage or anaphylactic shock and death of the individual</a:t>
            </a:r>
          </a:p>
          <a:p>
            <a:r>
              <a:rPr lang="en-US" sz="2800" dirty="0"/>
              <a:t>If process does go awry, autoimmune response will occur, causing body to basically begin to destroy itself, and anti-inflammatory medication will be needed to stop the process if it becomes injurious. </a:t>
            </a:r>
          </a:p>
        </p:txBody>
      </p:sp>
      <p:pic>
        <p:nvPicPr>
          <p:cNvPr id="4" name="Picture 3"/>
          <p:cNvPicPr>
            <a:picLocks noChangeAspect="1"/>
          </p:cNvPicPr>
          <p:nvPr/>
        </p:nvPicPr>
        <p:blipFill>
          <a:blip r:embed="rId2"/>
          <a:stretch>
            <a:fillRect/>
          </a:stretch>
        </p:blipFill>
        <p:spPr>
          <a:xfrm>
            <a:off x="4220331" y="4308280"/>
            <a:ext cx="4152900" cy="2324100"/>
          </a:xfrm>
          <a:prstGeom prst="rect">
            <a:avLst/>
          </a:prstGeom>
        </p:spPr>
      </p:pic>
    </p:spTree>
    <p:extLst>
      <p:ext uri="{BB962C8B-B14F-4D97-AF65-F5344CB8AC3E}">
        <p14:creationId xmlns:p14="http://schemas.microsoft.com/office/powerpoint/2010/main" val="3093663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02" y="105333"/>
            <a:ext cx="10364451" cy="1596177"/>
          </a:xfrm>
        </p:spPr>
        <p:txBody>
          <a:bodyPr/>
          <a:lstStyle/>
          <a:p>
            <a:r>
              <a:rPr lang="en-US" dirty="0"/>
              <a:t>Inflammation process</a:t>
            </a:r>
          </a:p>
        </p:txBody>
      </p:sp>
      <p:sp>
        <p:nvSpPr>
          <p:cNvPr id="3" name="Content Placeholder 2"/>
          <p:cNvSpPr>
            <a:spLocks noGrp="1"/>
          </p:cNvSpPr>
          <p:nvPr>
            <p:ph sz="quarter" idx="13"/>
          </p:nvPr>
        </p:nvSpPr>
        <p:spPr>
          <a:xfrm>
            <a:off x="0" y="1820411"/>
            <a:ext cx="12192000" cy="4639112"/>
          </a:xfrm>
        </p:spPr>
        <p:txBody>
          <a:bodyPr>
            <a:normAutofit/>
          </a:bodyPr>
          <a:lstStyle/>
          <a:p>
            <a:r>
              <a:rPr lang="en-US" sz="2800" dirty="0"/>
              <a:t>After approximately 7 to 10 days, if inflammatory process doesn’t overcome the invader, lymphocytes will respond. </a:t>
            </a:r>
          </a:p>
          <a:p>
            <a:endParaRPr lang="en-US" sz="2800" dirty="0"/>
          </a:p>
          <a:p>
            <a:r>
              <a:rPr lang="en-US" sz="2800" dirty="0"/>
              <a:t>Lymphocytes are slow but powerful specific killers, part of the body’s third line of defense of the immune response. They identify the enemy, make an antibody to kill it, and they remember the enemy and the killing process to destroy it.</a:t>
            </a:r>
          </a:p>
          <a:p>
            <a:r>
              <a:rPr lang="en-US" sz="2800" dirty="0">
                <a:hlinkClick r:id="rId2"/>
              </a:rPr>
              <a:t>https://www.youtube.com/watch?v=suCKm97yvyk</a:t>
            </a:r>
            <a:endParaRPr lang="en-US" sz="2800" dirty="0"/>
          </a:p>
        </p:txBody>
      </p:sp>
    </p:spTree>
    <p:extLst>
      <p:ext uri="{BB962C8B-B14F-4D97-AF65-F5344CB8AC3E}">
        <p14:creationId xmlns:p14="http://schemas.microsoft.com/office/powerpoint/2010/main" val="3372937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29" y="0"/>
            <a:ext cx="10364451" cy="1596177"/>
          </a:xfrm>
        </p:spPr>
        <p:txBody>
          <a:bodyPr/>
          <a:lstStyle/>
          <a:p>
            <a:r>
              <a:rPr lang="en-US" dirty="0"/>
              <a:t>*Chronic inflammation*</a:t>
            </a:r>
          </a:p>
        </p:txBody>
      </p:sp>
      <p:sp>
        <p:nvSpPr>
          <p:cNvPr id="3" name="Content Placeholder 2"/>
          <p:cNvSpPr>
            <a:spLocks noGrp="1"/>
          </p:cNvSpPr>
          <p:nvPr>
            <p:ph sz="quarter" idx="13"/>
          </p:nvPr>
        </p:nvSpPr>
        <p:spPr>
          <a:xfrm>
            <a:off x="58722" y="1090569"/>
            <a:ext cx="12133277" cy="5595457"/>
          </a:xfrm>
        </p:spPr>
        <p:txBody>
          <a:bodyPr>
            <a:noAutofit/>
          </a:bodyPr>
          <a:lstStyle/>
          <a:p>
            <a:r>
              <a:rPr lang="en-US" sz="2800" dirty="0"/>
              <a:t>Generally, chronic inflammation can be considered chronic if it has lasted 2 weeks or longer. If the attack of neutrophils and macrophages is unsuccessful, the battle can be chronic.</a:t>
            </a:r>
          </a:p>
          <a:p>
            <a:r>
              <a:rPr lang="en-US" sz="2800" dirty="0"/>
              <a:t>If macrophages cannot overcome the invader and protect the host, the body might isolate that area by forming a granuloma, formed by macrophages and fibrous deposits of collagen and hardened by calcium deposits.</a:t>
            </a:r>
          </a:p>
          <a:p>
            <a:r>
              <a:rPr lang="en-US" sz="2800" dirty="0"/>
              <a:t>Granulomas protect the surrounding tissue allowing healing to begin. Can be  large, form a fibrous rim, and eventually calcify. Can be caused by splinters, gravel, suture, etc. </a:t>
            </a:r>
          </a:p>
        </p:txBody>
      </p:sp>
    </p:spTree>
    <p:extLst>
      <p:ext uri="{BB962C8B-B14F-4D97-AF65-F5344CB8AC3E}">
        <p14:creationId xmlns:p14="http://schemas.microsoft.com/office/powerpoint/2010/main" val="385646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3" y="-450429"/>
            <a:ext cx="10364451" cy="1596177"/>
          </a:xfrm>
        </p:spPr>
        <p:txBody>
          <a:bodyPr/>
          <a:lstStyle/>
          <a:p>
            <a:r>
              <a:rPr lang="en-US" dirty="0"/>
              <a:t>Chronic granuloma formation</a:t>
            </a:r>
          </a:p>
        </p:txBody>
      </p:sp>
      <p:pic>
        <p:nvPicPr>
          <p:cNvPr id="4" name="Content Placeholder 3"/>
          <p:cNvPicPr>
            <a:picLocks noGrp="1" noChangeAspect="1"/>
          </p:cNvPicPr>
          <p:nvPr>
            <p:ph sz="quarter" idx="13"/>
          </p:nvPr>
        </p:nvPicPr>
        <p:blipFill>
          <a:blip r:embed="rId2"/>
          <a:stretch>
            <a:fillRect/>
          </a:stretch>
        </p:blipFill>
        <p:spPr>
          <a:xfrm>
            <a:off x="1468191" y="553792"/>
            <a:ext cx="9216225" cy="6304208"/>
          </a:xfrm>
          <a:prstGeom prst="rect">
            <a:avLst/>
          </a:prstGeom>
        </p:spPr>
      </p:pic>
      <p:pic>
        <p:nvPicPr>
          <p:cNvPr id="5" name="Picture 4"/>
          <p:cNvPicPr>
            <a:picLocks noChangeAspect="1"/>
          </p:cNvPicPr>
          <p:nvPr/>
        </p:nvPicPr>
        <p:blipFill>
          <a:blip r:embed="rId3"/>
          <a:stretch>
            <a:fillRect/>
          </a:stretch>
        </p:blipFill>
        <p:spPr>
          <a:xfrm>
            <a:off x="0" y="553792"/>
            <a:ext cx="3057525" cy="1990725"/>
          </a:xfrm>
          <a:prstGeom prst="rect">
            <a:avLst/>
          </a:prstGeom>
        </p:spPr>
      </p:pic>
      <p:pic>
        <p:nvPicPr>
          <p:cNvPr id="6" name="Picture 5"/>
          <p:cNvPicPr>
            <a:picLocks noChangeAspect="1"/>
          </p:cNvPicPr>
          <p:nvPr/>
        </p:nvPicPr>
        <p:blipFill>
          <a:blip r:embed="rId4"/>
          <a:stretch>
            <a:fillRect/>
          </a:stretch>
        </p:blipFill>
        <p:spPr>
          <a:xfrm>
            <a:off x="2291432" y="1782884"/>
            <a:ext cx="2633682" cy="1523265"/>
          </a:xfrm>
          <a:prstGeom prst="rect">
            <a:avLst/>
          </a:prstGeom>
        </p:spPr>
      </p:pic>
    </p:spTree>
    <p:extLst>
      <p:ext uri="{BB962C8B-B14F-4D97-AF65-F5344CB8AC3E}">
        <p14:creationId xmlns:p14="http://schemas.microsoft.com/office/powerpoint/2010/main" val="211042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44" y="0"/>
            <a:ext cx="10364451" cy="1596177"/>
          </a:xfrm>
        </p:spPr>
        <p:txBody>
          <a:bodyPr/>
          <a:lstStyle/>
          <a:p>
            <a:r>
              <a:rPr lang="en-US" dirty="0"/>
              <a:t>Inflammatory exudates</a:t>
            </a:r>
          </a:p>
        </p:txBody>
      </p:sp>
      <p:sp>
        <p:nvSpPr>
          <p:cNvPr id="3" name="Content Placeholder 2"/>
          <p:cNvSpPr>
            <a:spLocks noGrp="1"/>
          </p:cNvSpPr>
          <p:nvPr>
            <p:ph sz="quarter" idx="13"/>
          </p:nvPr>
        </p:nvSpPr>
        <p:spPr>
          <a:xfrm>
            <a:off x="0" y="1392572"/>
            <a:ext cx="12191999" cy="5465427"/>
          </a:xfrm>
        </p:spPr>
        <p:txBody>
          <a:bodyPr>
            <a:normAutofit/>
          </a:bodyPr>
          <a:lstStyle/>
          <a:p>
            <a:r>
              <a:rPr lang="en-US" sz="2800" dirty="0"/>
              <a:t>Duration and extend of an inflammatory lesion (discontinuity of tissue) may be determined by direct visualization of the site.</a:t>
            </a:r>
          </a:p>
          <a:p>
            <a:endParaRPr lang="en-US" sz="2800" dirty="0"/>
          </a:p>
          <a:p>
            <a:r>
              <a:rPr lang="en-US" sz="2800" dirty="0"/>
              <a:t>External inflammatory lesions are observed easily, while internal ones in organs and cavities might require surgical or endoscopic examination</a:t>
            </a:r>
          </a:p>
          <a:p>
            <a:endParaRPr lang="en-US" sz="2800" dirty="0"/>
          </a:p>
          <a:p>
            <a:r>
              <a:rPr lang="en-US" sz="2800" dirty="0"/>
              <a:t>Appearance and amount of exudate or blood fluid can assist in identifying acute or chronic condition.</a:t>
            </a:r>
          </a:p>
        </p:txBody>
      </p:sp>
    </p:spTree>
    <p:extLst>
      <p:ext uri="{BB962C8B-B14F-4D97-AF65-F5344CB8AC3E}">
        <p14:creationId xmlns:p14="http://schemas.microsoft.com/office/powerpoint/2010/main" val="3851303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
            <a:ext cx="10364451" cy="914400"/>
          </a:xfrm>
        </p:spPr>
        <p:txBody>
          <a:bodyPr/>
          <a:lstStyle/>
          <a:p>
            <a:r>
              <a:rPr lang="en-US" dirty="0"/>
              <a:t>Serous exudate</a:t>
            </a:r>
          </a:p>
        </p:txBody>
      </p:sp>
      <p:sp>
        <p:nvSpPr>
          <p:cNvPr id="3" name="Content Placeholder 2"/>
          <p:cNvSpPr>
            <a:spLocks noGrp="1"/>
          </p:cNvSpPr>
          <p:nvPr>
            <p:ph sz="quarter" idx="13"/>
          </p:nvPr>
        </p:nvSpPr>
        <p:spPr>
          <a:xfrm>
            <a:off x="-70251" y="914401"/>
            <a:ext cx="7226060" cy="6185972"/>
          </a:xfrm>
        </p:spPr>
        <p:txBody>
          <a:bodyPr>
            <a:noAutofit/>
          </a:bodyPr>
          <a:lstStyle/>
          <a:p>
            <a:r>
              <a:rPr lang="en-US" sz="2800" dirty="0"/>
              <a:t>Serous exudate is a clear, serum-like fluid containing small amounts of protein, implying a small degree of damage occurring in acute stages of inflammation.</a:t>
            </a:r>
          </a:p>
          <a:p>
            <a:r>
              <a:rPr lang="en-US" sz="2800" dirty="0"/>
              <a:t>Examples of Serous exudate include the fluid in skin blisters, cold sores, and injured joints.</a:t>
            </a:r>
          </a:p>
          <a:p>
            <a:r>
              <a:rPr lang="en-US" sz="2800" dirty="0"/>
              <a:t>Serous exudate is easily reabsorbed after the inflammatory response is halted and healing begins.</a:t>
            </a:r>
          </a:p>
        </p:txBody>
      </p:sp>
      <p:pic>
        <p:nvPicPr>
          <p:cNvPr id="4" name="Picture 3"/>
          <p:cNvPicPr>
            <a:picLocks noChangeAspect="1"/>
          </p:cNvPicPr>
          <p:nvPr/>
        </p:nvPicPr>
        <p:blipFill>
          <a:blip r:embed="rId2"/>
          <a:stretch>
            <a:fillRect/>
          </a:stretch>
        </p:blipFill>
        <p:spPr>
          <a:xfrm>
            <a:off x="7080310" y="1694951"/>
            <a:ext cx="5111690" cy="3535585"/>
          </a:xfrm>
          <a:prstGeom prst="rect">
            <a:avLst/>
          </a:prstGeom>
        </p:spPr>
      </p:pic>
    </p:spTree>
    <p:extLst>
      <p:ext uri="{BB962C8B-B14F-4D97-AF65-F5344CB8AC3E}">
        <p14:creationId xmlns:p14="http://schemas.microsoft.com/office/powerpoint/2010/main" val="560184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dirty="0"/>
              <a:t>Fibrinous exudate</a:t>
            </a:r>
          </a:p>
        </p:txBody>
      </p:sp>
      <p:sp>
        <p:nvSpPr>
          <p:cNvPr id="3" name="Content Placeholder 2"/>
          <p:cNvSpPr>
            <a:spLocks noGrp="1"/>
          </p:cNvSpPr>
          <p:nvPr>
            <p:ph sz="quarter" idx="13"/>
          </p:nvPr>
        </p:nvSpPr>
        <p:spPr>
          <a:xfrm>
            <a:off x="-117446" y="1115737"/>
            <a:ext cx="12222760" cy="5117638"/>
          </a:xfrm>
        </p:spPr>
        <p:txBody>
          <a:bodyPr>
            <a:noAutofit/>
          </a:bodyPr>
          <a:lstStyle/>
          <a:p>
            <a:r>
              <a:rPr lang="en-US" sz="2800" dirty="0"/>
              <a:t>Composed of fluid and large amounts of fibrinogen (Protein that causes blood clots). Leakage of fibrinogen indicated a larger injury with more severe inflammation than serous exudate.</a:t>
            </a:r>
          </a:p>
          <a:p>
            <a:endParaRPr lang="en-US" sz="2800" dirty="0"/>
          </a:p>
          <a:p>
            <a:r>
              <a:rPr lang="en-US" sz="2800" dirty="0"/>
              <a:t>Fibrinous exudate can be observed in strep throat or bacterial pneumonia, forming a mesh-like lesion. </a:t>
            </a:r>
          </a:p>
          <a:p>
            <a:endParaRPr lang="en-US" sz="2800" dirty="0"/>
          </a:p>
          <a:p>
            <a:r>
              <a:rPr lang="en-US" sz="2800" dirty="0"/>
              <a:t>A superficial skin wound might be covered in dried fibrinous exudate commonly called a scab.</a:t>
            </a:r>
          </a:p>
        </p:txBody>
      </p:sp>
    </p:spTree>
    <p:extLst>
      <p:ext uri="{BB962C8B-B14F-4D97-AF65-F5344CB8AC3E}">
        <p14:creationId xmlns:p14="http://schemas.microsoft.com/office/powerpoint/2010/main" val="165828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090569"/>
          </a:xfrm>
        </p:spPr>
        <p:txBody>
          <a:bodyPr/>
          <a:lstStyle/>
          <a:p>
            <a:r>
              <a:rPr lang="en-US" dirty="0"/>
              <a:t>Purulent exudate</a:t>
            </a:r>
          </a:p>
        </p:txBody>
      </p:sp>
      <p:sp>
        <p:nvSpPr>
          <p:cNvPr id="3" name="Content Placeholder 2"/>
          <p:cNvSpPr>
            <a:spLocks noGrp="1"/>
          </p:cNvSpPr>
          <p:nvPr>
            <p:ph sz="quarter" idx="13"/>
          </p:nvPr>
        </p:nvSpPr>
        <p:spPr>
          <a:xfrm>
            <a:off x="0" y="1596177"/>
            <a:ext cx="12192000" cy="5106627"/>
          </a:xfrm>
        </p:spPr>
        <p:txBody>
          <a:bodyPr>
            <a:noAutofit/>
          </a:bodyPr>
          <a:lstStyle/>
          <a:p>
            <a:r>
              <a:rPr lang="en-US" sz="2800" dirty="0"/>
              <a:t>Loaded with dead and dying </a:t>
            </a:r>
            <a:r>
              <a:rPr lang="en-US" sz="2800" dirty="0" err="1"/>
              <a:t>pmn’s</a:t>
            </a:r>
            <a:r>
              <a:rPr lang="en-US" sz="2800" dirty="0"/>
              <a:t> or neutrophils tissue debris, and pyogenic (</a:t>
            </a:r>
            <a:r>
              <a:rPr lang="en-US" sz="2800" dirty="0" err="1"/>
              <a:t>pyo</a:t>
            </a:r>
            <a:r>
              <a:rPr lang="en-US" sz="2800" dirty="0"/>
              <a:t>=pus, genic=arising), or pus forming bacteria. Purulent exudate is typically called pus.</a:t>
            </a:r>
          </a:p>
          <a:p>
            <a:endParaRPr lang="en-US" sz="2800" dirty="0"/>
          </a:p>
          <a:p>
            <a:r>
              <a:rPr lang="en-US" sz="2800" dirty="0"/>
              <a:t>A localized collection of pus is called an abscess; </a:t>
            </a:r>
          </a:p>
          <a:p>
            <a:r>
              <a:rPr lang="en-US" sz="2800" dirty="0"/>
              <a:t>an accumulation of pus in a body cavity is called empyema.</a:t>
            </a:r>
          </a:p>
          <a:p>
            <a:endParaRPr lang="en-US" sz="2800" dirty="0"/>
          </a:p>
          <a:p>
            <a:r>
              <a:rPr lang="en-US" sz="2800" dirty="0"/>
              <a:t>For example, pus accumulated in the chest or thoracic cavity would be called thoracic empyema. </a:t>
            </a:r>
          </a:p>
        </p:txBody>
      </p:sp>
    </p:spTree>
    <p:extLst>
      <p:ext uri="{BB962C8B-B14F-4D97-AF65-F5344CB8AC3E}">
        <p14:creationId xmlns:p14="http://schemas.microsoft.com/office/powerpoint/2010/main" val="116080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751" y="4441371"/>
            <a:ext cx="3389092" cy="2344122"/>
          </a:xfrm>
          <a:prstGeom prst="rect">
            <a:avLst/>
          </a:prstGeom>
        </p:spPr>
      </p:pic>
      <p:pic>
        <p:nvPicPr>
          <p:cNvPr id="5" name="Picture 4"/>
          <p:cNvPicPr>
            <a:picLocks noChangeAspect="1"/>
          </p:cNvPicPr>
          <p:nvPr/>
        </p:nvPicPr>
        <p:blipFill>
          <a:blip r:embed="rId3"/>
          <a:stretch>
            <a:fillRect/>
          </a:stretch>
        </p:blipFill>
        <p:spPr>
          <a:xfrm>
            <a:off x="606491" y="1635751"/>
            <a:ext cx="2369974" cy="3127721"/>
          </a:xfrm>
          <a:prstGeom prst="rect">
            <a:avLst/>
          </a:prstGeom>
        </p:spPr>
      </p:pic>
      <p:sp>
        <p:nvSpPr>
          <p:cNvPr id="6" name="TextBox 5"/>
          <p:cNvSpPr txBox="1"/>
          <p:nvPr/>
        </p:nvSpPr>
        <p:spPr>
          <a:xfrm>
            <a:off x="606491" y="1112531"/>
            <a:ext cx="246872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Serous exudate</a:t>
            </a:r>
          </a:p>
        </p:txBody>
      </p:sp>
      <p:pic>
        <p:nvPicPr>
          <p:cNvPr id="7" name="Picture 6"/>
          <p:cNvPicPr>
            <a:picLocks noChangeAspect="1"/>
          </p:cNvPicPr>
          <p:nvPr/>
        </p:nvPicPr>
        <p:blipFill>
          <a:blip r:embed="rId4"/>
          <a:stretch>
            <a:fillRect/>
          </a:stretch>
        </p:blipFill>
        <p:spPr>
          <a:xfrm>
            <a:off x="4044504" y="4441371"/>
            <a:ext cx="3308721" cy="2456089"/>
          </a:xfrm>
          <a:prstGeom prst="rect">
            <a:avLst/>
          </a:prstGeom>
        </p:spPr>
      </p:pic>
      <p:pic>
        <p:nvPicPr>
          <p:cNvPr id="8" name="Picture 7"/>
          <p:cNvPicPr>
            <a:picLocks noChangeAspect="1"/>
          </p:cNvPicPr>
          <p:nvPr/>
        </p:nvPicPr>
        <p:blipFill>
          <a:blip r:embed="rId5"/>
          <a:stretch>
            <a:fillRect/>
          </a:stretch>
        </p:blipFill>
        <p:spPr>
          <a:xfrm>
            <a:off x="4325514" y="1513855"/>
            <a:ext cx="2746700" cy="3249617"/>
          </a:xfrm>
          <a:prstGeom prst="rect">
            <a:avLst/>
          </a:prstGeom>
        </p:spPr>
      </p:pic>
      <p:sp>
        <p:nvSpPr>
          <p:cNvPr id="9" name="TextBox 8"/>
          <p:cNvSpPr txBox="1"/>
          <p:nvPr/>
        </p:nvSpPr>
        <p:spPr>
          <a:xfrm>
            <a:off x="4325514" y="179523"/>
            <a:ext cx="27536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Fibrinous Exudate</a:t>
            </a:r>
          </a:p>
        </p:txBody>
      </p:sp>
      <p:sp>
        <p:nvSpPr>
          <p:cNvPr id="10" name="TextBox 9"/>
          <p:cNvSpPr txBox="1"/>
          <p:nvPr/>
        </p:nvSpPr>
        <p:spPr>
          <a:xfrm>
            <a:off x="9102303" y="1374141"/>
            <a:ext cx="291115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Purulent exudate</a:t>
            </a:r>
          </a:p>
        </p:txBody>
      </p:sp>
      <p:pic>
        <p:nvPicPr>
          <p:cNvPr id="11" name="Picture 10"/>
          <p:cNvPicPr>
            <a:picLocks noChangeAspect="1"/>
          </p:cNvPicPr>
          <p:nvPr/>
        </p:nvPicPr>
        <p:blipFill>
          <a:blip r:embed="rId6"/>
          <a:stretch>
            <a:fillRect/>
          </a:stretch>
        </p:blipFill>
        <p:spPr>
          <a:xfrm>
            <a:off x="8421263" y="4310823"/>
            <a:ext cx="3739731" cy="2534250"/>
          </a:xfrm>
          <a:prstGeom prst="rect">
            <a:avLst/>
          </a:prstGeom>
        </p:spPr>
      </p:pic>
      <p:pic>
        <p:nvPicPr>
          <p:cNvPr id="12" name="Picture 11"/>
          <p:cNvPicPr>
            <a:picLocks noChangeAspect="1"/>
          </p:cNvPicPr>
          <p:nvPr/>
        </p:nvPicPr>
        <p:blipFill>
          <a:blip r:embed="rId7"/>
          <a:stretch>
            <a:fillRect/>
          </a:stretch>
        </p:blipFill>
        <p:spPr>
          <a:xfrm>
            <a:off x="8528879" y="1985454"/>
            <a:ext cx="3484575" cy="2610068"/>
          </a:xfrm>
          <a:prstGeom prst="rect">
            <a:avLst/>
          </a:prstGeom>
        </p:spPr>
      </p:pic>
      <p:sp>
        <p:nvSpPr>
          <p:cNvPr id="13" name="TextBox 12"/>
          <p:cNvSpPr txBox="1"/>
          <p:nvPr/>
        </p:nvSpPr>
        <p:spPr>
          <a:xfrm>
            <a:off x="4468000" y="785133"/>
            <a:ext cx="246172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Fibrinogen is a protein that causes blood clots </a:t>
            </a:r>
          </a:p>
        </p:txBody>
      </p:sp>
    </p:spTree>
    <p:extLst>
      <p:ext uri="{BB962C8B-B14F-4D97-AF65-F5344CB8AC3E}">
        <p14:creationId xmlns:p14="http://schemas.microsoft.com/office/powerpoint/2010/main" val="3001456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06062"/>
            <a:ext cx="10364451" cy="1596177"/>
          </a:xfrm>
        </p:spPr>
        <p:txBody>
          <a:bodyPr/>
          <a:lstStyle/>
          <a:p>
            <a:r>
              <a:rPr lang="en-US" dirty="0"/>
              <a:t>*inflammatory lesions*</a:t>
            </a:r>
          </a:p>
        </p:txBody>
      </p:sp>
      <p:sp>
        <p:nvSpPr>
          <p:cNvPr id="3" name="Content Placeholder 2"/>
          <p:cNvSpPr>
            <a:spLocks noGrp="1"/>
          </p:cNvSpPr>
          <p:nvPr>
            <p:ph sz="quarter" idx="13"/>
          </p:nvPr>
        </p:nvSpPr>
        <p:spPr>
          <a:xfrm>
            <a:off x="-626" y="939567"/>
            <a:ext cx="12192000" cy="5136780"/>
          </a:xfrm>
        </p:spPr>
        <p:txBody>
          <a:bodyPr>
            <a:normAutofit/>
          </a:bodyPr>
          <a:lstStyle/>
          <a:p>
            <a:r>
              <a:rPr lang="en-US" sz="2800" dirty="0"/>
              <a:t>Any discontinuity or abnormality of tissue is called a lesion, which may include, wounds, ulcers, wheals(skin rash), blisters, vesicles, pustules, or tumors. </a:t>
            </a:r>
          </a:p>
          <a:p>
            <a:r>
              <a:rPr lang="en-US" sz="2800" dirty="0"/>
              <a:t>Lesions are due to physical or pathologic injury.</a:t>
            </a:r>
          </a:p>
          <a:p>
            <a:r>
              <a:rPr lang="en-US" sz="2800" dirty="0"/>
              <a:t>Inflammatory lesions include abscesses, ulcers, and cellulitis: Inflammation of connective tissue</a:t>
            </a:r>
          </a:p>
          <a:p>
            <a:endParaRPr lang="en-US" sz="2400" dirty="0"/>
          </a:p>
        </p:txBody>
      </p:sp>
      <p:pic>
        <p:nvPicPr>
          <p:cNvPr id="4" name="Picture 3"/>
          <p:cNvPicPr>
            <a:picLocks noChangeAspect="1"/>
          </p:cNvPicPr>
          <p:nvPr/>
        </p:nvPicPr>
        <p:blipFill>
          <a:blip r:embed="rId2"/>
          <a:stretch>
            <a:fillRect/>
          </a:stretch>
        </p:blipFill>
        <p:spPr>
          <a:xfrm>
            <a:off x="347729" y="4607797"/>
            <a:ext cx="3338580" cy="2250203"/>
          </a:xfrm>
          <a:prstGeom prst="rect">
            <a:avLst/>
          </a:prstGeom>
        </p:spPr>
      </p:pic>
      <p:sp>
        <p:nvSpPr>
          <p:cNvPr id="5" name="TextBox 4"/>
          <p:cNvSpPr txBox="1"/>
          <p:nvPr/>
        </p:nvSpPr>
        <p:spPr>
          <a:xfrm>
            <a:off x="2768958" y="6412537"/>
            <a:ext cx="877804"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rPr>
              <a:t>Vesicle</a:t>
            </a:r>
          </a:p>
        </p:txBody>
      </p:sp>
      <p:pic>
        <p:nvPicPr>
          <p:cNvPr id="6" name="Picture 5"/>
          <p:cNvPicPr>
            <a:picLocks noChangeAspect="1"/>
          </p:cNvPicPr>
          <p:nvPr/>
        </p:nvPicPr>
        <p:blipFill>
          <a:blip r:embed="rId3"/>
          <a:stretch>
            <a:fillRect/>
          </a:stretch>
        </p:blipFill>
        <p:spPr>
          <a:xfrm>
            <a:off x="8097830" y="4571397"/>
            <a:ext cx="3179770" cy="2210472"/>
          </a:xfrm>
          <a:prstGeom prst="rect">
            <a:avLst/>
          </a:prstGeom>
        </p:spPr>
      </p:pic>
      <p:sp>
        <p:nvSpPr>
          <p:cNvPr id="7" name="TextBox 6"/>
          <p:cNvSpPr txBox="1"/>
          <p:nvPr/>
        </p:nvSpPr>
        <p:spPr>
          <a:xfrm>
            <a:off x="8229600" y="6265833"/>
            <a:ext cx="875561"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Pustule</a:t>
            </a:r>
          </a:p>
        </p:txBody>
      </p:sp>
    </p:spTree>
    <p:extLst>
      <p:ext uri="{BB962C8B-B14F-4D97-AF65-F5344CB8AC3E}">
        <p14:creationId xmlns:p14="http://schemas.microsoft.com/office/powerpoint/2010/main" val="1090111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469" y="17968"/>
            <a:ext cx="10364451" cy="549877"/>
          </a:xfrm>
        </p:spPr>
        <p:txBody>
          <a:bodyPr>
            <a:normAutofit fontScale="90000"/>
          </a:bodyPr>
          <a:lstStyle/>
          <a:p>
            <a:r>
              <a:rPr lang="en-US" dirty="0"/>
              <a:t>abscesses</a:t>
            </a:r>
          </a:p>
        </p:txBody>
      </p:sp>
      <p:sp>
        <p:nvSpPr>
          <p:cNvPr id="3" name="Content Placeholder 2"/>
          <p:cNvSpPr>
            <a:spLocks noGrp="1"/>
          </p:cNvSpPr>
          <p:nvPr>
            <p:ph sz="quarter" idx="13"/>
          </p:nvPr>
        </p:nvSpPr>
        <p:spPr>
          <a:xfrm>
            <a:off x="1" y="591318"/>
            <a:ext cx="12192000" cy="4062652"/>
          </a:xfrm>
        </p:spPr>
        <p:txBody>
          <a:bodyPr>
            <a:normAutofit/>
          </a:bodyPr>
          <a:lstStyle/>
          <a:p>
            <a:r>
              <a:rPr lang="en-US" sz="2800" dirty="0"/>
              <a:t>Typically caused by streptococcal and staphylococcal (pyogenic causing pus) bacteria.</a:t>
            </a:r>
          </a:p>
          <a:p>
            <a:r>
              <a:rPr lang="en-US" sz="2800" dirty="0"/>
              <a:t>During inflammation, body attempts to contain/stop the spread of the bacteria to adjacent tissue by forming a wall around the area.</a:t>
            </a:r>
          </a:p>
          <a:p>
            <a:r>
              <a:rPr lang="en-US" sz="2800" dirty="0"/>
              <a:t>When walls are formed around a purulent exudate, an abscess is formed.</a:t>
            </a:r>
          </a:p>
          <a:p>
            <a:r>
              <a:rPr lang="en-US" sz="2800" dirty="0"/>
              <a:t>Boils, furuncles, and pimples are Examples of an abscess </a:t>
            </a:r>
          </a:p>
        </p:txBody>
      </p:sp>
      <p:pic>
        <p:nvPicPr>
          <p:cNvPr id="4" name="Picture 3"/>
          <p:cNvPicPr>
            <a:picLocks noChangeAspect="1"/>
          </p:cNvPicPr>
          <p:nvPr/>
        </p:nvPicPr>
        <p:blipFill>
          <a:blip r:embed="rId2"/>
          <a:stretch>
            <a:fillRect/>
          </a:stretch>
        </p:blipFill>
        <p:spPr>
          <a:xfrm>
            <a:off x="392805" y="4619625"/>
            <a:ext cx="2047875" cy="2238375"/>
          </a:xfrm>
          <a:prstGeom prst="rect">
            <a:avLst/>
          </a:prstGeom>
        </p:spPr>
      </p:pic>
      <p:sp>
        <p:nvSpPr>
          <p:cNvPr id="5" name="TextBox 4"/>
          <p:cNvSpPr txBox="1"/>
          <p:nvPr/>
        </p:nvSpPr>
        <p:spPr>
          <a:xfrm>
            <a:off x="765667" y="6194738"/>
            <a:ext cx="100732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Furuncle</a:t>
            </a:r>
          </a:p>
        </p:txBody>
      </p:sp>
      <p:pic>
        <p:nvPicPr>
          <p:cNvPr id="6" name="Picture 5"/>
          <p:cNvPicPr>
            <a:picLocks noChangeAspect="1"/>
          </p:cNvPicPr>
          <p:nvPr/>
        </p:nvPicPr>
        <p:blipFill>
          <a:blip r:embed="rId3"/>
          <a:stretch>
            <a:fillRect/>
          </a:stretch>
        </p:blipFill>
        <p:spPr>
          <a:xfrm>
            <a:off x="3132211" y="4768822"/>
            <a:ext cx="2429277" cy="2089178"/>
          </a:xfrm>
          <a:prstGeom prst="rect">
            <a:avLst/>
          </a:prstGeom>
        </p:spPr>
      </p:pic>
      <p:sp>
        <p:nvSpPr>
          <p:cNvPr id="7" name="TextBox 6"/>
          <p:cNvSpPr txBox="1"/>
          <p:nvPr/>
        </p:nvSpPr>
        <p:spPr>
          <a:xfrm>
            <a:off x="4852912" y="6364015"/>
            <a:ext cx="62709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Boil</a:t>
            </a:r>
          </a:p>
        </p:txBody>
      </p:sp>
      <p:pic>
        <p:nvPicPr>
          <p:cNvPr id="8" name="Picture 7">
            <a:extLst>
              <a:ext uri="{FF2B5EF4-FFF2-40B4-BE49-F238E27FC236}">
                <a16:creationId xmlns:a16="http://schemas.microsoft.com/office/drawing/2014/main" id="{77E80D51-0474-4EAA-AB32-88740EB4B9A4}"/>
              </a:ext>
            </a:extLst>
          </p:cNvPr>
          <p:cNvPicPr>
            <a:picLocks noChangeAspect="1"/>
          </p:cNvPicPr>
          <p:nvPr/>
        </p:nvPicPr>
        <p:blipFill>
          <a:blip r:embed="rId4"/>
          <a:stretch>
            <a:fillRect/>
          </a:stretch>
        </p:blipFill>
        <p:spPr>
          <a:xfrm>
            <a:off x="6364067" y="4686290"/>
            <a:ext cx="3893509" cy="2133078"/>
          </a:xfrm>
          <a:prstGeom prst="rect">
            <a:avLst/>
          </a:prstGeom>
        </p:spPr>
      </p:pic>
    </p:spTree>
    <p:extLst>
      <p:ext uri="{BB962C8B-B14F-4D97-AF65-F5344CB8AC3E}">
        <p14:creationId xmlns:p14="http://schemas.microsoft.com/office/powerpoint/2010/main" val="13152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107" y="-482339"/>
            <a:ext cx="10364451" cy="1396739"/>
          </a:xfrm>
        </p:spPr>
        <p:txBody>
          <a:bodyPr/>
          <a:lstStyle/>
          <a:p>
            <a:r>
              <a:rPr lang="en-US" dirty="0"/>
              <a:t>Inflammation Process</a:t>
            </a:r>
          </a:p>
        </p:txBody>
      </p:sp>
      <p:sp>
        <p:nvSpPr>
          <p:cNvPr id="3" name="Content Placeholder 2"/>
          <p:cNvSpPr>
            <a:spLocks noGrp="1"/>
          </p:cNvSpPr>
          <p:nvPr>
            <p:ph sz="quarter" idx="13"/>
          </p:nvPr>
        </p:nvSpPr>
        <p:spPr>
          <a:xfrm>
            <a:off x="0" y="864066"/>
            <a:ext cx="12192000" cy="3768442"/>
          </a:xfrm>
        </p:spPr>
        <p:txBody>
          <a:bodyPr>
            <a:noAutofit/>
          </a:bodyPr>
          <a:lstStyle/>
          <a:p>
            <a:r>
              <a:rPr lang="en-US" sz="2800" dirty="0"/>
              <a:t>When we undergo any trauma, inflammation will occur </a:t>
            </a:r>
            <a:r>
              <a:rPr lang="en-US" sz="2800" b="1" u="sng" dirty="0"/>
              <a:t>every time</a:t>
            </a:r>
            <a:r>
              <a:rPr lang="en-US" sz="2800" dirty="0"/>
              <a:t>.</a:t>
            </a:r>
          </a:p>
          <a:p>
            <a:r>
              <a:rPr lang="en-US" sz="2800" dirty="0"/>
              <a:t>Mast cells (tissue histiocytes) exit in all tissues of the body playing a major role in inflammatory process.</a:t>
            </a:r>
          </a:p>
          <a:p>
            <a:r>
              <a:rPr lang="en-US" sz="2800" dirty="0"/>
              <a:t>When injured or irritated, the cells release </a:t>
            </a:r>
            <a:r>
              <a:rPr lang="en-US" sz="2800" b="1" dirty="0"/>
              <a:t>histamine</a:t>
            </a:r>
            <a:r>
              <a:rPr lang="en-US" sz="2800" dirty="0"/>
              <a:t>, causing local arterioles, venules, and capillaries to dilate, increasing blood flow to the area, called </a:t>
            </a:r>
            <a:r>
              <a:rPr lang="en-US" sz="2800" b="1" dirty="0"/>
              <a:t>Hyperemia </a:t>
            </a:r>
            <a:r>
              <a:rPr lang="en-US" sz="2800" dirty="0"/>
              <a:t>(hyper=increased, </a:t>
            </a:r>
            <a:r>
              <a:rPr lang="en-US" sz="2800" dirty="0" err="1"/>
              <a:t>emia</a:t>
            </a:r>
            <a:r>
              <a:rPr lang="en-US" sz="2800" dirty="0"/>
              <a:t>= blood) causing redness and heat to the area.</a:t>
            </a:r>
          </a:p>
        </p:txBody>
      </p:sp>
      <p:pic>
        <p:nvPicPr>
          <p:cNvPr id="4" name="Picture 3"/>
          <p:cNvPicPr>
            <a:picLocks noChangeAspect="1"/>
          </p:cNvPicPr>
          <p:nvPr/>
        </p:nvPicPr>
        <p:blipFill>
          <a:blip r:embed="rId2"/>
          <a:stretch>
            <a:fillRect/>
          </a:stretch>
        </p:blipFill>
        <p:spPr>
          <a:xfrm>
            <a:off x="7068609" y="4238226"/>
            <a:ext cx="5123391" cy="2687681"/>
          </a:xfrm>
          <a:prstGeom prst="rect">
            <a:avLst/>
          </a:prstGeom>
        </p:spPr>
      </p:pic>
    </p:spTree>
    <p:extLst>
      <p:ext uri="{BB962C8B-B14F-4D97-AF65-F5344CB8AC3E}">
        <p14:creationId xmlns:p14="http://schemas.microsoft.com/office/powerpoint/2010/main" val="69788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899190-C59C-4542-97F6-ED2AD912A7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D34FBAFC-8701-4341-A159-0A5A57F37EF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t="3814" r="4" b="10774"/>
          <a:stretch/>
        </p:blipFill>
        <p:spPr>
          <a:xfrm>
            <a:off x="8157374" y="10"/>
            <a:ext cx="4034626" cy="3428989"/>
          </a:xfrm>
          <a:prstGeom prst="rect">
            <a:avLst/>
          </a:prstGeom>
        </p:spPr>
      </p:pic>
      <p:pic>
        <p:nvPicPr>
          <p:cNvPr id="5" name="Picture 4">
            <a:extLst>
              <a:ext uri="{FF2B5EF4-FFF2-40B4-BE49-F238E27FC236}">
                <a16:creationId xmlns:a16="http://schemas.microsoft.com/office/drawing/2014/main" id="{7D223483-7BC0-4CC5-843E-9410772A245D}"/>
              </a:ext>
            </a:extLst>
          </p:cNvPr>
          <p:cNvPicPr>
            <a:picLocks noChangeAspect="1"/>
          </p:cNvPicPr>
          <p:nvPr/>
        </p:nvPicPr>
        <p:blipFill rotWithShape="1">
          <a:blip r:embed="rId4"/>
          <a:srcRect l="23504" r="10605"/>
          <a:stretch/>
        </p:blipFill>
        <p:spPr>
          <a:xfrm>
            <a:off x="8177036" y="3428999"/>
            <a:ext cx="4034629" cy="3429000"/>
          </a:xfrm>
          <a:prstGeom prst="rect">
            <a:avLst/>
          </a:prstGeom>
        </p:spPr>
      </p:pic>
      <p:cxnSp>
        <p:nvCxnSpPr>
          <p:cNvPr id="14" name="Straight Connector 13">
            <a:extLst>
              <a:ext uri="{FF2B5EF4-FFF2-40B4-BE49-F238E27FC236}">
                <a16:creationId xmlns:a16="http://schemas.microsoft.com/office/drawing/2014/main" id="{4A282E5B-9D8C-4CA0-AA12-F3716B75E55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7371" y="3433232"/>
            <a:ext cx="3995298"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BF781F1-074A-4EEB-875B-1DA0BFAAD4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9045490D-86FC-4086-AE69-F3B21579A1E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44323" y="-516220"/>
            <a:ext cx="6672886" cy="1596177"/>
          </a:xfrm>
        </p:spPr>
        <p:txBody>
          <a:bodyPr>
            <a:normAutofit/>
          </a:bodyPr>
          <a:lstStyle/>
          <a:p>
            <a:r>
              <a:rPr lang="en-US" dirty="0"/>
              <a:t>abscess</a:t>
            </a:r>
          </a:p>
        </p:txBody>
      </p:sp>
      <p:sp>
        <p:nvSpPr>
          <p:cNvPr id="3" name="Content Placeholder 2"/>
          <p:cNvSpPr>
            <a:spLocks noGrp="1"/>
          </p:cNvSpPr>
          <p:nvPr>
            <p:ph sz="quarter" idx="13"/>
          </p:nvPr>
        </p:nvSpPr>
        <p:spPr>
          <a:xfrm>
            <a:off x="-72427" y="543207"/>
            <a:ext cx="8036730" cy="6314793"/>
          </a:xfrm>
        </p:spPr>
        <p:txBody>
          <a:bodyPr>
            <a:noAutofit/>
          </a:bodyPr>
          <a:lstStyle/>
          <a:p>
            <a:pPr algn="ctr">
              <a:lnSpc>
                <a:spcPct val="110000"/>
              </a:lnSpc>
            </a:pPr>
            <a:r>
              <a:rPr lang="en-US" sz="2700" dirty="0"/>
              <a:t>Typically a small abscess shows signs of acute inflammation: redness, heat, swelling, and pain. </a:t>
            </a:r>
          </a:p>
          <a:p>
            <a:pPr algn="ctr">
              <a:lnSpc>
                <a:spcPct val="110000"/>
              </a:lnSpc>
            </a:pPr>
            <a:r>
              <a:rPr lang="en-US" sz="2700" dirty="0"/>
              <a:t>When the central portion of the abscess softens and develops a head, puncturing the head will cause an outpouring of pus, relief of pain, and healing.</a:t>
            </a:r>
          </a:p>
          <a:p>
            <a:pPr algn="ctr">
              <a:lnSpc>
                <a:spcPct val="110000"/>
              </a:lnSpc>
            </a:pPr>
            <a:r>
              <a:rPr lang="en-US" sz="2700" dirty="0"/>
              <a:t>Puncturing the head of the abscess before the head is soft can cause the spread of the infecting organism.</a:t>
            </a:r>
          </a:p>
          <a:p>
            <a:pPr algn="ctr">
              <a:lnSpc>
                <a:spcPct val="110000"/>
              </a:lnSpc>
            </a:pPr>
            <a:r>
              <a:rPr lang="en-US" sz="2700" dirty="0"/>
              <a:t>A Large abscess might need to be surgically incised and drained. Draining the abscess helps healing.</a:t>
            </a:r>
          </a:p>
        </p:txBody>
      </p:sp>
    </p:spTree>
    <p:extLst>
      <p:ext uri="{BB962C8B-B14F-4D97-AF65-F5344CB8AC3E}">
        <p14:creationId xmlns:p14="http://schemas.microsoft.com/office/powerpoint/2010/main" val="3660129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BC8BDB-FC34-44E8-8E80-239D5052CC9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757E404D-A1D0-4D71-80C9-23E3848CCA6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t="29342" r="1" b="9529"/>
          <a:stretch/>
        </p:blipFill>
        <p:spPr>
          <a:xfrm>
            <a:off x="1" y="3428998"/>
            <a:ext cx="7479157" cy="3429001"/>
          </a:xfrm>
          <a:prstGeom prst="rect">
            <a:avLst/>
          </a:prstGeom>
        </p:spPr>
      </p:pic>
      <p:pic>
        <p:nvPicPr>
          <p:cNvPr id="5" name="Picture 4"/>
          <p:cNvPicPr>
            <a:picLocks noChangeAspect="1"/>
          </p:cNvPicPr>
          <p:nvPr/>
        </p:nvPicPr>
        <p:blipFill rotWithShape="1">
          <a:blip r:embed="rId4"/>
          <a:srcRect r="19070"/>
          <a:stretch/>
        </p:blipFill>
        <p:spPr>
          <a:xfrm>
            <a:off x="1" y="10"/>
            <a:ext cx="3700129" cy="3428987"/>
          </a:xfrm>
          <a:prstGeom prst="rect">
            <a:avLst/>
          </a:prstGeom>
        </p:spPr>
      </p:pic>
      <p:pic>
        <p:nvPicPr>
          <p:cNvPr id="6" name="Picture 5">
            <a:extLst>
              <a:ext uri="{FF2B5EF4-FFF2-40B4-BE49-F238E27FC236}">
                <a16:creationId xmlns:a16="http://schemas.microsoft.com/office/drawing/2014/main" id="{4F2496B6-D5F8-4CB8-A790-1D713BAF6D87}"/>
              </a:ext>
            </a:extLst>
          </p:cNvPr>
          <p:cNvPicPr>
            <a:picLocks noChangeAspect="1"/>
          </p:cNvPicPr>
          <p:nvPr/>
        </p:nvPicPr>
        <p:blipFill rotWithShape="1">
          <a:blip r:embed="rId5"/>
          <a:srcRect t="6862" r="-3" b="-3"/>
          <a:stretch/>
        </p:blipFill>
        <p:spPr>
          <a:xfrm>
            <a:off x="3784345" y="10"/>
            <a:ext cx="3700129" cy="3428987"/>
          </a:xfrm>
          <a:prstGeom prst="rect">
            <a:avLst/>
          </a:prstGeom>
        </p:spPr>
      </p:pic>
      <p:sp>
        <p:nvSpPr>
          <p:cNvPr id="15" name="Rectangle 14">
            <a:extLst>
              <a:ext uri="{FF2B5EF4-FFF2-40B4-BE49-F238E27FC236}">
                <a16:creationId xmlns:a16="http://schemas.microsoft.com/office/drawing/2014/main" id="{F544437C-CF84-4605-96D3-A1EA56BCF9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8431" y="-3"/>
            <a:ext cx="82296" cy="3419856"/>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A44300C8-851D-44C3-9856-61ADA820009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87" y="3429000"/>
            <a:ext cx="7421138" cy="1"/>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1A565CB-124E-4F57-863C-2B277B1DB7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7EB30ED-4C44-4CCF-B850-FD025A7D86E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1"/>
          <p:cNvSpPr>
            <a:spLocks noGrp="1"/>
          </p:cNvSpPr>
          <p:nvPr>
            <p:ph type="title"/>
          </p:nvPr>
        </p:nvSpPr>
        <p:spPr>
          <a:xfrm>
            <a:off x="8737584" y="373224"/>
            <a:ext cx="1852661" cy="703135"/>
          </a:xfrm>
        </p:spPr>
        <p:txBody>
          <a:bodyPr>
            <a:normAutofit/>
          </a:bodyPr>
          <a:lstStyle/>
          <a:p>
            <a:pPr algn="l"/>
            <a:r>
              <a:rPr lang="en-US" dirty="0"/>
              <a:t>Abscess </a:t>
            </a:r>
          </a:p>
        </p:txBody>
      </p:sp>
      <p:sp>
        <p:nvSpPr>
          <p:cNvPr id="3" name="Content Placeholder 2"/>
          <p:cNvSpPr>
            <a:spLocks noGrp="1"/>
          </p:cNvSpPr>
          <p:nvPr>
            <p:ph sz="quarter" idx="13"/>
          </p:nvPr>
        </p:nvSpPr>
        <p:spPr>
          <a:xfrm>
            <a:off x="7884367" y="1076360"/>
            <a:ext cx="3667273" cy="5425108"/>
          </a:xfrm>
        </p:spPr>
        <p:txBody>
          <a:bodyPr>
            <a:normAutofit/>
          </a:bodyPr>
          <a:lstStyle/>
          <a:p>
            <a:r>
              <a:rPr lang="en-US" sz="2400" dirty="0"/>
              <a:t>A large abscess such as appendicitis, can spread and become fatal if not contained. </a:t>
            </a:r>
          </a:p>
          <a:p>
            <a:r>
              <a:rPr lang="en-US" sz="2400" dirty="0"/>
              <a:t>When they rupture, they tend to form a tract/opening to the surface of the skin called a </a:t>
            </a:r>
            <a:r>
              <a:rPr lang="en-US" sz="2400" b="1" u="sng" dirty="0"/>
              <a:t>sinus</a:t>
            </a:r>
            <a:r>
              <a:rPr lang="en-US" sz="2400" dirty="0"/>
              <a:t>. </a:t>
            </a:r>
          </a:p>
        </p:txBody>
      </p:sp>
    </p:spTree>
    <p:extLst>
      <p:ext uri="{BB962C8B-B14F-4D97-AF65-F5344CB8AC3E}">
        <p14:creationId xmlns:p14="http://schemas.microsoft.com/office/powerpoint/2010/main" val="3644303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D483-0263-413B-835A-70997FB27FF1}"/>
              </a:ext>
            </a:extLst>
          </p:cNvPr>
          <p:cNvSpPr>
            <a:spLocks noGrp="1"/>
          </p:cNvSpPr>
          <p:nvPr>
            <p:ph type="title"/>
          </p:nvPr>
        </p:nvSpPr>
        <p:spPr>
          <a:xfrm>
            <a:off x="913149" y="120578"/>
            <a:ext cx="10364451" cy="612754"/>
          </a:xfrm>
        </p:spPr>
        <p:txBody>
          <a:bodyPr/>
          <a:lstStyle/>
          <a:p>
            <a:r>
              <a:rPr lang="en-US" dirty="0"/>
              <a:t>Abscess</a:t>
            </a:r>
          </a:p>
        </p:txBody>
      </p:sp>
      <p:sp>
        <p:nvSpPr>
          <p:cNvPr id="3" name="Content Placeholder 2">
            <a:extLst>
              <a:ext uri="{FF2B5EF4-FFF2-40B4-BE49-F238E27FC236}">
                <a16:creationId xmlns:a16="http://schemas.microsoft.com/office/drawing/2014/main" id="{E83805E7-9791-4649-A357-3635383DE05D}"/>
              </a:ext>
            </a:extLst>
          </p:cNvPr>
          <p:cNvSpPr>
            <a:spLocks noGrp="1"/>
          </p:cNvSpPr>
          <p:nvPr>
            <p:ph sz="quarter" idx="13"/>
          </p:nvPr>
        </p:nvSpPr>
        <p:spPr>
          <a:xfrm>
            <a:off x="913774" y="818951"/>
            <a:ext cx="10363826" cy="2087212"/>
          </a:xfrm>
        </p:spPr>
        <p:txBody>
          <a:bodyPr>
            <a:normAutofit/>
          </a:bodyPr>
          <a:lstStyle/>
          <a:p>
            <a:r>
              <a:rPr lang="en-US" sz="2800" b="1" u="sng" dirty="0"/>
              <a:t>Fistula</a:t>
            </a:r>
            <a:r>
              <a:rPr lang="en-US" sz="2800" dirty="0"/>
              <a:t> - an abnormal pathway between two anatomic spaces or a pathways that leads from an internal cavity or organ to the surface of the body.</a:t>
            </a:r>
          </a:p>
        </p:txBody>
      </p:sp>
      <p:pic>
        <p:nvPicPr>
          <p:cNvPr id="4" name="Picture 3">
            <a:extLst>
              <a:ext uri="{FF2B5EF4-FFF2-40B4-BE49-F238E27FC236}">
                <a16:creationId xmlns:a16="http://schemas.microsoft.com/office/drawing/2014/main" id="{5F6867CC-5BD6-4BF4-94C3-6E49AB69C6AC}"/>
              </a:ext>
            </a:extLst>
          </p:cNvPr>
          <p:cNvPicPr>
            <a:picLocks noChangeAspect="1"/>
          </p:cNvPicPr>
          <p:nvPr/>
        </p:nvPicPr>
        <p:blipFill>
          <a:blip r:embed="rId2"/>
          <a:stretch>
            <a:fillRect/>
          </a:stretch>
        </p:blipFill>
        <p:spPr>
          <a:xfrm>
            <a:off x="0" y="3040655"/>
            <a:ext cx="5089793" cy="3817345"/>
          </a:xfrm>
          <a:prstGeom prst="rect">
            <a:avLst/>
          </a:prstGeom>
        </p:spPr>
      </p:pic>
      <p:pic>
        <p:nvPicPr>
          <p:cNvPr id="5" name="Picture 4">
            <a:extLst>
              <a:ext uri="{FF2B5EF4-FFF2-40B4-BE49-F238E27FC236}">
                <a16:creationId xmlns:a16="http://schemas.microsoft.com/office/drawing/2014/main" id="{0A50AF55-8256-4211-A2FB-8383FCBAAF81}"/>
              </a:ext>
            </a:extLst>
          </p:cNvPr>
          <p:cNvPicPr>
            <a:picLocks noChangeAspect="1"/>
          </p:cNvPicPr>
          <p:nvPr/>
        </p:nvPicPr>
        <p:blipFill>
          <a:blip r:embed="rId3"/>
          <a:stretch>
            <a:fillRect/>
          </a:stretch>
        </p:blipFill>
        <p:spPr>
          <a:xfrm>
            <a:off x="6163707" y="3146843"/>
            <a:ext cx="5690441" cy="3711157"/>
          </a:xfrm>
          <a:prstGeom prst="rect">
            <a:avLst/>
          </a:prstGeom>
        </p:spPr>
      </p:pic>
    </p:spTree>
    <p:extLst>
      <p:ext uri="{BB962C8B-B14F-4D97-AF65-F5344CB8AC3E}">
        <p14:creationId xmlns:p14="http://schemas.microsoft.com/office/powerpoint/2010/main" val="686734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38" y="40013"/>
            <a:ext cx="10364451" cy="1260281"/>
          </a:xfrm>
        </p:spPr>
        <p:txBody>
          <a:bodyPr/>
          <a:lstStyle/>
          <a:p>
            <a:r>
              <a:rPr lang="en-US" dirty="0"/>
              <a:t>*ulcer*</a:t>
            </a:r>
          </a:p>
        </p:txBody>
      </p:sp>
      <p:sp>
        <p:nvSpPr>
          <p:cNvPr id="3" name="Content Placeholder 2"/>
          <p:cNvSpPr>
            <a:spLocks noGrp="1"/>
          </p:cNvSpPr>
          <p:nvPr>
            <p:ph sz="quarter" idx="13"/>
          </p:nvPr>
        </p:nvSpPr>
        <p:spPr>
          <a:xfrm>
            <a:off x="0" y="1339329"/>
            <a:ext cx="9725025" cy="5518671"/>
          </a:xfrm>
        </p:spPr>
        <p:txBody>
          <a:bodyPr>
            <a:normAutofit/>
          </a:bodyPr>
          <a:lstStyle/>
          <a:p>
            <a:r>
              <a:rPr lang="en-US" sz="2800" dirty="0"/>
              <a:t>Crater like lesion in the skin or mucous membrane that is due to injury and subsequent inflammatory response. Tissue becomes necrotic and sloughs off, leaving a crater or excavated area.</a:t>
            </a:r>
          </a:p>
          <a:p>
            <a:r>
              <a:rPr lang="en-US" sz="2800" dirty="0"/>
              <a:t>Ulcers are usually seen in the stomach or duodenum by a result of bacteria or stomach acid.</a:t>
            </a:r>
          </a:p>
          <a:p>
            <a:r>
              <a:rPr lang="en-US" sz="2800" dirty="0"/>
              <a:t>Pressure ulcers (bedsores) are typically caused by excessive pressure on tissue, particularly on bony prominences of the body, especially in the reclining position.</a:t>
            </a:r>
          </a:p>
          <a:p>
            <a:endParaRPr lang="en-US" sz="2400" dirty="0"/>
          </a:p>
        </p:txBody>
      </p:sp>
      <p:pic>
        <p:nvPicPr>
          <p:cNvPr id="4" name="Picture 3"/>
          <p:cNvPicPr>
            <a:picLocks noChangeAspect="1"/>
          </p:cNvPicPr>
          <p:nvPr/>
        </p:nvPicPr>
        <p:blipFill>
          <a:blip r:embed="rId2"/>
          <a:stretch>
            <a:fillRect/>
          </a:stretch>
        </p:blipFill>
        <p:spPr>
          <a:xfrm>
            <a:off x="9725024" y="2544599"/>
            <a:ext cx="2466975" cy="1847850"/>
          </a:xfrm>
          <a:prstGeom prst="rect">
            <a:avLst/>
          </a:prstGeom>
        </p:spPr>
      </p:pic>
      <p:pic>
        <p:nvPicPr>
          <p:cNvPr id="5" name="Picture 4"/>
          <p:cNvPicPr>
            <a:picLocks noChangeAspect="1"/>
          </p:cNvPicPr>
          <p:nvPr/>
        </p:nvPicPr>
        <p:blipFill>
          <a:blip r:embed="rId3"/>
          <a:stretch>
            <a:fillRect/>
          </a:stretch>
        </p:blipFill>
        <p:spPr>
          <a:xfrm>
            <a:off x="9634637" y="79048"/>
            <a:ext cx="2466975" cy="1847850"/>
          </a:xfrm>
          <a:prstGeom prst="rect">
            <a:avLst/>
          </a:prstGeom>
        </p:spPr>
      </p:pic>
      <p:pic>
        <p:nvPicPr>
          <p:cNvPr id="6" name="Picture 5"/>
          <p:cNvPicPr>
            <a:picLocks noChangeAspect="1"/>
          </p:cNvPicPr>
          <p:nvPr/>
        </p:nvPicPr>
        <p:blipFill>
          <a:blip r:embed="rId4"/>
          <a:stretch>
            <a:fillRect/>
          </a:stretch>
        </p:blipFill>
        <p:spPr>
          <a:xfrm>
            <a:off x="9725025" y="5010150"/>
            <a:ext cx="2466975" cy="1847850"/>
          </a:xfrm>
          <a:prstGeom prst="rect">
            <a:avLst/>
          </a:prstGeom>
        </p:spPr>
      </p:pic>
    </p:spTree>
    <p:extLst>
      <p:ext uri="{BB962C8B-B14F-4D97-AF65-F5344CB8AC3E}">
        <p14:creationId xmlns:p14="http://schemas.microsoft.com/office/powerpoint/2010/main" val="630109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06403CAC-6103-44C9-B687-A2C18173F26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7669E88-AA72-437F-AA99-859F9E99EDF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F9E4F08A-9BA6-4AB7-8390-DCB4D09389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232AA78D-1651-40D4-A802-79210BE381A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30627"/>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035D6FB2-C2C1-40EF-8A35-0CC411E8980F}"/>
              </a:ext>
            </a:extLst>
          </p:cNvPr>
          <p:cNvPicPr>
            <a:picLocks noGrp="1" noChangeAspect="1"/>
          </p:cNvPicPr>
          <p:nvPr>
            <p:ph sz="quarter" idx="13"/>
          </p:nvPr>
        </p:nvPicPr>
        <p:blipFill rotWithShape="1">
          <a:blip r:embed="rId4"/>
          <a:srcRect l="12181" r="1" b="1"/>
          <a:stretch/>
        </p:blipFill>
        <p:spPr>
          <a:xfrm>
            <a:off x="8860" y="10"/>
            <a:ext cx="6962552" cy="6857990"/>
          </a:xfrm>
          <a:prstGeom prst="rect">
            <a:avLst/>
          </a:prstGeom>
        </p:spPr>
      </p:pic>
      <p:cxnSp>
        <p:nvCxnSpPr>
          <p:cNvPr id="17" name="Straight Connector 16">
            <a:extLst>
              <a:ext uri="{FF2B5EF4-FFF2-40B4-BE49-F238E27FC236}">
                <a16:creationId xmlns:a16="http://schemas.microsoft.com/office/drawing/2014/main" id="{8D4F496D-4AA6-410F-A8CE-7CE8BB77D9B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71412"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467A1635-3158-4830-A93F-820B63E03C2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8860" y="0"/>
            <a:ext cx="12192000" cy="6858000"/>
          </a:xfrm>
          <a:prstGeom prst="rect">
            <a:avLst/>
          </a:prstGeom>
        </p:spPr>
      </p:pic>
      <p:sp>
        <p:nvSpPr>
          <p:cNvPr id="2" name="Title 1">
            <a:extLst>
              <a:ext uri="{FF2B5EF4-FFF2-40B4-BE49-F238E27FC236}">
                <a16:creationId xmlns:a16="http://schemas.microsoft.com/office/drawing/2014/main" id="{0538E703-3328-4DB3-8374-EA93394E657D}"/>
              </a:ext>
            </a:extLst>
          </p:cNvPr>
          <p:cNvSpPr>
            <a:spLocks noGrp="1"/>
          </p:cNvSpPr>
          <p:nvPr>
            <p:ph type="title"/>
          </p:nvPr>
        </p:nvSpPr>
        <p:spPr>
          <a:xfrm>
            <a:off x="7449083" y="391886"/>
            <a:ext cx="3971585" cy="3312367"/>
          </a:xfrm>
        </p:spPr>
        <p:txBody>
          <a:bodyPr vert="horz" lIns="91440" tIns="45720" rIns="91440" bIns="45720" rtlCol="0" anchor="b">
            <a:normAutofit fontScale="90000"/>
          </a:bodyPr>
          <a:lstStyle/>
          <a:p>
            <a:br>
              <a:rPr lang="en-US" sz="4800" dirty="0"/>
            </a:br>
            <a:r>
              <a:rPr lang="en-US" sz="4800" dirty="0"/>
              <a:t>Stomach Ulcer</a:t>
            </a:r>
            <a:br>
              <a:rPr lang="en-US" sz="4800" dirty="0"/>
            </a:br>
            <a:br>
              <a:rPr lang="en-US" sz="4800" dirty="0"/>
            </a:br>
            <a:endParaRPr lang="en-US" sz="4800" dirty="0"/>
          </a:p>
        </p:txBody>
      </p:sp>
      <p:sp>
        <p:nvSpPr>
          <p:cNvPr id="5" name="TextBox 4">
            <a:extLst>
              <a:ext uri="{FF2B5EF4-FFF2-40B4-BE49-F238E27FC236}">
                <a16:creationId xmlns:a16="http://schemas.microsoft.com/office/drawing/2014/main" id="{D7A326B1-629E-468D-BA42-E6D4279B84ED}"/>
              </a:ext>
            </a:extLst>
          </p:cNvPr>
          <p:cNvSpPr txBox="1"/>
          <p:nvPr/>
        </p:nvSpPr>
        <p:spPr>
          <a:xfrm>
            <a:off x="7290033" y="2785145"/>
            <a:ext cx="4211273" cy="1323439"/>
          </a:xfrm>
          <a:prstGeom prst="rect">
            <a:avLst/>
          </a:prstGeom>
          <a:noFill/>
        </p:spPr>
        <p:txBody>
          <a:bodyPr wrap="square" rtlCol="0">
            <a:spAutoFit/>
          </a:bodyPr>
          <a:lstStyle/>
          <a:p>
            <a:r>
              <a:rPr lang="en-US" sz="2000" dirty="0"/>
              <a:t>Can be caused by high acidic foods, medications like aspirin and other NSAID’s (Non-steroidal anti-inflammatory drugs)</a:t>
            </a:r>
          </a:p>
        </p:txBody>
      </p:sp>
    </p:spTree>
    <p:extLst>
      <p:ext uri="{BB962C8B-B14F-4D97-AF65-F5344CB8AC3E}">
        <p14:creationId xmlns:p14="http://schemas.microsoft.com/office/powerpoint/2010/main" val="3834539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282" y="-8388"/>
            <a:ext cx="10364451" cy="841948"/>
          </a:xfrm>
        </p:spPr>
        <p:txBody>
          <a:bodyPr/>
          <a:lstStyle/>
          <a:p>
            <a:r>
              <a:rPr lang="en-US" dirty="0"/>
              <a:t>cellulitis</a:t>
            </a:r>
          </a:p>
        </p:txBody>
      </p:sp>
      <p:sp>
        <p:nvSpPr>
          <p:cNvPr id="3" name="Content Placeholder 2"/>
          <p:cNvSpPr>
            <a:spLocks noGrp="1"/>
          </p:cNvSpPr>
          <p:nvPr>
            <p:ph sz="quarter" idx="13"/>
          </p:nvPr>
        </p:nvSpPr>
        <p:spPr>
          <a:xfrm>
            <a:off x="-74801" y="2995223"/>
            <a:ext cx="12095017" cy="4665639"/>
          </a:xfrm>
        </p:spPr>
        <p:txBody>
          <a:bodyPr>
            <a:normAutofit/>
          </a:bodyPr>
          <a:lstStyle/>
          <a:p>
            <a:r>
              <a:rPr lang="en-US" sz="2400" dirty="0"/>
              <a:t>Diffuse or widespread, acute inflammatory process seen in subcutaneous tissues (beneath the skin). Is Typically due to infected insect or spider bite, or infected open skin.</a:t>
            </a:r>
          </a:p>
          <a:p>
            <a:r>
              <a:rPr lang="en-US" sz="2400" dirty="0"/>
              <a:t>Typically characterized by general edema and redness. Cellulitis of the face primarily involves the cheeks and periorbital (</a:t>
            </a:r>
            <a:r>
              <a:rPr lang="en-US" sz="2400" dirty="0" err="1"/>
              <a:t>peri</a:t>
            </a:r>
            <a:r>
              <a:rPr lang="en-US" sz="2400" dirty="0"/>
              <a:t>=around, orbital=eye) area. </a:t>
            </a:r>
          </a:p>
          <a:p>
            <a:r>
              <a:rPr lang="en-US" sz="2400" dirty="0"/>
              <a:t>Periorbital cellulitis requires special attention because it can spread to the sinus of the brain, and mostly caused by streptococcus or staphylococcus. It is potentially dangerous but can be treated with antibiotics.</a:t>
            </a:r>
          </a:p>
        </p:txBody>
      </p:sp>
      <p:pic>
        <p:nvPicPr>
          <p:cNvPr id="4" name="Picture 3"/>
          <p:cNvPicPr>
            <a:picLocks noChangeAspect="1"/>
          </p:cNvPicPr>
          <p:nvPr/>
        </p:nvPicPr>
        <p:blipFill>
          <a:blip r:embed="rId2"/>
          <a:stretch>
            <a:fillRect/>
          </a:stretch>
        </p:blipFill>
        <p:spPr>
          <a:xfrm>
            <a:off x="171785" y="154413"/>
            <a:ext cx="2524125" cy="1809750"/>
          </a:xfrm>
          <a:prstGeom prst="rect">
            <a:avLst/>
          </a:prstGeom>
        </p:spPr>
      </p:pic>
      <p:pic>
        <p:nvPicPr>
          <p:cNvPr id="5" name="Picture 4"/>
          <p:cNvPicPr>
            <a:picLocks noChangeAspect="1"/>
          </p:cNvPicPr>
          <p:nvPr/>
        </p:nvPicPr>
        <p:blipFill>
          <a:blip r:embed="rId3"/>
          <a:stretch>
            <a:fillRect/>
          </a:stretch>
        </p:blipFill>
        <p:spPr>
          <a:xfrm>
            <a:off x="9534191" y="154413"/>
            <a:ext cx="2486025" cy="1838325"/>
          </a:xfrm>
          <a:prstGeom prst="rect">
            <a:avLst/>
          </a:prstGeom>
        </p:spPr>
      </p:pic>
      <p:pic>
        <p:nvPicPr>
          <p:cNvPr id="6" name="Picture 5"/>
          <p:cNvPicPr>
            <a:picLocks noChangeAspect="1"/>
          </p:cNvPicPr>
          <p:nvPr/>
        </p:nvPicPr>
        <p:blipFill>
          <a:blip r:embed="rId4"/>
          <a:stretch>
            <a:fillRect/>
          </a:stretch>
        </p:blipFill>
        <p:spPr>
          <a:xfrm>
            <a:off x="4549292" y="841948"/>
            <a:ext cx="2996428" cy="2244429"/>
          </a:xfrm>
          <a:prstGeom prst="rect">
            <a:avLst/>
          </a:prstGeom>
        </p:spPr>
      </p:pic>
    </p:spTree>
    <p:extLst>
      <p:ext uri="{BB962C8B-B14F-4D97-AF65-F5344CB8AC3E}">
        <p14:creationId xmlns:p14="http://schemas.microsoft.com/office/powerpoint/2010/main" val="2604410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509" y="-184557"/>
            <a:ext cx="10364451" cy="947956"/>
          </a:xfrm>
        </p:spPr>
        <p:txBody>
          <a:bodyPr/>
          <a:lstStyle/>
          <a:p>
            <a:r>
              <a:rPr lang="en-US" dirty="0"/>
              <a:t>Inflammation process</a:t>
            </a:r>
          </a:p>
        </p:txBody>
      </p:sp>
      <p:sp>
        <p:nvSpPr>
          <p:cNvPr id="3" name="Content Placeholder 2"/>
          <p:cNvSpPr>
            <a:spLocks noGrp="1"/>
          </p:cNvSpPr>
          <p:nvPr>
            <p:ph sz="quarter" idx="13"/>
          </p:nvPr>
        </p:nvSpPr>
        <p:spPr>
          <a:xfrm>
            <a:off x="0" y="763400"/>
            <a:ext cx="12192000" cy="3876334"/>
          </a:xfrm>
        </p:spPr>
        <p:txBody>
          <a:bodyPr>
            <a:noAutofit/>
          </a:bodyPr>
          <a:lstStyle/>
          <a:p>
            <a:r>
              <a:rPr lang="en-US" sz="2800" dirty="0"/>
              <a:t>Hyperemia also causes leukocytes(white blood cells) to the area as well as neutrophils, also called </a:t>
            </a:r>
            <a:r>
              <a:rPr lang="en-US" sz="2800" dirty="0" err="1"/>
              <a:t>polymorphonuclear</a:t>
            </a:r>
            <a:r>
              <a:rPr lang="en-US" sz="2800" dirty="0"/>
              <a:t> cells (</a:t>
            </a:r>
            <a:r>
              <a:rPr lang="en-US" sz="2800" dirty="0" err="1"/>
              <a:t>Pmn’s</a:t>
            </a:r>
            <a:r>
              <a:rPr lang="en-US" sz="2800" dirty="0"/>
              <a:t>) (poly=many, </a:t>
            </a:r>
            <a:r>
              <a:rPr lang="en-US" sz="2800" dirty="0" err="1"/>
              <a:t>morphic</a:t>
            </a:r>
            <a:r>
              <a:rPr lang="en-US" sz="2800" dirty="0"/>
              <a:t>=shaped nucleus).</a:t>
            </a:r>
          </a:p>
          <a:p>
            <a:r>
              <a:rPr lang="en-US" sz="2800" dirty="0"/>
              <a:t>These cells line the endothelium of the vessels waiting to move into tissues.</a:t>
            </a:r>
          </a:p>
          <a:p>
            <a:r>
              <a:rPr lang="en-US" sz="2800" dirty="0"/>
              <a:t>As capillaries dilate due to histamine, vascular permeability occurs. Allowing substances to enter that typically wouldn’t. </a:t>
            </a:r>
          </a:p>
        </p:txBody>
      </p:sp>
      <p:pic>
        <p:nvPicPr>
          <p:cNvPr id="4" name="Picture 3"/>
          <p:cNvPicPr>
            <a:picLocks noChangeAspect="1"/>
          </p:cNvPicPr>
          <p:nvPr/>
        </p:nvPicPr>
        <p:blipFill>
          <a:blip r:embed="rId2"/>
          <a:stretch>
            <a:fillRect/>
          </a:stretch>
        </p:blipFill>
        <p:spPr>
          <a:xfrm>
            <a:off x="1337733" y="4589351"/>
            <a:ext cx="2929467" cy="2345908"/>
          </a:xfrm>
          <a:prstGeom prst="rect">
            <a:avLst/>
          </a:prstGeom>
        </p:spPr>
      </p:pic>
      <p:pic>
        <p:nvPicPr>
          <p:cNvPr id="5" name="Picture 4"/>
          <p:cNvPicPr>
            <a:picLocks noChangeAspect="1"/>
          </p:cNvPicPr>
          <p:nvPr/>
        </p:nvPicPr>
        <p:blipFill>
          <a:blip r:embed="rId3"/>
          <a:stretch>
            <a:fillRect/>
          </a:stretch>
        </p:blipFill>
        <p:spPr>
          <a:xfrm>
            <a:off x="4800599" y="4589351"/>
            <a:ext cx="5567303" cy="2213349"/>
          </a:xfrm>
          <a:prstGeom prst="rect">
            <a:avLst/>
          </a:prstGeom>
        </p:spPr>
      </p:pic>
    </p:spTree>
    <p:extLst>
      <p:ext uri="{BB962C8B-B14F-4D97-AF65-F5344CB8AC3E}">
        <p14:creationId xmlns:p14="http://schemas.microsoft.com/office/powerpoint/2010/main" val="973490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08" y="-476426"/>
            <a:ext cx="10364451" cy="1596177"/>
          </a:xfrm>
        </p:spPr>
        <p:txBody>
          <a:bodyPr/>
          <a:lstStyle/>
          <a:p>
            <a:r>
              <a:rPr lang="en-US" dirty="0"/>
              <a:t>Inflammatory process</a:t>
            </a:r>
          </a:p>
        </p:txBody>
      </p:sp>
      <p:sp>
        <p:nvSpPr>
          <p:cNvPr id="3" name="Content Placeholder 2"/>
          <p:cNvSpPr>
            <a:spLocks noGrp="1"/>
          </p:cNvSpPr>
          <p:nvPr>
            <p:ph sz="quarter" idx="13"/>
          </p:nvPr>
        </p:nvSpPr>
        <p:spPr>
          <a:xfrm>
            <a:off x="1" y="2096036"/>
            <a:ext cx="12264704" cy="4761963"/>
          </a:xfrm>
        </p:spPr>
        <p:txBody>
          <a:bodyPr>
            <a:noAutofit/>
          </a:bodyPr>
          <a:lstStyle/>
          <a:p>
            <a:r>
              <a:rPr lang="en-US" sz="2800" dirty="0"/>
              <a:t>The permeability that occurs, allows blood fluid called </a:t>
            </a:r>
            <a:r>
              <a:rPr lang="en-US" sz="2800" b="1" u="sng" dirty="0"/>
              <a:t>exudate </a:t>
            </a:r>
            <a:r>
              <a:rPr lang="en-US" sz="2800" dirty="0"/>
              <a:t>to leak into tissue causing swelling and edema observed with inflammation.</a:t>
            </a:r>
          </a:p>
          <a:p>
            <a:r>
              <a:rPr lang="en-US" sz="2800" dirty="0"/>
              <a:t>As edema increases, more pressure is exerted on nerve endings leading to increase pain and tenderness, as well as possible loss of function.</a:t>
            </a:r>
          </a:p>
          <a:p>
            <a:r>
              <a:rPr lang="en-US" sz="2800" dirty="0"/>
              <a:t>Vascular and cellular responses produce five cardinal signs of inflammation: heat, redness, swelling, pain, and loss of function.</a:t>
            </a:r>
          </a:p>
        </p:txBody>
      </p:sp>
      <p:pic>
        <p:nvPicPr>
          <p:cNvPr id="4" name="Picture 3"/>
          <p:cNvPicPr>
            <a:picLocks noChangeAspect="1"/>
          </p:cNvPicPr>
          <p:nvPr/>
        </p:nvPicPr>
        <p:blipFill>
          <a:blip r:embed="rId2"/>
          <a:stretch>
            <a:fillRect/>
          </a:stretch>
        </p:blipFill>
        <p:spPr>
          <a:xfrm>
            <a:off x="4470399" y="538161"/>
            <a:ext cx="2743200" cy="1666875"/>
          </a:xfrm>
          <a:prstGeom prst="rect">
            <a:avLst/>
          </a:prstGeom>
        </p:spPr>
      </p:pic>
    </p:spTree>
    <p:extLst>
      <p:ext uri="{BB962C8B-B14F-4D97-AF65-F5344CB8AC3E}">
        <p14:creationId xmlns:p14="http://schemas.microsoft.com/office/powerpoint/2010/main" val="4011325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83889"/>
            <a:ext cx="10364451" cy="981512"/>
          </a:xfrm>
        </p:spPr>
        <p:txBody>
          <a:bodyPr/>
          <a:lstStyle/>
          <a:p>
            <a:r>
              <a:rPr lang="en-US" dirty="0"/>
              <a:t>Inflammatory process</a:t>
            </a:r>
          </a:p>
        </p:txBody>
      </p:sp>
      <p:sp>
        <p:nvSpPr>
          <p:cNvPr id="3" name="Content Placeholder 2"/>
          <p:cNvSpPr>
            <a:spLocks noGrp="1"/>
          </p:cNvSpPr>
          <p:nvPr>
            <p:ph sz="quarter" idx="13"/>
          </p:nvPr>
        </p:nvSpPr>
        <p:spPr>
          <a:xfrm>
            <a:off x="0" y="2206305"/>
            <a:ext cx="12191999" cy="4651696"/>
          </a:xfrm>
        </p:spPr>
        <p:txBody>
          <a:bodyPr>
            <a:normAutofit fontScale="92500"/>
          </a:bodyPr>
          <a:lstStyle/>
          <a:p>
            <a:r>
              <a:rPr lang="en-US" sz="2800" dirty="0"/>
              <a:t>Diapedesis is the process of neutrophils extending part of their bodies between epithelial cells and squeeze through the capillary wall. </a:t>
            </a:r>
          </a:p>
          <a:p>
            <a:r>
              <a:rPr lang="en-US" sz="2800" dirty="0"/>
              <a:t>The process of diapedesis delivers millions of  neutrophils within a few hours, making them the first cells to arrive and in large numbers directing the cells to the injured area by a process called Chemotaxis.</a:t>
            </a:r>
          </a:p>
          <a:p>
            <a:r>
              <a:rPr lang="en-US" sz="2800" dirty="0"/>
              <a:t>There are chemicals detected through chemoreceptors on the neutrophils outer membrane that are released by a variety of elements like bacteria, dead skin, and plasma proteins.</a:t>
            </a:r>
          </a:p>
          <a:p>
            <a:endParaRPr lang="en-US" dirty="0"/>
          </a:p>
          <a:p>
            <a:endParaRPr lang="en-US" dirty="0"/>
          </a:p>
        </p:txBody>
      </p:sp>
      <p:pic>
        <p:nvPicPr>
          <p:cNvPr id="4" name="Picture 3"/>
          <p:cNvPicPr>
            <a:picLocks noChangeAspect="1"/>
          </p:cNvPicPr>
          <p:nvPr/>
        </p:nvPicPr>
        <p:blipFill>
          <a:blip r:embed="rId2"/>
          <a:stretch>
            <a:fillRect/>
          </a:stretch>
        </p:blipFill>
        <p:spPr>
          <a:xfrm>
            <a:off x="4584698" y="683805"/>
            <a:ext cx="2273301" cy="1454913"/>
          </a:xfrm>
          <a:prstGeom prst="rect">
            <a:avLst/>
          </a:prstGeom>
        </p:spPr>
      </p:pic>
    </p:spTree>
    <p:extLst>
      <p:ext uri="{BB962C8B-B14F-4D97-AF65-F5344CB8AC3E}">
        <p14:creationId xmlns:p14="http://schemas.microsoft.com/office/powerpoint/2010/main" val="238775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1472484" y="-77274"/>
            <a:ext cx="9247031" cy="6935274"/>
          </a:xfrm>
          <a:prstGeom prst="rect">
            <a:avLst/>
          </a:prstGeom>
        </p:spPr>
      </p:pic>
    </p:spTree>
    <p:extLst>
      <p:ext uri="{BB962C8B-B14F-4D97-AF65-F5344CB8AC3E}">
        <p14:creationId xmlns:p14="http://schemas.microsoft.com/office/powerpoint/2010/main" val="345199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90151"/>
            <a:ext cx="10364451" cy="1121998"/>
          </a:xfrm>
        </p:spPr>
        <p:txBody>
          <a:bodyPr/>
          <a:lstStyle/>
          <a:p>
            <a:r>
              <a:rPr lang="en-US" dirty="0"/>
              <a:t>*Inflammation process*</a:t>
            </a:r>
          </a:p>
        </p:txBody>
      </p:sp>
      <p:sp>
        <p:nvSpPr>
          <p:cNvPr id="3" name="Content Placeholder 2"/>
          <p:cNvSpPr>
            <a:spLocks noGrp="1"/>
          </p:cNvSpPr>
          <p:nvPr>
            <p:ph sz="quarter" idx="13"/>
          </p:nvPr>
        </p:nvSpPr>
        <p:spPr>
          <a:xfrm>
            <a:off x="0" y="1283516"/>
            <a:ext cx="12088535" cy="5574484"/>
          </a:xfrm>
        </p:spPr>
        <p:txBody>
          <a:bodyPr>
            <a:noAutofit/>
          </a:bodyPr>
          <a:lstStyle/>
          <a:p>
            <a:r>
              <a:rPr lang="en-US" sz="2800" dirty="0"/>
              <a:t>When the neutrophil arrives at the scene of the trauma, it begins phagocytosis, eating and destroying microorganisms, foreign material and dead cells. </a:t>
            </a:r>
          </a:p>
          <a:p>
            <a:r>
              <a:rPr lang="en-US" sz="2800" dirty="0"/>
              <a:t>Life of a neutrophil is short, so the death of many neutrophils mixed with exudate or blood fluid, make up the white fluid identified as pus.</a:t>
            </a:r>
          </a:p>
          <a:p>
            <a:r>
              <a:rPr lang="en-US" sz="2800" dirty="0"/>
              <a:t> after about 3 to 4 days after inflammatory process begins, large numbers of another white cells, Monocytes begin to arrive.</a:t>
            </a:r>
          </a:p>
          <a:p>
            <a:r>
              <a:rPr lang="en-US" sz="2800" dirty="0"/>
              <a:t>As monocytes leave the bloodstream and move to tissue, it will also become phagocytic and is called a macrophage.</a:t>
            </a:r>
          </a:p>
        </p:txBody>
      </p:sp>
    </p:spTree>
    <p:extLst>
      <p:ext uri="{BB962C8B-B14F-4D97-AF65-F5344CB8AC3E}">
        <p14:creationId xmlns:p14="http://schemas.microsoft.com/office/powerpoint/2010/main" val="107227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23493" y="-140040"/>
            <a:ext cx="9697792" cy="6998040"/>
          </a:xfrm>
          <a:prstGeom prst="rect">
            <a:avLst/>
          </a:prstGeom>
        </p:spPr>
      </p:pic>
    </p:spTree>
    <p:extLst>
      <p:ext uri="{BB962C8B-B14F-4D97-AF65-F5344CB8AC3E}">
        <p14:creationId xmlns:p14="http://schemas.microsoft.com/office/powerpoint/2010/main" val="179412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dirty="0"/>
              <a:t>Inflammation process</a:t>
            </a:r>
          </a:p>
        </p:txBody>
      </p:sp>
      <p:sp>
        <p:nvSpPr>
          <p:cNvPr id="3" name="Content Placeholder 2"/>
          <p:cNvSpPr>
            <a:spLocks noGrp="1"/>
          </p:cNvSpPr>
          <p:nvPr>
            <p:ph sz="quarter" idx="13"/>
          </p:nvPr>
        </p:nvSpPr>
        <p:spPr>
          <a:xfrm>
            <a:off x="50958" y="1596177"/>
            <a:ext cx="12141041" cy="4572354"/>
          </a:xfrm>
        </p:spPr>
        <p:txBody>
          <a:bodyPr>
            <a:normAutofit/>
          </a:bodyPr>
          <a:lstStyle/>
          <a:p>
            <a:r>
              <a:rPr lang="en-US" sz="2800" dirty="0"/>
              <a:t>As the name suggests, a macrophage is a large eater of microorganisms, foreign material and dead cells. This cell is slow moving but has more killing power than the neutrophil, as well as the ability to remove dead neutrophils and tissue debris in the inflamed area. </a:t>
            </a:r>
          </a:p>
          <a:p>
            <a:r>
              <a:rPr lang="en-US" sz="2800" dirty="0"/>
              <a:t>Inflammation is considered acute unless it continues for a long period of time, then its chronic inflammation, causing exacerbation (flare up), eliciting a new outpouring of neutrophils</a:t>
            </a:r>
          </a:p>
        </p:txBody>
      </p:sp>
    </p:spTree>
    <p:extLst>
      <p:ext uri="{BB962C8B-B14F-4D97-AF65-F5344CB8AC3E}">
        <p14:creationId xmlns:p14="http://schemas.microsoft.com/office/powerpoint/2010/main" val="330567013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otalTime>39428</TotalTime>
  <Words>1517</Words>
  <Application>Microsoft Office PowerPoint</Application>
  <PresentationFormat>Widescreen</PresentationFormat>
  <Paragraphs>97</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Tw Cen MT</vt:lpstr>
      <vt:lpstr>Droplet</vt:lpstr>
      <vt:lpstr>Inflammation</vt:lpstr>
      <vt:lpstr>Inflammation Process</vt:lpstr>
      <vt:lpstr>Inflammation process</vt:lpstr>
      <vt:lpstr>Inflammatory process</vt:lpstr>
      <vt:lpstr>Inflammatory process</vt:lpstr>
      <vt:lpstr>PowerPoint Presentation</vt:lpstr>
      <vt:lpstr>*Inflammation process*</vt:lpstr>
      <vt:lpstr>PowerPoint Presentation</vt:lpstr>
      <vt:lpstr>Inflammation process</vt:lpstr>
      <vt:lpstr>Inflammation process</vt:lpstr>
      <vt:lpstr>*Chronic inflammation*</vt:lpstr>
      <vt:lpstr>Chronic granuloma formation</vt:lpstr>
      <vt:lpstr>Inflammatory exudates</vt:lpstr>
      <vt:lpstr>Serous exudate</vt:lpstr>
      <vt:lpstr>Fibrinous exudate</vt:lpstr>
      <vt:lpstr>Purulent exudate</vt:lpstr>
      <vt:lpstr>PowerPoint Presentation</vt:lpstr>
      <vt:lpstr>*inflammatory lesions*</vt:lpstr>
      <vt:lpstr>abscesses</vt:lpstr>
      <vt:lpstr>abscess</vt:lpstr>
      <vt:lpstr>Abscess </vt:lpstr>
      <vt:lpstr>Abscess</vt:lpstr>
      <vt:lpstr>*ulcer*</vt:lpstr>
      <vt:lpstr> Stomach Ulcer  </vt:lpstr>
      <vt:lpstr>cellulitis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dc:title>
  <dc:creator>yadira salazar</dc:creator>
  <cp:lastModifiedBy>Yadira A. Salazar</cp:lastModifiedBy>
  <cp:revision>11</cp:revision>
  <dcterms:created xsi:type="dcterms:W3CDTF">2017-02-22T15:40:01Z</dcterms:created>
  <dcterms:modified xsi:type="dcterms:W3CDTF">2018-04-18T04:53:16Z</dcterms:modified>
</cp:coreProperties>
</file>