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6370" autoAdjust="0"/>
  </p:normalViewPr>
  <p:slideViewPr>
    <p:cSldViewPr snapToGrid="0">
      <p:cViewPr varScale="1">
        <p:scale>
          <a:sx n="103" d="100"/>
          <a:sy n="103" d="100"/>
        </p:scale>
        <p:origin x="15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48E87-9BB8-4F6F-80C6-6D654F911CDA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E6F85-FD98-46C6-9191-A10749C5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3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612A3-EAF2-4105-AA67-932723C3F6C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1942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0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9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817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4281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20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292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77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97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9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4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3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3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1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28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4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3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84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Impaired immunity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71214"/>
            <a:ext cx="12070080" cy="479158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line of defense of the body’s normal structure and function, include intact skin, mucous membranes, tears, and secretion.</a:t>
            </a:r>
          </a:p>
          <a:p>
            <a:endParaRPr lang="en-US" sz="2800" dirty="0"/>
          </a:p>
          <a:p>
            <a:r>
              <a:rPr lang="en-US" sz="2800" dirty="0"/>
              <a:t>2 additional ways are: inflammatory response in which leukocytes kill foreign invaders, and specific antibody-antigen in which the body responds to antigens by producing antibodies.</a:t>
            </a:r>
          </a:p>
          <a:p>
            <a:endParaRPr lang="en-US" sz="2800" dirty="0"/>
          </a:p>
          <a:p>
            <a:r>
              <a:rPr lang="en-US" sz="2800" dirty="0"/>
              <a:t>Antibodies: also called immune bodies, are proteins the body produces to react to antigen and render it harmless.</a:t>
            </a:r>
          </a:p>
          <a:p>
            <a:r>
              <a:rPr lang="en-US" sz="2800" dirty="0"/>
              <a:t>Antigen: substances that can cause the body some type of harm, thus setting up a specific reaction.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0"/>
            <a:ext cx="3352800" cy="229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63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72235"/>
            <a:ext cx="12272682" cy="4647506"/>
          </a:xfrm>
        </p:spPr>
        <p:txBody>
          <a:bodyPr>
            <a:noAutofit/>
          </a:bodyPr>
          <a:lstStyle/>
          <a:p>
            <a:r>
              <a:rPr lang="en-US" sz="2800" dirty="0"/>
              <a:t>There are 5 types of adaptations: Atrophy, hypertrophy, dysplasia, metaplasia, and Hyperplasia.</a:t>
            </a:r>
          </a:p>
          <a:p>
            <a:endParaRPr lang="en-US" sz="2800" dirty="0"/>
          </a:p>
          <a:p>
            <a:r>
              <a:rPr lang="en-US" sz="2800" dirty="0"/>
              <a:t>Atrophy (a=without, trophy=growth) causes decrease in cell size leading to decrease In tissue and organ. Due to aging process or disease.</a:t>
            </a:r>
          </a:p>
          <a:p>
            <a:endParaRPr lang="en-US" sz="2800" dirty="0"/>
          </a:p>
          <a:p>
            <a:r>
              <a:rPr lang="en-US" sz="2800" dirty="0"/>
              <a:t>Ex: decrease of muscle and bone in elderly, and breast and reproductive organs atrophy.</a:t>
            </a:r>
          </a:p>
          <a:p>
            <a:endParaRPr lang="en-US" sz="2800" dirty="0"/>
          </a:p>
          <a:p>
            <a:r>
              <a:rPr lang="en-US" sz="2800" dirty="0"/>
              <a:t>No use of muscle causes cell decrease in size.</a:t>
            </a:r>
          </a:p>
        </p:txBody>
      </p:sp>
    </p:spTree>
    <p:extLst>
      <p:ext uri="{BB962C8B-B14F-4D97-AF65-F5344CB8AC3E}">
        <p14:creationId xmlns:p14="http://schemas.microsoft.com/office/powerpoint/2010/main" val="507095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Atrophy of a cell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775" y="2028244"/>
            <a:ext cx="6581104" cy="47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57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Hypertrophy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336872"/>
            <a:ext cx="10294182" cy="4521127"/>
          </a:xfrm>
        </p:spPr>
        <p:txBody>
          <a:bodyPr>
            <a:normAutofit/>
          </a:bodyPr>
          <a:lstStyle/>
          <a:p>
            <a:r>
              <a:rPr lang="en-US" sz="3200" dirty="0"/>
              <a:t>Hyper=excessive, trophy=growth, leading to growth in tissue and organ size.</a:t>
            </a:r>
          </a:p>
          <a:p>
            <a:endParaRPr lang="en-US" sz="3200" dirty="0"/>
          </a:p>
          <a:p>
            <a:r>
              <a:rPr lang="en-US" sz="3200" dirty="0"/>
              <a:t>Ex: muscle growth from exercising. Muscles need to adapt to the amount of exercise and must grow. </a:t>
            </a:r>
          </a:p>
          <a:p>
            <a:endParaRPr lang="en-US" sz="3200" dirty="0"/>
          </a:p>
          <a:p>
            <a:r>
              <a:rPr lang="en-US" sz="3200" dirty="0"/>
              <a:t>Increase workload in skeletal muscle cause cellular hypertrophy and increase in muscle size.</a:t>
            </a:r>
          </a:p>
        </p:txBody>
      </p:sp>
    </p:spTree>
    <p:extLst>
      <p:ext uri="{BB962C8B-B14F-4D97-AF65-F5344CB8AC3E}">
        <p14:creationId xmlns:p14="http://schemas.microsoft.com/office/powerpoint/2010/main" val="2746522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Hypertrophied cell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079" y="2122572"/>
            <a:ext cx="6323527" cy="466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00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Hyperplasia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0424" y="3040484"/>
            <a:ext cx="4958682" cy="38444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851" y="2086377"/>
            <a:ext cx="11384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Hyper=increase,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plasia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=growth increase in cell number due to hormonal stimulation. (any stimulation causing growth.</a:t>
            </a:r>
          </a:p>
        </p:txBody>
      </p:sp>
    </p:spTree>
    <p:extLst>
      <p:ext uri="{BB962C8B-B14F-4D97-AF65-F5344CB8AC3E}">
        <p14:creationId xmlns:p14="http://schemas.microsoft.com/office/powerpoint/2010/main" val="288069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Dysplasia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99129"/>
            <a:ext cx="5387788" cy="4710764"/>
          </a:xfrm>
        </p:spPr>
        <p:txBody>
          <a:bodyPr>
            <a:noAutofit/>
          </a:bodyPr>
          <a:lstStyle/>
          <a:p>
            <a:r>
              <a:rPr lang="en-US" sz="2800" dirty="0" err="1"/>
              <a:t>Dys</a:t>
            </a:r>
            <a:r>
              <a:rPr lang="en-US" sz="2800" dirty="0"/>
              <a:t>=bad or difficult, </a:t>
            </a:r>
            <a:r>
              <a:rPr lang="en-US" sz="2800" dirty="0" err="1"/>
              <a:t>plasia</a:t>
            </a:r>
            <a:r>
              <a:rPr lang="en-US" sz="2800" dirty="0"/>
              <a:t>=growth. </a:t>
            </a:r>
          </a:p>
          <a:p>
            <a:endParaRPr lang="en-US" sz="2800" dirty="0"/>
          </a:p>
          <a:p>
            <a:r>
              <a:rPr lang="en-US" sz="2800" dirty="0"/>
              <a:t>Usually follows hyperplasia by alteration of size, shape, and organization of cells. If irritation or stimulus causing growth stops, cells can change back to normal, but usually progresses to neoplasia.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251" y="2126931"/>
            <a:ext cx="6515859" cy="468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56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Metaplasia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9812"/>
            <a:ext cx="6857999" cy="4778188"/>
          </a:xfrm>
        </p:spPr>
        <p:txBody>
          <a:bodyPr>
            <a:normAutofit/>
          </a:bodyPr>
          <a:lstStyle/>
          <a:p>
            <a:r>
              <a:rPr lang="en-US" sz="3200" dirty="0"/>
              <a:t>Meta=changed, </a:t>
            </a:r>
            <a:r>
              <a:rPr lang="en-US" sz="3200" dirty="0" err="1"/>
              <a:t>plasia</a:t>
            </a:r>
            <a:r>
              <a:rPr lang="en-US" sz="3200" dirty="0"/>
              <a:t>=growth. </a:t>
            </a:r>
          </a:p>
          <a:p>
            <a:r>
              <a:rPr lang="en-US" sz="3200" dirty="0"/>
              <a:t>Cellular adaptation where cell changes to different type of cell. </a:t>
            </a:r>
          </a:p>
          <a:p>
            <a:r>
              <a:rPr lang="en-US" sz="3200" dirty="0"/>
              <a:t>Ex: columnar epithelial cell in respiratory tree changing to stratified squamous epithelial cells, when exposed to cigarette smoke.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615" y="2163651"/>
            <a:ext cx="5023539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26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Metaplasia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78824" y="2179580"/>
            <a:ext cx="3030715" cy="3767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85" y="2179580"/>
            <a:ext cx="2719701" cy="4079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5618" y="3163035"/>
            <a:ext cx="2315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Columnar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Epithelial cells </a:t>
            </a:r>
          </a:p>
        </p:txBody>
      </p:sp>
      <p:sp>
        <p:nvSpPr>
          <p:cNvPr id="8" name="Left Arrow 7"/>
          <p:cNvSpPr/>
          <p:nvPr/>
        </p:nvSpPr>
        <p:spPr>
          <a:xfrm>
            <a:off x="3116686" y="254212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800416" y="30939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2262" y="3661859"/>
            <a:ext cx="2970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Stratified squamous epithelial cells.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2900" y="4063166"/>
            <a:ext cx="22277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Found in the stomach, large intestine and large intestine. These cells produce mucus to protect themselves from high pH and enzymes in digestive tract.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7617" y="4893972"/>
            <a:ext cx="25712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Forms outermost layer of the skin, like the mouth and esophagus. Areas of constant abrasion.</a:t>
            </a:r>
          </a:p>
        </p:txBody>
      </p:sp>
    </p:spTree>
    <p:extLst>
      <p:ext uri="{BB962C8B-B14F-4D97-AF65-F5344CB8AC3E}">
        <p14:creationId xmlns:p14="http://schemas.microsoft.com/office/powerpoint/2010/main" val="2149879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and Tissue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5496"/>
            <a:ext cx="12068433" cy="44374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Cell death can be caused by trauma, hypoxia, anoxia, drugs, bacterial toxins, or viruses.</a:t>
            </a:r>
          </a:p>
          <a:p>
            <a:endParaRPr lang="en-US" dirty="0"/>
          </a:p>
          <a:p>
            <a:r>
              <a:rPr lang="en-US" dirty="0"/>
              <a:t>Hypoxia caused by decrease of blood is called ischemia (</a:t>
            </a:r>
            <a:r>
              <a:rPr lang="en-US" dirty="0" err="1"/>
              <a:t>isch</a:t>
            </a:r>
            <a:r>
              <a:rPr lang="en-US" dirty="0"/>
              <a:t>=hold back, </a:t>
            </a:r>
            <a:r>
              <a:rPr lang="en-US" dirty="0" err="1"/>
              <a:t>emia</a:t>
            </a:r>
            <a:r>
              <a:rPr lang="en-US" dirty="0"/>
              <a:t>=blood) if no oxygen gets to blood, it causes cell death (necrosis)</a:t>
            </a:r>
          </a:p>
          <a:p>
            <a:endParaRPr lang="en-US" dirty="0"/>
          </a:p>
          <a:p>
            <a:r>
              <a:rPr lang="en-US" dirty="0"/>
              <a:t>Dead cells or tissues are described as necrotic. Ischemic necrosis is cell death due to no oxygen in cells also called an infarct.</a:t>
            </a:r>
          </a:p>
          <a:p>
            <a:endParaRPr lang="en-US" dirty="0"/>
          </a:p>
          <a:p>
            <a:r>
              <a:rPr lang="en-US" dirty="0"/>
              <a:t>Most common infarct affect heart tissue, leading to myocardial infarction, or heart attack.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648" y="1"/>
            <a:ext cx="4928622" cy="277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23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Organism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67311"/>
            <a:ext cx="11944865" cy="3844380"/>
          </a:xfrm>
        </p:spPr>
        <p:txBody>
          <a:bodyPr>
            <a:noAutofit/>
          </a:bodyPr>
          <a:lstStyle/>
          <a:p>
            <a:r>
              <a:rPr lang="en-US" sz="2800" dirty="0"/>
              <a:t>Diseases that would not be lethal in our younger years, such as respiratory infections, can cause death in an older individual.</a:t>
            </a:r>
          </a:p>
          <a:p>
            <a:endParaRPr lang="en-US" sz="2800" dirty="0"/>
          </a:p>
          <a:p>
            <a:r>
              <a:rPr lang="en-US" sz="2800" dirty="0"/>
              <a:t>According to Center for Disease Control and Prevention (CDC), most common cause of death is heart disease, followed by cancer and strokes.</a:t>
            </a:r>
          </a:p>
          <a:p>
            <a:endParaRPr lang="en-US" sz="2800" dirty="0"/>
          </a:p>
          <a:p>
            <a:r>
              <a:rPr lang="en-US" sz="2800" dirty="0"/>
              <a:t>Strokes are the leading cause of serious long-term disability in the U.S.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753" y="0"/>
            <a:ext cx="5880967" cy="27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6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6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9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802" y="1690448"/>
            <a:ext cx="4532021" cy="33925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dirty="0"/>
              <a:t>Allergy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352" y="1921856"/>
            <a:ext cx="7550188" cy="4521127"/>
          </a:xfrm>
        </p:spPr>
        <p:txBody>
          <a:bodyPr>
            <a:noAutofit/>
          </a:bodyPr>
          <a:lstStyle/>
          <a:p>
            <a:r>
              <a:rPr lang="en-US" sz="3200" dirty="0"/>
              <a:t>Immune response is too hypersensitive to environmental substances.</a:t>
            </a:r>
          </a:p>
          <a:p>
            <a:endParaRPr lang="en-US" sz="3200" dirty="0"/>
          </a:p>
          <a:p>
            <a:r>
              <a:rPr lang="en-US" sz="3200" dirty="0"/>
              <a:t>The allergen in an allergy can be anything like house dust, grass, pets, perfumes, or insect bites. </a:t>
            </a:r>
          </a:p>
          <a:p>
            <a:endParaRPr lang="en-US" sz="3200" dirty="0"/>
          </a:p>
          <a:p>
            <a:r>
              <a:rPr lang="en-US" sz="3200" dirty="0"/>
              <a:t>Allergens only cause a reaction to the persons that are sensitive to the allergen.</a:t>
            </a:r>
          </a:p>
        </p:txBody>
      </p:sp>
    </p:spTree>
    <p:extLst>
      <p:ext uri="{BB962C8B-B14F-4D97-AF65-F5344CB8AC3E}">
        <p14:creationId xmlns:p14="http://schemas.microsoft.com/office/powerpoint/2010/main" val="1061130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Organism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752" y="1439501"/>
            <a:ext cx="8812305" cy="5521473"/>
          </a:xfrm>
        </p:spPr>
        <p:txBody>
          <a:bodyPr>
            <a:noAutofit/>
          </a:bodyPr>
          <a:lstStyle/>
          <a:p>
            <a:endParaRPr lang="en-US" sz="3200" dirty="0"/>
          </a:p>
          <a:p>
            <a:r>
              <a:rPr lang="en-US" sz="3200" dirty="0"/>
              <a:t>Disability is called Morbidity (state of being diseased).</a:t>
            </a:r>
          </a:p>
          <a:p>
            <a:endParaRPr lang="en-US" sz="3200" dirty="0"/>
          </a:p>
          <a:p>
            <a:r>
              <a:rPr lang="en-US" sz="3200" dirty="0"/>
              <a:t>Severe injury's like brain injury can cause person to live a limited quality of life.</a:t>
            </a:r>
          </a:p>
          <a:p>
            <a:endParaRPr lang="en-US" sz="3200" dirty="0"/>
          </a:p>
          <a:p>
            <a:r>
              <a:rPr lang="en-US" sz="3200" dirty="0"/>
              <a:t>Prior to death, major organs like heart, brain, and lungs stop functioning. Loss of brain function in a person is considered brain dead.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491" y="2664150"/>
            <a:ext cx="4062509" cy="325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55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Organism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2564"/>
            <a:ext cx="12191999" cy="4715435"/>
          </a:xfrm>
        </p:spPr>
        <p:txBody>
          <a:bodyPr>
            <a:noAutofit/>
          </a:bodyPr>
          <a:lstStyle/>
          <a:p>
            <a:r>
              <a:rPr lang="en-US" sz="3200" dirty="0"/>
              <a:t>The criteria for determining brain death include:</a:t>
            </a:r>
          </a:p>
          <a:p>
            <a:endParaRPr lang="en-US" sz="3200" dirty="0"/>
          </a:p>
          <a:p>
            <a:r>
              <a:rPr lang="en-US" sz="3200" dirty="0"/>
              <a:t>Lack of response to stimuli</a:t>
            </a:r>
          </a:p>
          <a:p>
            <a:r>
              <a:rPr lang="en-US" sz="3200" dirty="0"/>
              <a:t>Loss of all reflexes</a:t>
            </a:r>
          </a:p>
          <a:p>
            <a:r>
              <a:rPr lang="en-US" sz="3200" dirty="0"/>
              <a:t>Absence of respiration or breathing effort.</a:t>
            </a:r>
          </a:p>
          <a:p>
            <a:r>
              <a:rPr lang="en-US" sz="3200" dirty="0"/>
              <a:t>Lack of brain activity as shown by electroencephalogram (EEG)</a:t>
            </a:r>
          </a:p>
          <a:p>
            <a:endParaRPr lang="en-US" sz="3200" dirty="0"/>
          </a:p>
          <a:p>
            <a:r>
              <a:rPr lang="en-US" sz="3200" dirty="0"/>
              <a:t>Defining death is controversial in the medical profession.</a:t>
            </a:r>
          </a:p>
        </p:txBody>
      </p:sp>
    </p:spTree>
    <p:extLst>
      <p:ext uri="{BB962C8B-B14F-4D97-AF65-F5344CB8AC3E}">
        <p14:creationId xmlns:p14="http://schemas.microsoft.com/office/powerpoint/2010/main" val="114601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8" name="Rectangle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9396" b="-2"/>
          <a:stretch/>
        </p:blipFill>
        <p:spPr>
          <a:xfrm>
            <a:off x="6092824" y="82373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US" dirty="0"/>
              <a:t>Autoimmunity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0398" y="1941582"/>
            <a:ext cx="6383916" cy="5023833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800" dirty="0"/>
              <a:t>When the immune response attacks itself. (auto=self)</a:t>
            </a:r>
          </a:p>
          <a:p>
            <a:pPr>
              <a:lnSpc>
                <a:spcPct val="70000"/>
              </a:lnSpc>
            </a:pPr>
            <a:endParaRPr lang="en-US" sz="2800" dirty="0"/>
          </a:p>
          <a:p>
            <a:pPr>
              <a:lnSpc>
                <a:spcPct val="70000"/>
              </a:lnSpc>
            </a:pPr>
            <a:r>
              <a:rPr lang="en-US" sz="2800" dirty="0"/>
              <a:t>The body’s lymphocytes  (white blood cells producing antibody’s) cannot identify the body’s own self antigens, which are harmless.</a:t>
            </a:r>
          </a:p>
          <a:p>
            <a:pPr>
              <a:lnSpc>
                <a:spcPct val="70000"/>
              </a:lnSpc>
            </a:pPr>
            <a:endParaRPr lang="en-US" sz="2800" dirty="0"/>
          </a:p>
          <a:p>
            <a:pPr>
              <a:lnSpc>
                <a:spcPct val="70000"/>
              </a:lnSpc>
            </a:pPr>
            <a:r>
              <a:rPr lang="en-US" sz="2800" dirty="0"/>
              <a:t>In response, lymphocytes form antibodies then attack the body’s own cells.</a:t>
            </a:r>
          </a:p>
          <a:p>
            <a:pPr>
              <a:lnSpc>
                <a:spcPct val="70000"/>
              </a:lnSpc>
            </a:pPr>
            <a:endParaRPr lang="en-US" sz="2800" dirty="0"/>
          </a:p>
          <a:p>
            <a:pPr>
              <a:lnSpc>
                <a:spcPct val="70000"/>
              </a:lnSpc>
            </a:pPr>
            <a:r>
              <a:rPr lang="en-US" sz="2800" dirty="0"/>
              <a:t>Ex: Rheumatoid arthritis and rheumatic fever.</a:t>
            </a:r>
          </a:p>
        </p:txBody>
      </p:sp>
    </p:spTree>
    <p:extLst>
      <p:ext uri="{BB962C8B-B14F-4D97-AF65-F5344CB8AC3E}">
        <p14:creationId xmlns:p14="http://schemas.microsoft.com/office/powerpoint/2010/main" val="387409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Immunodeficiency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005178"/>
            <a:ext cx="8767482" cy="485282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Inability to defend the body due to a decrease or absence of leukocytes, primarily lymphocytes.</a:t>
            </a:r>
          </a:p>
          <a:p>
            <a:endParaRPr lang="en-US" sz="2800" dirty="0"/>
          </a:p>
          <a:p>
            <a:r>
              <a:rPr lang="en-US" sz="2800" dirty="0"/>
              <a:t>Immunodeficiency in people are usually asymptomatic (without symptoms) except for recurrent infections that lead to death.</a:t>
            </a:r>
          </a:p>
          <a:p>
            <a:endParaRPr lang="en-US" sz="2800" dirty="0"/>
          </a:p>
          <a:p>
            <a:r>
              <a:rPr lang="en-US" sz="2800" dirty="0"/>
              <a:t>Acquired Immunodeficiency syndrome (AIDS) is an example.</a:t>
            </a:r>
          </a:p>
          <a:p>
            <a:endParaRPr lang="en-US" sz="2800" dirty="0"/>
          </a:p>
          <a:p>
            <a:r>
              <a:rPr lang="en-US" sz="2800" dirty="0"/>
              <a:t>Immunodeficiency can also be caused by medications like chemotherapy and radiation.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919" y="2998373"/>
            <a:ext cx="3376250" cy="252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1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077945"/>
            <a:ext cx="6269479" cy="470210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37" y="580717"/>
            <a:ext cx="4729712" cy="1418412"/>
          </a:xfrm>
        </p:spPr>
        <p:txBody>
          <a:bodyPr>
            <a:normAutofit/>
          </a:bodyPr>
          <a:lstStyle/>
          <a:p>
            <a:r>
              <a:rPr lang="en-US" dirty="0"/>
              <a:t>Immunodeficiency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758" y="1948910"/>
            <a:ext cx="5360894" cy="4880206"/>
          </a:xfrm>
        </p:spPr>
        <p:txBody>
          <a:bodyPr>
            <a:noAutofit/>
          </a:bodyPr>
          <a:lstStyle/>
          <a:p>
            <a:r>
              <a:rPr lang="en-US" sz="2800" dirty="0"/>
              <a:t>Organ recipients are intentionally immunosuppressed or </a:t>
            </a:r>
            <a:r>
              <a:rPr lang="en-US" sz="2800" dirty="0" err="1"/>
              <a:t>immunodeficient</a:t>
            </a:r>
            <a:r>
              <a:rPr lang="en-US" sz="2800" dirty="0"/>
              <a:t> to save their transplant organ.</a:t>
            </a:r>
          </a:p>
          <a:p>
            <a:endParaRPr lang="en-US" sz="2800" dirty="0"/>
          </a:p>
          <a:p>
            <a:r>
              <a:rPr lang="en-US" sz="2800" dirty="0"/>
              <a:t>Without immunosuppressant medications, the body’s immune system would recognize the organ as foreign and attack it, leading to organ death. (Organ rejection)</a:t>
            </a:r>
          </a:p>
        </p:txBody>
      </p:sp>
    </p:spTree>
    <p:extLst>
      <p:ext uri="{BB962C8B-B14F-4D97-AF65-F5344CB8AC3E}">
        <p14:creationId xmlns:p14="http://schemas.microsoft.com/office/powerpoint/2010/main" val="1190596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6540" y="1972236"/>
            <a:ext cx="8310282" cy="4885764"/>
          </a:xfrm>
        </p:spPr>
        <p:txBody>
          <a:bodyPr>
            <a:noAutofit/>
          </a:bodyPr>
          <a:lstStyle/>
          <a:p>
            <a:r>
              <a:rPr lang="en-US" sz="3200" dirty="0"/>
              <a:t>Diseases related to aging are often called degenerative diseases.</a:t>
            </a:r>
          </a:p>
          <a:p>
            <a:endParaRPr lang="en-US" sz="3200" dirty="0"/>
          </a:p>
          <a:p>
            <a:r>
              <a:rPr lang="en-US" sz="3200" dirty="0"/>
              <a:t>Tissue degeneration is a change in functional activity to a lower or lesser level. </a:t>
            </a:r>
          </a:p>
          <a:p>
            <a:endParaRPr lang="en-US" sz="3200" dirty="0"/>
          </a:p>
          <a:p>
            <a:r>
              <a:rPr lang="en-US" sz="3200" dirty="0"/>
              <a:t>Aging mechanisms are complex and thought to include factors as heredity, lifestyle, stress, diet, and environment.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823" y="2456330"/>
            <a:ext cx="4447156" cy="415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80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990166"/>
            <a:ext cx="8785412" cy="4867834"/>
          </a:xfrm>
        </p:spPr>
        <p:txBody>
          <a:bodyPr>
            <a:noAutofit/>
          </a:bodyPr>
          <a:lstStyle/>
          <a:p>
            <a:r>
              <a:rPr lang="en-US" sz="2800" dirty="0"/>
              <a:t>Heredity factors can include increased life span related to the inherited ability to resist disease.</a:t>
            </a:r>
          </a:p>
          <a:p>
            <a:endParaRPr lang="en-US" sz="2800" dirty="0"/>
          </a:p>
          <a:p>
            <a:r>
              <a:rPr lang="en-US" sz="2800" dirty="0"/>
              <a:t>Hereditary factors cannot be controlled, longevity can be increased and disease decreased by controlling lifestyle behaviors that increase risk of chronic disease.</a:t>
            </a:r>
          </a:p>
          <a:p>
            <a:endParaRPr lang="en-US" sz="2800" dirty="0"/>
          </a:p>
          <a:p>
            <a:r>
              <a:rPr lang="en-US" sz="2800" dirty="0"/>
              <a:t>Body repairs and replaces itself throughout its lifetime, but with aging, this process slows</a:t>
            </a:r>
            <a:r>
              <a:rPr lang="en-US" sz="32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350" y="2752164"/>
            <a:ext cx="3705413" cy="222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03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9647" y="1834166"/>
            <a:ext cx="12281647" cy="4921624"/>
          </a:xfrm>
        </p:spPr>
        <p:txBody>
          <a:bodyPr>
            <a:noAutofit/>
          </a:bodyPr>
          <a:lstStyle/>
          <a:p>
            <a:r>
              <a:rPr lang="en-US" sz="2800" dirty="0"/>
              <a:t>Age as early as 40, causes changes to skin, endocrine function, vision and muscle strength.</a:t>
            </a:r>
          </a:p>
          <a:p>
            <a:endParaRPr lang="en-US" sz="2800" dirty="0"/>
          </a:p>
          <a:p>
            <a:r>
              <a:rPr lang="en-US" sz="2800" dirty="0"/>
              <a:t>Bone loss is also common causing osteoporosis, decreased melanin pigment production, leading to the graying of the hair. </a:t>
            </a:r>
          </a:p>
          <a:p>
            <a:endParaRPr lang="en-US" sz="2800" dirty="0"/>
          </a:p>
          <a:p>
            <a:r>
              <a:rPr lang="en-US" sz="2800" dirty="0"/>
              <a:t>Decreased immunity, leading to increase in infections, and possible development of cancer.</a:t>
            </a:r>
          </a:p>
          <a:p>
            <a:endParaRPr lang="en-US" sz="2800" dirty="0"/>
          </a:p>
          <a:p>
            <a:r>
              <a:rPr lang="en-US" sz="2800" dirty="0"/>
              <a:t>Loss of brain and nerve cells that might lead to senile dementia, as well as intestinal motility, causing constipation.</a:t>
            </a:r>
          </a:p>
        </p:txBody>
      </p:sp>
    </p:spTree>
    <p:extLst>
      <p:ext uri="{BB962C8B-B14F-4D97-AF65-F5344CB8AC3E}">
        <p14:creationId xmlns:p14="http://schemas.microsoft.com/office/powerpoint/2010/main" val="4138753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99130"/>
            <a:ext cx="12192000" cy="4867835"/>
          </a:xfrm>
        </p:spPr>
        <p:txBody>
          <a:bodyPr>
            <a:noAutofit/>
          </a:bodyPr>
          <a:lstStyle/>
          <a:p>
            <a:r>
              <a:rPr lang="en-US" sz="2800" dirty="0"/>
              <a:t>Cellular injury and death can lead to hypoxia(not enough oxygen), anoxia (no oxygen) and </a:t>
            </a:r>
            <a:r>
              <a:rPr lang="en-US" sz="2800"/>
              <a:t>vise versa, </a:t>
            </a:r>
            <a:r>
              <a:rPr lang="en-US" sz="2800" dirty="0"/>
              <a:t>by drug, bacterial toxins, or viruses.</a:t>
            </a:r>
          </a:p>
          <a:p>
            <a:endParaRPr lang="en-US" sz="2800" dirty="0"/>
          </a:p>
          <a:p>
            <a:r>
              <a:rPr lang="en-US" sz="2800" dirty="0"/>
              <a:t>Ability of cell to survive depend on factors as, time cell suffers, and type of cell injury.</a:t>
            </a:r>
          </a:p>
          <a:p>
            <a:endParaRPr lang="en-US" sz="2800" dirty="0"/>
          </a:p>
          <a:p>
            <a:r>
              <a:rPr lang="en-US" sz="2800" dirty="0"/>
              <a:t>Short term injury causes cell to have a greater chance of survival.</a:t>
            </a:r>
          </a:p>
          <a:p>
            <a:endParaRPr lang="en-US" sz="2800" dirty="0"/>
          </a:p>
          <a:p>
            <a:r>
              <a:rPr lang="en-US" sz="2800" dirty="0"/>
              <a:t>Heart, brain, and nerve cells are easily injured and die, while connective and epithelial cells, recuperate and replace themselves by mitosis.</a:t>
            </a:r>
          </a:p>
        </p:txBody>
      </p:sp>
    </p:spTree>
    <p:extLst>
      <p:ext uri="{BB962C8B-B14F-4D97-AF65-F5344CB8AC3E}">
        <p14:creationId xmlns:p14="http://schemas.microsoft.com/office/powerpoint/2010/main" val="166883842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14052</TotalTime>
  <Words>1111</Words>
  <Application>Microsoft Office PowerPoint</Application>
  <PresentationFormat>Widescreen</PresentationFormat>
  <Paragraphs>125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Trebuchet MS</vt:lpstr>
      <vt:lpstr>Berlin</vt:lpstr>
      <vt:lpstr>Impaired immunity</vt:lpstr>
      <vt:lpstr>Allergy</vt:lpstr>
      <vt:lpstr>Autoimmunity</vt:lpstr>
      <vt:lpstr>Immunodeficiency </vt:lpstr>
      <vt:lpstr>Immunodeficiency</vt:lpstr>
      <vt:lpstr>Aging</vt:lpstr>
      <vt:lpstr>Aging</vt:lpstr>
      <vt:lpstr>Aging</vt:lpstr>
      <vt:lpstr>Cellular injury</vt:lpstr>
      <vt:lpstr>Cellular Adaptation</vt:lpstr>
      <vt:lpstr>Atrophy of a cell</vt:lpstr>
      <vt:lpstr>Hypertrophy</vt:lpstr>
      <vt:lpstr>Hypertrophied cell</vt:lpstr>
      <vt:lpstr>Hyperplasia</vt:lpstr>
      <vt:lpstr>Dysplasia</vt:lpstr>
      <vt:lpstr>Metaplasia</vt:lpstr>
      <vt:lpstr>Metaplasia</vt:lpstr>
      <vt:lpstr>Cell and Tissue death</vt:lpstr>
      <vt:lpstr>Organism death</vt:lpstr>
      <vt:lpstr>Organism death</vt:lpstr>
      <vt:lpstr>Organism death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Impaired immunity</dc:title>
  <dc:creator>yadira salazar</dc:creator>
  <cp:lastModifiedBy>yadira salazar</cp:lastModifiedBy>
  <cp:revision>7</cp:revision>
  <dcterms:created xsi:type="dcterms:W3CDTF">2016-10-27T04:20:41Z</dcterms:created>
  <dcterms:modified xsi:type="dcterms:W3CDTF">2016-11-07T02:40:28Z</dcterms:modified>
</cp:coreProperties>
</file>