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23" r:id="rId3"/>
    <p:sldId id="324" r:id="rId4"/>
    <p:sldId id="325" r:id="rId5"/>
    <p:sldId id="326" r:id="rId6"/>
    <p:sldId id="328" r:id="rId7"/>
    <p:sldId id="329" r:id="rId8"/>
    <p:sldId id="330" r:id="rId9"/>
    <p:sldId id="335" r:id="rId10"/>
    <p:sldId id="331" r:id="rId11"/>
    <p:sldId id="337" r:id="rId12"/>
    <p:sldId id="338" r:id="rId13"/>
    <p:sldId id="332" r:id="rId14"/>
    <p:sldId id="33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CCB0D"/>
    <a:srgbClr val="A6D70E"/>
    <a:srgbClr val="8DD705"/>
    <a:srgbClr val="86CB07"/>
    <a:srgbClr val="73BF08"/>
    <a:srgbClr val="6DB30A"/>
    <a:srgbClr val="B9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358641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Complex inheritance of traits does not follow inheritance patterns described by Mendel.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Complex Patterns of Inheritance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2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Sex-Linked Traits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Traits controlled by genes located on the X chromosome are </a:t>
            </a: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sex-linked traits</a:t>
            </a:r>
            <a:r>
              <a:rPr lang="en-US" sz="24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</a:rPr>
              <a:t>Because males have only one copy of the X chromosome, they are more affected by recessive X-linked traits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2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Sex-Linked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Red-green color blindness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Recessive, X-linked trait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</a:rPr>
              <a:t>Mothers are carriers.</a:t>
            </a:r>
          </a:p>
          <a:p>
            <a:pPr>
              <a:spcAft>
                <a:spcPts val="600"/>
              </a:spcAft>
            </a:pPr>
            <a:endParaRPr lang="en-US" sz="1800" dirty="0" smtClean="0">
              <a:latin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2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245" y="3017069"/>
            <a:ext cx="3097521" cy="361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0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Sex-Linked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Hemophilia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Recessive, X-linked trait that causes delayed clotting of blood</a:t>
            </a:r>
          </a:p>
          <a:p>
            <a:pPr>
              <a:spcAft>
                <a:spcPts val="600"/>
              </a:spcAft>
            </a:pPr>
            <a:endParaRPr lang="en-US" sz="1800" dirty="0" smtClean="0">
              <a:latin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2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718" y="2350804"/>
            <a:ext cx="5381474" cy="406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9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Polygenic Traits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Polygenic traits </a:t>
            </a:r>
            <a:r>
              <a:rPr lang="en-US" sz="2000" dirty="0" smtClean="0">
                <a:latin typeface="Helvetica Light"/>
                <a:cs typeface="Helvetica Light"/>
              </a:rPr>
              <a:t>arise from the interaction of multiple pairs of genes.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000" dirty="0" smtClean="0">
                <a:latin typeface="Helvetica Light"/>
              </a:rPr>
              <a:t>Include such traits as skin color, height, and eye color</a:t>
            </a:r>
            <a:endParaRPr lang="en-US" sz="20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3" descr="ch 11 im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93" y="3156585"/>
            <a:ext cx="7165975" cy="320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Environmental Influences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Sunlight and water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Helvetica Light"/>
                <a:cs typeface="Helvetica" pitchFamily="34" charset="0"/>
              </a:rPr>
              <a:t>Without enough sunlight, most plants will not produce flowers.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Helvetica Light"/>
                <a:cs typeface="Helvetica" pitchFamily="34" charset="0"/>
              </a:rPr>
              <a:t>Insufficient water causes plants to drop their leaves.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Temperature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Helvetica Light"/>
                <a:cs typeface="Helvetica" panose="020B0604020202020204" pitchFamily="34" charset="0"/>
              </a:rPr>
              <a:t>Most organisms experience phenotypic changes with extreme heat.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Incomplete Dominance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In some organisms, heterozygous individuals will display the dominant phenotype.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With </a:t>
            </a: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incomplete dominance</a:t>
            </a:r>
            <a:r>
              <a:rPr lang="en-US" sz="2400" dirty="0" smtClean="0">
                <a:latin typeface="Helvetica Light"/>
                <a:cs typeface="Helvetica Light"/>
              </a:rPr>
              <a:t>, the heterozygous phenotype is an intermediate phenotype between the two homozygous phenotypes.</a:t>
            </a:r>
            <a:endParaRPr lang="en-US" sz="24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4" descr="ch 11 im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92" y="4083825"/>
            <a:ext cx="8148508" cy="212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7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err="1" smtClean="0">
                <a:latin typeface="Helvetica"/>
                <a:cs typeface="Helvetica"/>
              </a:rPr>
              <a:t>Codominance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In </a:t>
            </a:r>
            <a:r>
              <a:rPr lang="en-US" sz="2400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codominance</a:t>
            </a:r>
            <a:r>
              <a:rPr lang="en-US" sz="2400" dirty="0" smtClean="0">
                <a:latin typeface="Helvetica Light"/>
                <a:cs typeface="Helvetica Light"/>
              </a:rPr>
              <a:t>, both the dominant and recessive allele are expressed in heterozygous individuals.</a:t>
            </a:r>
            <a:endParaRPr lang="en-US" sz="24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0"/>
            <a:ext cx="8301876" cy="5108525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err="1" smtClean="0">
                <a:latin typeface="Helvetica"/>
                <a:cs typeface="Helvetica"/>
              </a:rPr>
              <a:t>Codominance</a:t>
            </a:r>
            <a:endParaRPr lang="en-US" sz="2400" b="1" dirty="0" smtClean="0"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Sickle-cell </a:t>
            </a:r>
            <a:r>
              <a:rPr lang="en-US" sz="2200" dirty="0">
                <a:latin typeface="Helvetica"/>
                <a:cs typeface="Helvetica"/>
              </a:rPr>
              <a:t>d</a:t>
            </a:r>
            <a:r>
              <a:rPr lang="en-US" sz="2200" dirty="0" smtClean="0">
                <a:latin typeface="Helvetica"/>
                <a:cs typeface="Helvetica"/>
              </a:rPr>
              <a:t>isease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Changes in hemoglobin cause red blood cells to become sickle shaped.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</a:rPr>
              <a:t>People who are heterozygous for the trait have both normal and sickle-shaped cells.</a:t>
            </a:r>
            <a:endParaRPr lang="en-US" sz="2000" dirty="0">
              <a:latin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Sickle-cell disease and malaria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Helvetica Light"/>
                <a:cs typeface="Helvetica" pitchFamily="34" charset="0"/>
              </a:rPr>
              <a:t>Those who are heterozygous for the sickle cell trait also have a higher resistance to malaria.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Helvetica Light"/>
                <a:cs typeface="Helvetica" pitchFamily="34" charset="0"/>
              </a:rPr>
              <a:t>The death rate due to malaria is lower where sickle-cell trait is higher, meaning more people live to pass it on to their offspring.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3643745" cy="5190411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Multiple Alleles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Blood groups in humans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Helvetica Light"/>
                <a:cs typeface="Helvetica" pitchFamily="34" charset="0"/>
              </a:rPr>
              <a:t>Some forms of inheritance are determined by more than two alleles, referred to as </a:t>
            </a:r>
            <a:r>
              <a:rPr lang="en-US" sz="2400" dirty="0" smtClean="0">
                <a:solidFill>
                  <a:srgbClr val="B00000"/>
                </a:solidFill>
                <a:latin typeface="Helvetica Light"/>
                <a:cs typeface="Helvetica" pitchFamily="34" charset="0"/>
              </a:rPr>
              <a:t>multiple alleles</a:t>
            </a:r>
            <a:r>
              <a:rPr lang="en-US" sz="2400" dirty="0" smtClean="0">
                <a:latin typeface="Helvetica Light"/>
                <a:cs typeface="Helvetica" pitchFamily="34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Helvetica Light"/>
                <a:cs typeface="Helvetica" pitchFamily="34" charset="0"/>
              </a:rPr>
              <a:t>The ABO blood group has three forms of alleles, sometimes called AB markers.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4" descr="ch 11 im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65797"/>
            <a:ext cx="3982316" cy="522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3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168185" cy="4794626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Epistasis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Epistasis</a:t>
            </a:r>
            <a:r>
              <a:rPr lang="en-US" sz="2000" dirty="0" smtClean="0">
                <a:latin typeface="Helvetica Light"/>
                <a:cs typeface="Helvetica Light"/>
              </a:rPr>
              <a:t> is an interaction where of one allele hiding the effects of another allele.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</a:rPr>
              <a:t>Seen in the coat color of Labrador retrievers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Dominant allele </a:t>
            </a:r>
            <a:r>
              <a:rPr lang="en-US" sz="2000" i="1" dirty="0" smtClean="0">
                <a:latin typeface="Helvetica Light"/>
              </a:rPr>
              <a:t>E</a:t>
            </a:r>
            <a:r>
              <a:rPr lang="en-US" sz="2000" dirty="0" smtClean="0">
                <a:latin typeface="Helvetica Light"/>
              </a:rPr>
              <a:t> determines whether the coat will have dark pigment.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Allele </a:t>
            </a:r>
            <a:r>
              <a:rPr lang="en-US" sz="2000" i="1" dirty="0" smtClean="0">
                <a:latin typeface="Helvetica Light"/>
              </a:rPr>
              <a:t>B </a:t>
            </a:r>
            <a:r>
              <a:rPr lang="en-US" sz="2000" dirty="0" smtClean="0">
                <a:latin typeface="Helvetica Light"/>
              </a:rPr>
              <a:t>determines how dark the coat will be.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When a dog has recessive </a:t>
            </a:r>
            <a:r>
              <a:rPr lang="en-US" sz="2000" i="1" dirty="0" err="1" smtClean="0">
                <a:latin typeface="Helvetica Light"/>
              </a:rPr>
              <a:t>ee</a:t>
            </a:r>
            <a:r>
              <a:rPr lang="en-US" sz="2000" dirty="0" smtClean="0">
                <a:latin typeface="Helvetica Light"/>
              </a:rPr>
              <a:t> alleles, the coat will be yellow, because the </a:t>
            </a:r>
            <a:r>
              <a:rPr lang="en-US" sz="2000" i="1" dirty="0" smtClean="0">
                <a:latin typeface="Helvetica Light"/>
              </a:rPr>
              <a:t>e </a:t>
            </a:r>
            <a:r>
              <a:rPr lang="en-US" sz="2000" dirty="0" smtClean="0">
                <a:latin typeface="Helvetica Light"/>
              </a:rPr>
              <a:t>allele masks the effects of the </a:t>
            </a:r>
            <a:r>
              <a:rPr lang="en-US" sz="2000" i="1" dirty="0" smtClean="0">
                <a:latin typeface="Helvetica Light"/>
              </a:rPr>
              <a:t>B </a:t>
            </a:r>
            <a:r>
              <a:rPr lang="en-US" sz="2000" dirty="0" smtClean="0">
                <a:latin typeface="Helvetica Light"/>
              </a:rPr>
              <a:t>allele.</a:t>
            </a:r>
            <a:endParaRPr lang="en-US" sz="20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1073911"/>
            <a:ext cx="3982824" cy="5067582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Sex Determination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One pair of chromosomes, </a:t>
            </a: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sex chromosomes</a:t>
            </a:r>
            <a:r>
              <a:rPr lang="en-US" sz="2400" dirty="0" smtClean="0">
                <a:latin typeface="Helvetica Light"/>
                <a:cs typeface="Helvetica Light"/>
              </a:rPr>
              <a:t>, determine an individual’s gender.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Light"/>
              </a:rPr>
              <a:t>XX: female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Light"/>
              </a:rPr>
              <a:t>XY: male</a:t>
            </a:r>
            <a:endParaRPr lang="en-US" sz="2400" dirty="0">
              <a:latin typeface="Helvetica Light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Helvetica Light"/>
                <a:cs typeface="Helvetica" pitchFamily="34" charset="0"/>
              </a:rPr>
              <a:t>The other 22 pairs of chromosomes are called </a:t>
            </a: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" pitchFamily="34" charset="0"/>
              </a:rPr>
              <a:t>autosomes</a:t>
            </a:r>
            <a:r>
              <a:rPr lang="en-US" sz="2400" dirty="0" smtClean="0">
                <a:latin typeface="Helvetica Light"/>
                <a:cs typeface="Helvetica" pitchFamily="34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74" y="1337711"/>
            <a:ext cx="35718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2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Dosage Compensation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The X chromosome carries a variety of genes that are necessary for the development of both females and males.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</a:rPr>
              <a:t>The Y chromosome mainly has genes that relate to the development of male characteristics.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</a:rPr>
              <a:t>In female, one X chromosome is inactivated in each cell.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Called dosage compensation or x-inactivation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Which X stops working in each cell is random.</a:t>
            </a:r>
            <a:endParaRPr lang="en-US" sz="20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2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7661563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Dosage Compensation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Chromosome inactivation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Complex Patterns of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460" y="2129289"/>
            <a:ext cx="4600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7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578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Helvetica Light</vt:lpstr>
      <vt:lpstr>Office Theme</vt:lpstr>
      <vt:lpstr>Section 2:  Complex Patterns of Inheritance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Yadira A. Salazar</cp:lastModifiedBy>
  <cp:revision>102</cp:revision>
  <cp:lastPrinted>2013-07-12T13:26:11Z</cp:lastPrinted>
  <dcterms:created xsi:type="dcterms:W3CDTF">2013-07-09T14:24:31Z</dcterms:created>
  <dcterms:modified xsi:type="dcterms:W3CDTF">2015-02-16T15:22:32Z</dcterms:modified>
</cp:coreProperties>
</file>