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6" r:id="rId2"/>
    <p:sldId id="308" r:id="rId3"/>
    <p:sldId id="263" r:id="rId4"/>
    <p:sldId id="272" r:id="rId5"/>
    <p:sldId id="312" r:id="rId6"/>
    <p:sldId id="313" r:id="rId7"/>
    <p:sldId id="314" r:id="rId8"/>
    <p:sldId id="315" r:id="rId9"/>
    <p:sldId id="321" r:id="rId10"/>
    <p:sldId id="318" r:id="rId11"/>
    <p:sldId id="320" r:id="rId12"/>
    <p:sldId id="31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00"/>
    <a:srgbClr val="9CCB0D"/>
    <a:srgbClr val="A6D70E"/>
    <a:srgbClr val="8DD705"/>
    <a:srgbClr val="86CB07"/>
    <a:srgbClr val="73BF08"/>
    <a:srgbClr val="6DB30A"/>
    <a:srgbClr val="B90000"/>
    <a:srgbClr val="A30000"/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0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4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5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6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6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5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4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8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5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2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DF1B3-84ED-1A4A-A5E2-67B782020111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6683"/>
            <a:ext cx="8229600" cy="4173157"/>
          </a:xfrm>
        </p:spPr>
        <p:txBody>
          <a:bodyPr lIns="0" tIns="0"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Helvetica Light"/>
              </a:rPr>
              <a:t>The inheritance of a trait over several generations can be shown in a pedigree.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20" y="1121219"/>
            <a:ext cx="8238938" cy="364205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Section 1: 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Basic Patterns of Human Inheritance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" y="1771459"/>
            <a:ext cx="1962912" cy="310896"/>
          </a:xfrm>
          <a:prstGeom prst="rect">
            <a:avLst/>
          </a:prstGeom>
        </p:spPr>
      </p:pic>
      <p:pic>
        <p:nvPicPr>
          <p:cNvPr id="6" name="Picture 5" descr="MHE-red-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2" y="5833533"/>
            <a:ext cx="550334" cy="5503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1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8229600" cy="3825749"/>
          </a:xfrm>
        </p:spPr>
        <p:txBody>
          <a:bodyPr lIns="0" tIns="0"/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Pedigrees</a:t>
            </a:r>
            <a:endParaRPr lang="en-US" sz="2400" b="1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A </a:t>
            </a:r>
            <a:r>
              <a:rPr lang="en-US" sz="2000" dirty="0" smtClean="0">
                <a:solidFill>
                  <a:srgbClr val="B00000"/>
                </a:solidFill>
                <a:latin typeface="Helvetica Light"/>
                <a:cs typeface="Helvetica Light"/>
              </a:rPr>
              <a:t>pedigree</a:t>
            </a:r>
            <a:r>
              <a:rPr lang="en-US" sz="2000" dirty="0" smtClean="0">
                <a:latin typeface="Helvetica Light"/>
                <a:cs typeface="Helvetica Light"/>
              </a:rPr>
              <a:t> is a diagram that traces the inheritance of a particular trait through several generations.</a:t>
            </a:r>
            <a:endParaRPr lang="en-US" sz="2000" dirty="0">
              <a:latin typeface="Helvetica Light"/>
            </a:endParaRPr>
          </a:p>
          <a:p>
            <a:pPr>
              <a:spcAft>
                <a:spcPts val="1200"/>
              </a:spcAft>
            </a:pPr>
            <a:endParaRPr lang="en-US" sz="2200" b="1" dirty="0" smtClean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200" b="1" dirty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Basic Patterns of Human Inheritance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6" name="Picture 9" descr="ch 11 im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8" y="3098042"/>
            <a:ext cx="8749898" cy="353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19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3758665" cy="4439785"/>
          </a:xfrm>
        </p:spPr>
        <p:txBody>
          <a:bodyPr lIns="0" tIns="0"/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Analyzing Pedigrees</a:t>
            </a:r>
            <a:endParaRPr lang="en-US" sz="2400" b="1" dirty="0">
              <a:latin typeface="Helvetica"/>
              <a:cs typeface="Helvetica"/>
            </a:endParaRPr>
          </a:p>
          <a:p>
            <a:pPr>
              <a:spcAft>
                <a:spcPts val="1200"/>
              </a:spcAft>
            </a:pPr>
            <a:r>
              <a:rPr lang="en-US" sz="2000" dirty="0" smtClean="0">
                <a:latin typeface="Helvetica Light"/>
                <a:cs typeface="Helvetica" pitchFamily="34" charset="0"/>
              </a:rPr>
              <a:t>Pedigrees can be used to examine both recessive and dominant genetic disorders.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latin typeface="Helvetica Light"/>
                <a:cs typeface="Helvetica" pitchFamily="34" charset="0"/>
              </a:rPr>
              <a:t>Information about an individual’s genotype can be inferred from the phenotype of his/her parents and offspring. 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200" b="1" dirty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Basic Patterns of Human Inheritance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138" y="1422083"/>
            <a:ext cx="35242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4204486"/>
            <a:ext cx="49053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70520" y="1237417"/>
            <a:ext cx="2127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</a:rPr>
              <a:t>Recessive disorder</a:t>
            </a:r>
            <a:endParaRPr lang="en-US" dirty="0">
              <a:latin typeface="Helvetica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06671" y="3835154"/>
            <a:ext cx="2127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</a:rPr>
              <a:t>Dominant disorder</a:t>
            </a:r>
            <a:endParaRPr lang="en-US" dirty="0"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7221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8229600" cy="3825749"/>
          </a:xfrm>
        </p:spPr>
        <p:txBody>
          <a:bodyPr lIns="0" tIns="0"/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Analyzing Pedigrees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latin typeface="Helvetica"/>
                <a:cs typeface="Helvetica"/>
              </a:rPr>
              <a:t>Inferring Genotypes</a:t>
            </a:r>
            <a:endParaRPr lang="en-US" sz="2200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Knowing physical traits can determine what genes an individual is most likely to have.</a:t>
            </a:r>
            <a:endParaRPr lang="en-US" sz="2000" dirty="0">
              <a:latin typeface="Helvetica Light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latin typeface="Helvetica"/>
                <a:cs typeface="Helvetica"/>
              </a:rPr>
              <a:t>Predicting Disorders</a:t>
            </a:r>
            <a:endParaRPr lang="en-US" sz="2200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Record keeping helps scientists use pedigree analysis to study inheritance patterns, determine phenotypes, and ascertain genotypes.</a:t>
            </a:r>
            <a:endParaRPr lang="en-US" sz="2000" dirty="0">
              <a:latin typeface="Helvetica Light"/>
            </a:endParaRPr>
          </a:p>
          <a:p>
            <a:pPr>
              <a:spcAft>
                <a:spcPts val="1200"/>
              </a:spcAft>
            </a:pPr>
            <a:endParaRPr lang="en-US" sz="2200" b="1" dirty="0" smtClean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200" b="1" dirty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Basic Patterns of Human Inheritance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4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 smtClean="0">
                <a:solidFill>
                  <a:srgbClr val="9CCB0D"/>
                </a:solidFill>
                <a:latin typeface="Helvetica"/>
                <a:cs typeface="Helvetica"/>
              </a:rPr>
              <a:t>Essential Questions</a:t>
            </a:r>
          </a:p>
          <a:p>
            <a:r>
              <a:rPr lang="en-US" sz="2000" dirty="0">
                <a:latin typeface="Helvetica Light"/>
              </a:rPr>
              <a:t>How can genetic patterns be analyzed to determine dominant or recessive inheritance patterns?</a:t>
            </a:r>
          </a:p>
          <a:p>
            <a:r>
              <a:rPr lang="en-US" sz="2000" dirty="0">
                <a:latin typeface="Helvetica Light"/>
              </a:rPr>
              <a:t>What are examples of dominant and recessive disorders?</a:t>
            </a:r>
          </a:p>
          <a:p>
            <a:r>
              <a:rPr lang="en-US" sz="2000" dirty="0">
                <a:latin typeface="Helvetica Light"/>
              </a:rPr>
              <a:t>How can human pedigrees be constructed from genetic information?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Basic Patterns of Human Inheritance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Basic Patterns of Human Inheritance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229600" cy="5149468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Recessive Genetic Disorders</a:t>
            </a:r>
            <a:endParaRPr lang="en-US" sz="2400" b="1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Helvetica Light"/>
                <a:cs typeface="Helvetica Light"/>
              </a:rPr>
              <a:t>A recessive trait is expressed when the individual is homozygous recessive for the trait</a:t>
            </a:r>
            <a:r>
              <a:rPr lang="en-US" sz="2400" dirty="0" smtClean="0">
                <a:latin typeface="Helvetica Light"/>
                <a:cs typeface="Helvetica Light"/>
              </a:rPr>
              <a:t>. (bb)</a:t>
            </a:r>
            <a:endParaRPr lang="en-US" sz="2400" dirty="0" smtClean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Helvetica Light"/>
                <a:cs typeface="Helvetica Light"/>
              </a:rPr>
              <a:t>Those with at least one dominant </a:t>
            </a:r>
            <a:r>
              <a:rPr lang="en-US" sz="2400" dirty="0" smtClean="0">
                <a:latin typeface="Helvetica Light"/>
                <a:cs typeface="Helvetica Light"/>
              </a:rPr>
              <a:t>allele (heterozygous) </a:t>
            </a:r>
            <a:r>
              <a:rPr lang="en-US" sz="2400" dirty="0" smtClean="0">
                <a:latin typeface="Helvetica Light"/>
                <a:cs typeface="Helvetica Light"/>
              </a:rPr>
              <a:t>will not express the recessive disorder</a:t>
            </a:r>
            <a:r>
              <a:rPr lang="en-US" sz="2400" dirty="0" smtClean="0">
                <a:latin typeface="Helvetica Light"/>
                <a:cs typeface="Helvetica Light"/>
              </a:rPr>
              <a:t>. (Bb)</a:t>
            </a:r>
            <a:endParaRPr lang="en-US" sz="2400" dirty="0" smtClean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Helvetica Light"/>
                <a:cs typeface="Helvetica Light"/>
              </a:rPr>
              <a:t>An individuals who is heterozygous for a recessive disorder is called  a </a:t>
            </a:r>
            <a:r>
              <a:rPr lang="en-US" sz="2400" dirty="0" smtClean="0">
                <a:solidFill>
                  <a:srgbClr val="B00000"/>
                </a:solidFill>
                <a:latin typeface="Helvetica Light"/>
                <a:cs typeface="Helvetica Light"/>
              </a:rPr>
              <a:t>carrier</a:t>
            </a:r>
            <a:r>
              <a:rPr lang="en-US" sz="2400" dirty="0" smtClean="0">
                <a:latin typeface="Helvetica Light"/>
                <a:cs typeface="Helvetica Light"/>
              </a:rPr>
              <a:t>. </a:t>
            </a:r>
            <a:endParaRPr lang="en-US" sz="20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r>
              <a:rPr lang="en-US" sz="2000" dirty="0" smtClean="0">
                <a:latin typeface="Helvetica Light"/>
                <a:cs typeface="Helvetica Light"/>
              </a:rPr>
              <a:t>Ex: Brown Hair is </a:t>
            </a:r>
            <a:r>
              <a:rPr lang="en-US" sz="2000" b="1" u="sng" dirty="0" smtClean="0">
                <a:latin typeface="Helvetica Light"/>
                <a:cs typeface="Helvetica Light"/>
              </a:rPr>
              <a:t>dominant</a:t>
            </a:r>
            <a:r>
              <a:rPr lang="en-US" sz="2000" dirty="0" smtClean="0">
                <a:latin typeface="Helvetica Light"/>
                <a:cs typeface="Helvetica Light"/>
              </a:rPr>
              <a:t>: Upper case letter: B</a:t>
            </a:r>
          </a:p>
          <a:p>
            <a:pPr marL="0" indent="0">
              <a:spcAft>
                <a:spcPts val="1200"/>
              </a:spcAft>
              <a:buFont typeface="Arial"/>
              <a:buNone/>
            </a:pPr>
            <a:r>
              <a:rPr lang="en-US" sz="2000" dirty="0" smtClean="0">
                <a:latin typeface="Helvetica Light"/>
                <a:cs typeface="Helvetica Light"/>
              </a:rPr>
              <a:t>Blonde hair is </a:t>
            </a:r>
            <a:r>
              <a:rPr lang="en-US" sz="2000" b="1" u="sng" dirty="0" smtClean="0">
                <a:latin typeface="Helvetica Light"/>
                <a:cs typeface="Helvetica Light"/>
              </a:rPr>
              <a:t>recessive</a:t>
            </a:r>
            <a:r>
              <a:rPr lang="en-US" sz="2000" dirty="0" smtClean="0">
                <a:latin typeface="Helvetica Light"/>
                <a:cs typeface="Helvetica Light"/>
              </a:rPr>
              <a:t>: Lower case letter: b</a:t>
            </a:r>
            <a:endParaRPr lang="en-US" sz="20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9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36049" y="606475"/>
            <a:ext cx="8523027" cy="5108525"/>
          </a:xfrm>
        </p:spPr>
        <p:txBody>
          <a:bodyPr lIns="0" tIns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Recessive Genetic Disorders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latin typeface="Helvetica"/>
                <a:cs typeface="Helvetica"/>
              </a:rPr>
              <a:t>Cystic fibrosis</a:t>
            </a:r>
            <a:endParaRPr lang="en-US" sz="2200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A disorder that affects the mucus-producing glands, digestive enzymes, and sweat glands.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</a:rPr>
              <a:t>Chloride ions are not absorbed into the cells of a person with cystic fibrosis but are excreted in the sweat.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</a:rPr>
              <a:t>Cystic fibrosis causes mucus excretion that clogs ducts in the pancreas, interrupts digestion, blocks respiratory pathways in the lungs.</a:t>
            </a:r>
            <a:endParaRPr lang="en-US" sz="2000" dirty="0">
              <a:latin typeface="Helvetica Light"/>
            </a:endParaRPr>
          </a:p>
          <a:p>
            <a:pPr>
              <a:spcAft>
                <a:spcPts val="1200"/>
              </a:spcAft>
            </a:pPr>
            <a:endParaRPr lang="en-US" sz="2200" b="1" dirty="0" smtClean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200" b="1" dirty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Basic Patterns of Human Inheritance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9273"/>
            <a:ext cx="3138985" cy="3158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5246" y="3712973"/>
            <a:ext cx="3438754" cy="314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7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13899" y="1073911"/>
            <a:ext cx="8557146" cy="5286249"/>
          </a:xfrm>
        </p:spPr>
        <p:txBody>
          <a:bodyPr lIns="0" tIns="0"/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Recessive Genetic Disorders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latin typeface="Helvetica"/>
                <a:cs typeface="Helvetica"/>
              </a:rPr>
              <a:t>Albinism</a:t>
            </a:r>
            <a:endParaRPr lang="en-US" sz="2200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Albinism is caused by altered genes, resulting in the absence of the skin pigment </a:t>
            </a:r>
            <a:r>
              <a:rPr lang="en-US" sz="2000" u="sng" dirty="0" smtClean="0">
                <a:latin typeface="Helvetica Light"/>
                <a:cs typeface="Helvetica Light"/>
              </a:rPr>
              <a:t>melanin</a:t>
            </a:r>
            <a:r>
              <a:rPr lang="en-US" sz="2000" dirty="0" smtClean="0">
                <a:latin typeface="Helvetica Light"/>
                <a:cs typeface="Helvetica Light"/>
              </a:rPr>
              <a:t> in hair and eyes.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Individuals with albinism have very pale skin, white hair, and pink irises.</a:t>
            </a:r>
          </a:p>
          <a:p>
            <a:pPr marL="0" indent="0">
              <a:spcAft>
                <a:spcPts val="600"/>
              </a:spcAft>
              <a:buNone/>
            </a:pPr>
            <a:endParaRPr lang="en-US" sz="2200" b="1" dirty="0" smtClean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200" b="1" dirty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Basic Patterns of Human Inheritance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4217035"/>
            <a:ext cx="2857500" cy="2143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235" y="3429000"/>
            <a:ext cx="24098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4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0125" y="641445"/>
            <a:ext cx="8830102" cy="5718715"/>
          </a:xfrm>
        </p:spPr>
        <p:txBody>
          <a:bodyPr lIns="0" tIns="0"/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Recessive Genetic Disorders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err="1" smtClean="0">
                <a:latin typeface="Helvetica"/>
                <a:cs typeface="Helvetica"/>
              </a:rPr>
              <a:t>Tay</a:t>
            </a:r>
            <a:r>
              <a:rPr lang="en-US" sz="2200" dirty="0" smtClean="0">
                <a:latin typeface="Helvetica"/>
                <a:cs typeface="Helvetica"/>
              </a:rPr>
              <a:t>-Sachs </a:t>
            </a:r>
            <a:r>
              <a:rPr lang="en-US" sz="2200" dirty="0">
                <a:latin typeface="Helvetica"/>
                <a:cs typeface="Helvetica"/>
              </a:rPr>
              <a:t>d</a:t>
            </a:r>
            <a:r>
              <a:rPr lang="en-US" sz="2200" dirty="0" smtClean="0">
                <a:latin typeface="Helvetica"/>
                <a:cs typeface="Helvetica"/>
              </a:rPr>
              <a:t>isease</a:t>
            </a:r>
            <a:endParaRPr lang="en-US" sz="2200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2200" dirty="0" smtClean="0">
                <a:latin typeface="Helvetica Light"/>
                <a:cs typeface="Helvetica Light"/>
              </a:rPr>
              <a:t>Caused by the absence of the enzymes responsible for breaking down fatty acids called </a:t>
            </a:r>
            <a:r>
              <a:rPr lang="en-US" sz="2200" dirty="0" err="1" smtClean="0">
                <a:latin typeface="Helvetica Light"/>
                <a:cs typeface="Helvetica Light"/>
              </a:rPr>
              <a:t>gangliosides</a:t>
            </a:r>
            <a:endParaRPr lang="en-US" sz="2200" dirty="0" smtClean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r>
              <a:rPr lang="en-US" sz="2200" dirty="0" err="1" smtClean="0">
                <a:latin typeface="Helvetica Light"/>
              </a:rPr>
              <a:t>Gangliosides</a:t>
            </a:r>
            <a:r>
              <a:rPr lang="en-US" sz="2200" dirty="0" smtClean="0">
                <a:latin typeface="Helvetica Light"/>
              </a:rPr>
              <a:t> accumulate in the brain, inflating brain nerve cells and causing mental deterioration.</a:t>
            </a:r>
            <a:endParaRPr lang="en-US" sz="2200" dirty="0">
              <a:latin typeface="Helvetica Light"/>
            </a:endParaRPr>
          </a:p>
          <a:p>
            <a:pPr>
              <a:spcAft>
                <a:spcPts val="1200"/>
              </a:spcAft>
            </a:pPr>
            <a:endParaRPr lang="en-US" sz="2200" b="1" dirty="0" smtClean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200" b="1" dirty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Basic Patterns of Human Inheritance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450" y="3384645"/>
            <a:ext cx="3967353" cy="29755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24" y="3384645"/>
            <a:ext cx="4908934" cy="315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9307" y="805219"/>
            <a:ext cx="8625386" cy="5554942"/>
          </a:xfrm>
        </p:spPr>
        <p:txBody>
          <a:bodyPr lIns="0" tIns="0"/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Recessive Genetic Disorders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err="1" smtClean="0">
                <a:latin typeface="Helvetica"/>
                <a:cs typeface="Helvetica"/>
              </a:rPr>
              <a:t>Galactosemia</a:t>
            </a:r>
            <a:endParaRPr lang="en-US" sz="2200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Recessive genetic disorder characterized by the inability of the body to digest </a:t>
            </a:r>
            <a:r>
              <a:rPr lang="en-US" sz="2000" dirty="0" err="1" smtClean="0">
                <a:latin typeface="Helvetica Light"/>
                <a:cs typeface="Helvetica Light"/>
              </a:rPr>
              <a:t>galactose</a:t>
            </a:r>
            <a:r>
              <a:rPr lang="en-US" sz="2000" dirty="0" smtClean="0">
                <a:latin typeface="Helvetica Light"/>
                <a:cs typeface="Helvetica Light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</a:rPr>
              <a:t>Inability to digest milk products</a:t>
            </a: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</a:endParaRPr>
          </a:p>
          <a:p>
            <a:pPr>
              <a:spcAft>
                <a:spcPts val="1200"/>
              </a:spcAft>
            </a:pPr>
            <a:endParaRPr lang="en-US" sz="2200" b="1" dirty="0" smtClean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200" b="1" dirty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Basic Patterns of Human Inheritance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867" y="2951825"/>
            <a:ext cx="3585453" cy="358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1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04716" y="531807"/>
            <a:ext cx="8707272" cy="6102723"/>
          </a:xfrm>
        </p:spPr>
        <p:txBody>
          <a:bodyPr lIns="0" tIns="0"/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Dominant Genetic Disorders</a:t>
            </a:r>
            <a:endParaRPr lang="en-US" sz="2400" b="1" dirty="0">
              <a:latin typeface="Helvetica"/>
              <a:cs typeface="Helvetica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Huntington’s disease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" panose="020B0604020202020204" pitchFamily="34" charset="0"/>
              </a:rPr>
              <a:t>Affects the nervous system, causing gradual loss of brain function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  <a:cs typeface="Helvetica" panose="020B0604020202020204" pitchFamily="34" charset="0"/>
              </a:rPr>
              <a:t> Occurs in 1 out of every 10,000 people in the US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Achondroplasia</a:t>
            </a:r>
          </a:p>
          <a:p>
            <a:pPr>
              <a:spcAft>
                <a:spcPts val="1200"/>
              </a:spcAft>
            </a:pPr>
            <a:endParaRPr lang="en-US" sz="2200" b="1" dirty="0" smtClean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200" b="1" dirty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Basic Patterns of Human Inheritance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777030"/>
            <a:ext cx="1885950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6688" y="3930555"/>
            <a:ext cx="3605300" cy="270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9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Achondroplasia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3582"/>
            <a:ext cx="8359254" cy="5486400"/>
          </a:xfrm>
        </p:spPr>
        <p:txBody>
          <a:bodyPr/>
          <a:lstStyle/>
          <a:p>
            <a:r>
              <a:rPr lang="en-US" sz="2400" dirty="0"/>
              <a:t>Causes small body size and limbs that are comparatively short</a:t>
            </a:r>
          </a:p>
          <a:p>
            <a:r>
              <a:rPr lang="en-US" sz="2400" dirty="0"/>
              <a:t>Caused by an abnormal gene that affects bone </a:t>
            </a:r>
            <a:r>
              <a:rPr lang="en-US" sz="2400" dirty="0" smtClean="0"/>
              <a:t>growth</a:t>
            </a:r>
          </a:p>
          <a:p>
            <a:r>
              <a:rPr lang="en-US" sz="2400" dirty="0" smtClean="0"/>
              <a:t>Better known as little people disease.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6" y="2606722"/>
            <a:ext cx="3281007" cy="4017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9285" y="2756849"/>
            <a:ext cx="5066507" cy="386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61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</TotalTime>
  <Words>536</Words>
  <Application>Microsoft Office PowerPoint</Application>
  <PresentationFormat>On-screen Show (4:3)</PresentationFormat>
  <Paragraphs>94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Helvetica</vt:lpstr>
      <vt:lpstr>Helvetica Light</vt:lpstr>
      <vt:lpstr>Office Theme</vt:lpstr>
      <vt:lpstr>Section 1:  Basic Patterns of Human Inheritance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Achondroplasia </vt:lpstr>
      <vt:lpstr>PowerPoint Presentation</vt:lpstr>
      <vt:lpstr>PowerPoint Presentation</vt:lpstr>
      <vt:lpstr>PowerPoint Presentation</vt:lpstr>
    </vt:vector>
  </TitlesOfParts>
  <Company>McGraw Hill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</dc:title>
  <dc:creator>gatekeeper</dc:creator>
  <cp:lastModifiedBy>Yadira A. Salazar</cp:lastModifiedBy>
  <cp:revision>107</cp:revision>
  <cp:lastPrinted>2013-07-12T13:26:11Z</cp:lastPrinted>
  <dcterms:created xsi:type="dcterms:W3CDTF">2013-07-09T14:24:31Z</dcterms:created>
  <dcterms:modified xsi:type="dcterms:W3CDTF">2015-02-09T04:24:14Z</dcterms:modified>
</cp:coreProperties>
</file>