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306" r:id="rId2"/>
    <p:sldId id="308" r:id="rId3"/>
    <p:sldId id="263" r:id="rId4"/>
    <p:sldId id="330" r:id="rId5"/>
    <p:sldId id="312" r:id="rId6"/>
    <p:sldId id="313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7" r:id="rId19"/>
    <p:sldId id="328" r:id="rId20"/>
    <p:sldId id="32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00"/>
    <a:srgbClr val="9CCB0D"/>
    <a:srgbClr val="A6D70E"/>
    <a:srgbClr val="8DD705"/>
    <a:srgbClr val="86CB07"/>
    <a:srgbClr val="73BF08"/>
    <a:srgbClr val="6DB30A"/>
    <a:srgbClr val="B00000"/>
    <a:srgbClr val="A30000"/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0EA53-766C-4074-A934-D98A07DD4D24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90595-2A69-4ACE-A5C0-6E979DFF9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3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90595-2A69-4ACE-A5C0-6E979DFF92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9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90595-2A69-4ACE-A5C0-6E979DFF92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9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90595-2A69-4ACE-A5C0-6E979DFF92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9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90595-2A69-4ACE-A5C0-6E979DFF92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9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90595-2A69-4ACE-A5C0-6E979DFF923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9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90595-2A69-4ACE-A5C0-6E979DFF923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9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0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4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5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6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6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5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4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8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5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2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DF1B3-84ED-1A4A-A5E2-67B782020111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6683"/>
            <a:ext cx="8229600" cy="4173157"/>
          </a:xfrm>
        </p:spPr>
        <p:txBody>
          <a:bodyPr lIns="0" tIns="0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Helvetica Light"/>
              </a:rPr>
              <a:t>Meiosis produces haploid gametes.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20" y="1121219"/>
            <a:ext cx="8238938" cy="364205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Section 1: 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Meiosis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" y="1771459"/>
            <a:ext cx="1962912" cy="310896"/>
          </a:xfrm>
          <a:prstGeom prst="rect">
            <a:avLst/>
          </a:prstGeom>
        </p:spPr>
      </p:pic>
      <p:pic>
        <p:nvPicPr>
          <p:cNvPr id="6" name="Picture 5" descr="MHE-red-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2" y="5833533"/>
            <a:ext cx="550334" cy="5503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6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Meiosis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1" y="1073911"/>
            <a:ext cx="3699163" cy="4325858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Meiosis I</a:t>
            </a:r>
            <a:endParaRPr lang="en-US" sz="2400" b="1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Helvetica Light"/>
                <a:cs typeface="Helvetica Light"/>
              </a:rPr>
              <a:t>Metaphase I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Helvetica Light"/>
                <a:cs typeface="Helvetica Light"/>
              </a:rPr>
              <a:t>Chromosome centromeres attach to spindle fibers.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Helvetica Light"/>
                <a:cs typeface="Helvetica Light"/>
              </a:rPr>
              <a:t>Homologous chromosomes line up as a pair at the equator.</a:t>
            </a:r>
            <a:endParaRPr lang="en-US" sz="24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9" name="Picture 12" descr="ch 10 im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003" y="1415537"/>
            <a:ext cx="4196701" cy="398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79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Meiosis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1" y="1073911"/>
            <a:ext cx="3882787" cy="4903808"/>
          </a:xfrm>
          <a:prstGeom prst="rect">
            <a:avLst/>
          </a:prstGeom>
        </p:spPr>
        <p:txBody>
          <a:bodyPr vert="horz" lIns="0" tIns="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Meiosis I</a:t>
            </a:r>
            <a:endParaRPr lang="en-US" sz="2400" b="1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Helvetica Light"/>
                <a:cs typeface="Helvetica Light"/>
              </a:rPr>
              <a:t>Anaphase I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Helvetica Light"/>
                <a:cs typeface="Helvetica Light"/>
              </a:rPr>
              <a:t>Homologous chromosomes separate and move to opposite poles of the cell.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Helvetica Light"/>
                <a:cs typeface="Helvetica Light"/>
              </a:rPr>
              <a:t>The chromosome number is reduced from 2</a:t>
            </a:r>
            <a:r>
              <a:rPr lang="en-US" sz="2400" i="1" dirty="0" smtClean="0">
                <a:latin typeface="Helvetica Light"/>
                <a:cs typeface="Helvetica Light"/>
              </a:rPr>
              <a:t>n</a:t>
            </a:r>
            <a:r>
              <a:rPr lang="en-US" sz="2400" dirty="0" smtClean="0">
                <a:latin typeface="Helvetica Light"/>
                <a:cs typeface="Helvetica Light"/>
              </a:rPr>
              <a:t> to </a:t>
            </a:r>
            <a:r>
              <a:rPr lang="en-US" sz="2400" i="1" dirty="0" smtClean="0">
                <a:latin typeface="Helvetica Light"/>
                <a:cs typeface="Helvetica Light"/>
              </a:rPr>
              <a:t>n</a:t>
            </a:r>
            <a:r>
              <a:rPr lang="en-US" sz="2400" dirty="0" smtClean="0">
                <a:latin typeface="Helvetica Light"/>
                <a:cs typeface="Helvetica Light"/>
              </a:rPr>
              <a:t> when the homologous chromosomes separate.</a:t>
            </a:r>
            <a:endParaRPr lang="en-US" sz="24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12" name="Picture 12" descr="ch 10 im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004" y="1367007"/>
            <a:ext cx="4196921" cy="408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93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Meiosis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45661" y="1073911"/>
            <a:ext cx="3910704" cy="4371546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Meiosis I</a:t>
            </a:r>
            <a:endParaRPr lang="en-US" sz="2400" b="1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2400" dirty="0" err="1" smtClean="0">
                <a:latin typeface="Helvetica Light"/>
                <a:cs typeface="Helvetica Light"/>
              </a:rPr>
              <a:t>Telophase</a:t>
            </a:r>
            <a:r>
              <a:rPr lang="en-US" sz="2400" dirty="0" smtClean="0">
                <a:latin typeface="Helvetica Light"/>
                <a:cs typeface="Helvetica Light"/>
              </a:rPr>
              <a:t> I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Helvetica Light"/>
                <a:cs typeface="Helvetica Light"/>
              </a:rPr>
              <a:t>Chromosomes reach the cells opposite poles.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Helvetica Light"/>
                <a:cs typeface="Helvetica Light"/>
              </a:rPr>
              <a:t>Cytokinesis occurs.</a:t>
            </a:r>
            <a:endParaRPr lang="en-US" sz="24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9" name="Picture 13" descr="ch 10 im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48" y="1855236"/>
            <a:ext cx="5210087" cy="314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58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Meiosis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1" y="1073911"/>
            <a:ext cx="3292763" cy="428965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Meiosis II</a:t>
            </a:r>
            <a:endParaRPr lang="en-US" sz="2400" b="1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Helvetica Light"/>
                <a:cs typeface="Helvetica Light"/>
              </a:rPr>
              <a:t>Prophase II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Helvetica Light"/>
                <a:cs typeface="Helvetica Light"/>
              </a:rPr>
              <a:t>A second set of phases begins as the spindle apparatus forms and the chromosomes condense.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endParaRPr lang="en-US" sz="18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12" name="Picture 18" descr="ch 10 im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868" y="1898987"/>
            <a:ext cx="5299222" cy="306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66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Meiosis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66132" y="910138"/>
            <a:ext cx="3485323" cy="4521671"/>
          </a:xfrm>
          <a:prstGeom prst="rect">
            <a:avLst/>
          </a:prstGeom>
        </p:spPr>
        <p:txBody>
          <a:bodyPr vert="horz" lIns="0" tIns="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Meiosis II</a:t>
            </a:r>
            <a:endParaRPr lang="en-US" sz="2400" b="1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2800" dirty="0" smtClean="0">
                <a:latin typeface="Helvetica Light"/>
                <a:cs typeface="Helvetica Light"/>
              </a:rPr>
              <a:t>Metaphase II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Helvetica Light"/>
                <a:cs typeface="Helvetica Light"/>
              </a:rPr>
              <a:t>Chromosomes are positioned at the equator.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Helvetica Light"/>
                <a:cs typeface="Helvetica Light"/>
              </a:rPr>
              <a:t>Meiosis II involves a haploid number of chromosomes.</a:t>
            </a:r>
            <a:endParaRPr lang="en-US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9" name="Picture 15" descr="ch 10 im 16 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455" y="1804143"/>
            <a:ext cx="5301081" cy="340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Meiosis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1" y="1073911"/>
            <a:ext cx="3432411" cy="4903808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Meiosis II</a:t>
            </a:r>
            <a:endParaRPr lang="en-US" sz="2400" b="1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Helvetica Light"/>
                <a:cs typeface="Helvetica Light"/>
              </a:rPr>
              <a:t>Anaphase II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Helvetica Light"/>
                <a:cs typeface="Helvetica Light"/>
              </a:rPr>
              <a:t>Sister chromatids are pulled apart at the centromere by spindle fibers and move toward the opposite poles of the cell.</a:t>
            </a:r>
            <a:endParaRPr lang="en-US" sz="24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12" name="Picture 13" descr="ch 10 im 16 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756" y="1751797"/>
            <a:ext cx="5351660" cy="346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2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Meiosis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1" y="1073911"/>
            <a:ext cx="3606799" cy="4235068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Meiosis II</a:t>
            </a:r>
            <a:endParaRPr lang="en-US" sz="2400" b="1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2400" dirty="0" err="1" smtClean="0">
                <a:latin typeface="Helvetica Light"/>
                <a:cs typeface="Helvetica Light"/>
              </a:rPr>
              <a:t>Telophase</a:t>
            </a:r>
            <a:r>
              <a:rPr lang="en-US" sz="2400" dirty="0" smtClean="0">
                <a:latin typeface="Helvetica Light"/>
                <a:cs typeface="Helvetica Light"/>
              </a:rPr>
              <a:t> II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Helvetica Light"/>
                <a:cs typeface="Helvetica Light"/>
              </a:rPr>
              <a:t>The chromosomes reach the poles, and the nuclear membrane and nuclei reform.</a:t>
            </a:r>
            <a:endParaRPr lang="en-US" sz="24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9" name="Picture 19" descr="ch 10 im 17 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907" y="1324000"/>
            <a:ext cx="4424412" cy="417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66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Meiosis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1" y="1073911"/>
            <a:ext cx="3606799" cy="335330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Meiosis II</a:t>
            </a:r>
            <a:endParaRPr lang="en-US" sz="2400" b="1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Helvetica Light"/>
                <a:cs typeface="Helvetica Light"/>
              </a:rPr>
              <a:t>Cytokinesis results in four haploid cells, each with </a:t>
            </a:r>
            <a:r>
              <a:rPr lang="en-US" sz="2400" i="1" dirty="0" smtClean="0">
                <a:latin typeface="Helvetica Light"/>
                <a:cs typeface="Helvetica Light"/>
              </a:rPr>
              <a:t>n</a:t>
            </a:r>
            <a:r>
              <a:rPr lang="en-US" sz="2400" dirty="0" smtClean="0">
                <a:latin typeface="Helvetica Light"/>
                <a:cs typeface="Helvetica Light"/>
              </a:rPr>
              <a:t> number of chromosomes.</a:t>
            </a:r>
            <a:endParaRPr lang="en-US" sz="24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898757" y="5286707"/>
            <a:ext cx="1339272" cy="362343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1600" b="1" dirty="0" smtClean="0">
                <a:latin typeface="Helvetica"/>
                <a:cs typeface="Helvetica"/>
              </a:rPr>
              <a:t>Cytokinesis</a:t>
            </a:r>
            <a:endParaRPr lang="en-US" sz="16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12" name="Picture 14" descr="ch 10 im 17 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385" y="1381453"/>
            <a:ext cx="4521854" cy="409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72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Meiosis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1" y="1073911"/>
            <a:ext cx="7855526" cy="335330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The Importance of Meiosis</a:t>
            </a:r>
            <a:endParaRPr lang="en-US" sz="2400" b="1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Helvetica Light"/>
                <a:cs typeface="Helvetica Light"/>
              </a:rPr>
              <a:t>Mitosis consists of one cell division that produces identical cells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Helvetica Light"/>
                <a:cs typeface="Helvetica Light"/>
              </a:rPr>
              <a:t>Meiosis consists of two cell divisions that produce haploid daughter cells that are not genetically identical.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Helvetica Light"/>
                <a:cs typeface="Helvetica Light"/>
              </a:rPr>
              <a:t>Meiosis results in genetic variation.</a:t>
            </a:r>
          </a:p>
          <a:p>
            <a:pPr>
              <a:spcAft>
                <a:spcPts val="600"/>
              </a:spcAft>
            </a:pPr>
            <a:endParaRPr lang="en-US" sz="1800" dirty="0" smtClean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5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Meiosis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4412722" cy="5286249"/>
          </a:xfrm>
          <a:prstGeom prst="rect">
            <a:avLst/>
          </a:prstGeom>
        </p:spPr>
        <p:txBody>
          <a:bodyPr vert="horz" lIns="0" tIns="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The Importance of Meiosis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latin typeface="Helvetica"/>
                <a:cs typeface="Helvetica"/>
              </a:rPr>
              <a:t>Meiosis </a:t>
            </a:r>
            <a:r>
              <a:rPr lang="en-US" sz="2200" dirty="0">
                <a:latin typeface="Helvetica"/>
                <a:cs typeface="Helvetica"/>
              </a:rPr>
              <a:t>p</a:t>
            </a:r>
            <a:r>
              <a:rPr lang="en-US" sz="2200" dirty="0" smtClean="0">
                <a:latin typeface="Helvetica"/>
                <a:cs typeface="Helvetica"/>
              </a:rPr>
              <a:t>rovides variation</a:t>
            </a:r>
            <a:endParaRPr lang="en-US" sz="2200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Helvetica Light"/>
                <a:cs typeface="Helvetica Light"/>
              </a:rPr>
              <a:t>During prophase I, the chromosomes line up randomly at the equator.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Helvetica Light"/>
                <a:cs typeface="Helvetica Light"/>
              </a:rPr>
              <a:t>Gametes end up with different combinations of chromosomes.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Helvetica Light"/>
                <a:cs typeface="Helvetica Light"/>
              </a:rPr>
              <a:t>Genetic variation also is produces during crossing over and during fertilization, when games randomly combine.</a:t>
            </a:r>
            <a:endParaRPr lang="en-US" sz="24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6" name="Picture 14" descr="ch 10 im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922" y="964190"/>
            <a:ext cx="3348037" cy="518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8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 smtClean="0">
                <a:solidFill>
                  <a:srgbClr val="9CCB0D"/>
                </a:solidFill>
                <a:latin typeface="Helvetica"/>
                <a:cs typeface="Helvetica"/>
              </a:rPr>
              <a:t>Essential Questions</a:t>
            </a:r>
          </a:p>
          <a:p>
            <a:r>
              <a:rPr lang="en-US" sz="1800" dirty="0">
                <a:latin typeface="Helvetica Light"/>
              </a:rPr>
              <a:t>How does the reduction in chromosome number occur during meiosis?</a:t>
            </a:r>
          </a:p>
          <a:p>
            <a:r>
              <a:rPr lang="en-US" sz="1800" dirty="0">
                <a:latin typeface="Helvetica Light"/>
              </a:rPr>
              <a:t>What are the stages of meiosis?</a:t>
            </a:r>
          </a:p>
          <a:p>
            <a:r>
              <a:rPr lang="en-US" sz="1800" dirty="0">
                <a:latin typeface="Helvetica Light"/>
              </a:rPr>
              <a:t>What is the importance of meiosis in providing genetic variation?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Meiosis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8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Meiosis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199" y="1073911"/>
            <a:ext cx="8086299" cy="4576262"/>
          </a:xfrm>
          <a:prstGeom prst="rect">
            <a:avLst/>
          </a:prstGeom>
        </p:spPr>
        <p:txBody>
          <a:bodyPr vert="horz" lIns="0" tIns="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Sexual Reproduction v. Asexual Reproduction</a:t>
            </a:r>
            <a:endParaRPr lang="en-US" sz="2400" b="1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Helvetica Light"/>
                <a:cs typeface="Helvetica Light"/>
              </a:rPr>
              <a:t>Asexual reproduction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Helvetica Light"/>
                <a:cs typeface="Helvetica Light"/>
              </a:rPr>
              <a:t>The organism inherits all of its chromosomes from a single parent.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Helvetica Light"/>
                <a:cs typeface="Helvetica Light"/>
              </a:rPr>
              <a:t>The new individual is genetically identical to its parent.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Helvetica Light"/>
                <a:cs typeface="Helvetica Light"/>
              </a:rPr>
              <a:t>Sexual reproduction</a:t>
            </a:r>
            <a:endParaRPr lang="en-US" sz="2400" dirty="0">
              <a:latin typeface="Helvetica Light"/>
              <a:cs typeface="Helvetica Light"/>
            </a:endParaRP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Helvetica Light"/>
                <a:cs typeface="Helvetica Light"/>
              </a:rPr>
              <a:t>Rate of beneficial mutations is faster. 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Helvetica Light"/>
                <a:cs typeface="Helvetica Light"/>
              </a:rPr>
              <a:t>Beneficial genes multiply faster over times than they do for asexual organisms. </a:t>
            </a:r>
            <a:endParaRPr lang="en-US" sz="2400" dirty="0">
              <a:latin typeface="Helvetica Light"/>
              <a:cs typeface="Helvetica Ligh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6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0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Meiosis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229600" cy="3353309"/>
          </a:xfrm>
          <a:prstGeom prst="rect">
            <a:avLst/>
          </a:prstGeom>
        </p:spPr>
        <p:txBody>
          <a:bodyPr vert="horz" lIns="0" tIns="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Chromosomes and Chromosome Number</a:t>
            </a:r>
          </a:p>
          <a:p>
            <a:pPr>
              <a:spcAft>
                <a:spcPts val="300"/>
              </a:spcAft>
            </a:pPr>
            <a:r>
              <a:rPr lang="en-US" sz="2400" dirty="0" smtClean="0">
                <a:latin typeface="Helvetica Light"/>
                <a:cs typeface="Helvetica"/>
              </a:rPr>
              <a:t>Characteristics such as hair color, eye color, etc., are called traits.</a:t>
            </a:r>
          </a:p>
          <a:p>
            <a:pPr>
              <a:spcAft>
                <a:spcPts val="300"/>
              </a:spcAft>
            </a:pPr>
            <a:r>
              <a:rPr lang="en-US" sz="2400" dirty="0" smtClean="0">
                <a:latin typeface="Helvetica Light"/>
                <a:cs typeface="Helvetica"/>
              </a:rPr>
              <a:t>The instructions for each trait are located on chromosomes, in the nucleus of cells. </a:t>
            </a:r>
          </a:p>
          <a:p>
            <a:pPr>
              <a:spcAft>
                <a:spcPts val="300"/>
              </a:spcAft>
            </a:pPr>
            <a:r>
              <a:rPr lang="en-US" sz="2400" dirty="0" smtClean="0">
                <a:latin typeface="Helvetica Light"/>
                <a:cs typeface="Helvetica"/>
              </a:rPr>
              <a:t>DNA is organized in segments called </a:t>
            </a:r>
            <a:r>
              <a:rPr lang="en-US" sz="2400" dirty="0" smtClean="0">
                <a:solidFill>
                  <a:srgbClr val="C00000"/>
                </a:solidFill>
                <a:latin typeface="Helvetica Light"/>
                <a:cs typeface="Helvetica"/>
              </a:rPr>
              <a:t>genes</a:t>
            </a:r>
            <a:r>
              <a:rPr lang="en-US" sz="2400" dirty="0" smtClean="0">
                <a:latin typeface="Helvetica Light"/>
                <a:cs typeface="Helvetica"/>
              </a:rPr>
              <a:t> that control the production of a protein.</a:t>
            </a:r>
            <a:endParaRPr lang="en-US" sz="2400" dirty="0">
              <a:latin typeface="Helvetica Light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Helvetica Light"/>
                <a:cs typeface="Helvetica Light"/>
              </a:rPr>
              <a:t>Each chromosome contains hundreds of genes. </a:t>
            </a:r>
            <a:endParaRPr lang="en-US" sz="24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24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9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Meiosis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6203482" cy="335330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Chromosomes and Chromosome Number</a:t>
            </a: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2937" y="1501555"/>
            <a:ext cx="4150938" cy="527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Homologous chromosomes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Helvetica Light"/>
                <a:cs typeface="Helvetica" panose="020B0604020202020204" pitchFamily="34" charset="0"/>
              </a:rPr>
              <a:t>Human cells have 46 chromosomes, or 23 pairs (one contributed by each parent).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Helvetica Light"/>
                <a:cs typeface="Helvetica" panose="020B0604020202020204" pitchFamily="34" charset="0"/>
              </a:rPr>
              <a:t>The chromosomes that make up the pairs are called </a:t>
            </a:r>
            <a:r>
              <a:rPr lang="en-US" sz="2200" dirty="0">
                <a:solidFill>
                  <a:srgbClr val="C00000"/>
                </a:solidFill>
                <a:latin typeface="Helvetica Light"/>
                <a:cs typeface="Helvetica" panose="020B0604020202020204" pitchFamily="34" charset="0"/>
              </a:rPr>
              <a:t>homologous chromosomes</a:t>
            </a:r>
            <a:r>
              <a:rPr lang="en-US" sz="2200" dirty="0">
                <a:latin typeface="Helvetica Light"/>
                <a:cs typeface="Helvetica" panose="020B0604020202020204" pitchFamily="34" charset="0"/>
              </a:rPr>
              <a:t>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Helvetica Light"/>
                <a:cs typeface="Helvetica" panose="020B0604020202020204" pitchFamily="34" charset="0"/>
              </a:rPr>
              <a:t>Homologous chromosomes are the same length, same centromere position, and carry genes for the same traits. </a:t>
            </a:r>
          </a:p>
          <a:p>
            <a:endParaRPr lang="en-US" dirty="0"/>
          </a:p>
        </p:txBody>
      </p:sp>
      <p:pic>
        <p:nvPicPr>
          <p:cNvPr id="9" name="Picture 13" descr="ch 10 im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9" y="1472231"/>
            <a:ext cx="2911475" cy="469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93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Meiosis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168185" cy="4589910"/>
          </a:xfrm>
          <a:prstGeom prst="rect">
            <a:avLst/>
          </a:prstGeom>
        </p:spPr>
        <p:txBody>
          <a:bodyPr vert="horz" lIns="0" tIns="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Chromosomes and Chromosome Number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600" dirty="0" smtClean="0">
                <a:latin typeface="Helvetica"/>
                <a:cs typeface="Helvetica"/>
              </a:rPr>
              <a:t>Haploid and diploid </a:t>
            </a:r>
            <a:r>
              <a:rPr lang="en-US" sz="2600" dirty="0">
                <a:latin typeface="Helvetica"/>
                <a:cs typeface="Helvetica"/>
              </a:rPr>
              <a:t>c</a:t>
            </a:r>
            <a:r>
              <a:rPr lang="en-US" sz="2600" dirty="0" smtClean="0">
                <a:latin typeface="Helvetica"/>
                <a:cs typeface="Helvetica"/>
              </a:rPr>
              <a:t>ells</a:t>
            </a:r>
            <a:endParaRPr lang="en-US" sz="2600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2600" dirty="0" smtClean="0">
                <a:latin typeface="Helvetica Light"/>
                <a:cs typeface="Helvetica Light"/>
              </a:rPr>
              <a:t>To maintain the same number of chromosomes from generation to generation, organisms produce </a:t>
            </a:r>
            <a:r>
              <a:rPr lang="en-US" sz="2600" dirty="0" smtClean="0">
                <a:solidFill>
                  <a:srgbClr val="C00000"/>
                </a:solidFill>
                <a:latin typeface="Helvetica Light"/>
                <a:cs typeface="Helvetica Light"/>
              </a:rPr>
              <a:t>gametes</a:t>
            </a:r>
            <a:r>
              <a:rPr lang="en-US" sz="2600" dirty="0" smtClean="0">
                <a:latin typeface="Helvetica Light"/>
                <a:cs typeface="Helvetica Light"/>
              </a:rPr>
              <a:t> – sex cells with half the number of chromosomes.</a:t>
            </a:r>
          </a:p>
          <a:p>
            <a:pPr>
              <a:spcAft>
                <a:spcPts val="600"/>
              </a:spcAft>
            </a:pPr>
            <a:r>
              <a:rPr lang="en-US" sz="2600" dirty="0" smtClean="0">
                <a:latin typeface="Helvetica Light"/>
                <a:cs typeface="Helvetica Light"/>
              </a:rPr>
              <a:t>The symbol </a:t>
            </a:r>
            <a:r>
              <a:rPr lang="en-US" sz="2600" i="1" dirty="0" smtClean="0">
                <a:latin typeface="Helvetica Light"/>
                <a:cs typeface="Helvetica Light"/>
              </a:rPr>
              <a:t>n</a:t>
            </a:r>
            <a:r>
              <a:rPr lang="en-US" sz="2600" dirty="0" smtClean="0">
                <a:latin typeface="Helvetica Light"/>
                <a:cs typeface="Helvetica Light"/>
              </a:rPr>
              <a:t> can be used to represent the number of chromosomes in a gamete. 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Helvetica Light"/>
                <a:cs typeface="Helvetica Light"/>
              </a:rPr>
              <a:t>A cell with </a:t>
            </a:r>
            <a:r>
              <a:rPr lang="en-US" sz="2600" i="1" dirty="0" smtClean="0">
                <a:latin typeface="Helvetica Light"/>
                <a:cs typeface="Helvetica Light"/>
              </a:rPr>
              <a:t>n</a:t>
            </a:r>
            <a:r>
              <a:rPr lang="en-US" sz="2600" dirty="0" smtClean="0">
                <a:latin typeface="Helvetica Light"/>
                <a:cs typeface="Helvetica Light"/>
              </a:rPr>
              <a:t> chromosomes is called a </a:t>
            </a:r>
            <a:r>
              <a:rPr lang="en-US" sz="2600" dirty="0" smtClean="0">
                <a:solidFill>
                  <a:srgbClr val="B90000"/>
                </a:solidFill>
                <a:latin typeface="Helvetica Light"/>
                <a:cs typeface="Helvetica Light"/>
              </a:rPr>
              <a:t>haploid</a:t>
            </a:r>
            <a:r>
              <a:rPr lang="en-US" sz="2600" dirty="0" smtClean="0">
                <a:latin typeface="Helvetica Light"/>
                <a:cs typeface="Helvetica Light"/>
              </a:rPr>
              <a:t> cell.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Helvetica Light"/>
                <a:cs typeface="Helvetica Light"/>
              </a:rPr>
              <a:t>A cell that contains 2</a:t>
            </a:r>
            <a:r>
              <a:rPr lang="en-US" sz="2600" i="1" dirty="0" smtClean="0">
                <a:latin typeface="Helvetica Light"/>
                <a:cs typeface="Helvetica Light"/>
              </a:rPr>
              <a:t>n</a:t>
            </a:r>
            <a:r>
              <a:rPr lang="en-US" sz="2600" dirty="0" smtClean="0">
                <a:latin typeface="Helvetica Light"/>
                <a:cs typeface="Helvetica Light"/>
              </a:rPr>
              <a:t> chromosomes is called a </a:t>
            </a:r>
            <a:r>
              <a:rPr lang="en-US" sz="2600" dirty="0" smtClean="0">
                <a:solidFill>
                  <a:srgbClr val="B90000"/>
                </a:solidFill>
                <a:latin typeface="Helvetica Light"/>
                <a:cs typeface="Helvetica Light"/>
              </a:rPr>
              <a:t>diploid</a:t>
            </a:r>
            <a:r>
              <a:rPr lang="en-US" sz="2600" dirty="0" smtClean="0">
                <a:latin typeface="Helvetica Light"/>
                <a:cs typeface="Helvetica Light"/>
              </a:rPr>
              <a:t> cell.</a:t>
            </a:r>
            <a:endParaRPr lang="en-US" sz="26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2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Meiosis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3923145" cy="4200733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Meiosis I</a:t>
            </a:r>
            <a:endParaRPr lang="en-US" sz="2400" b="1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400" dirty="0" smtClean="0">
                <a:solidFill>
                  <a:srgbClr val="C00000"/>
                </a:solidFill>
                <a:latin typeface="Helvetica Light"/>
                <a:cs typeface="Helvetica Light"/>
              </a:rPr>
              <a:t>Meiosis</a:t>
            </a:r>
            <a:r>
              <a:rPr lang="en-US" sz="2400" dirty="0" smtClean="0">
                <a:latin typeface="Helvetica Light"/>
                <a:cs typeface="Helvetica Light"/>
              </a:rPr>
              <a:t> is a type of cell division that reduces the number of chromosomes in a cell and produces gametes.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Helvetica Light"/>
                <a:cs typeface="Helvetica Light"/>
              </a:rPr>
              <a:t>Involves two consecutive cell divisions, meiosis I and meiosis II.</a:t>
            </a:r>
            <a:endParaRPr lang="en-US" sz="24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24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6" name="Picture 1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345" y="1411645"/>
            <a:ext cx="442753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15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Meiosis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3726873" cy="335330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Meiosis I</a:t>
            </a:r>
            <a:endParaRPr lang="en-US" sz="2400" b="1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Helvetica Light"/>
                <a:cs typeface="Helvetica Light"/>
              </a:rPr>
              <a:t>Interphase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Helvetica Light"/>
                <a:cs typeface="Helvetica Light"/>
              </a:rPr>
              <a:t>Chromosomes replicate.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Helvetica Light"/>
                <a:cs typeface="Helvetica Light"/>
              </a:rPr>
              <a:t>Chromatin condenses.</a:t>
            </a:r>
            <a:endParaRPr lang="en-US" sz="24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6" name="Picture 17" descr="ch 10 im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152" y="1295034"/>
            <a:ext cx="4299067" cy="42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52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Meiosis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93427" y="773660"/>
            <a:ext cx="3726873" cy="4453433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Meiosis I</a:t>
            </a:r>
            <a:endParaRPr lang="en-US" sz="2200" b="1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Helvetica Light"/>
                <a:cs typeface="Helvetica Light"/>
              </a:rPr>
              <a:t>Prophase I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Helvetica Light"/>
                <a:cs typeface="Helvetica Light"/>
              </a:rPr>
              <a:t>Pairing of homologous chromosomes occurs.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Helvetica Light"/>
                <a:cs typeface="Helvetica Light"/>
              </a:rPr>
              <a:t>Each chromosome consists of two sister chromatids.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10" name="Picture 14" descr="ch 10 im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513" y="1251188"/>
            <a:ext cx="4390828" cy="439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91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Meiosis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76645" y="705422"/>
            <a:ext cx="8112262" cy="3457145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Meiosis I</a:t>
            </a:r>
            <a:endParaRPr lang="en-US" sz="2400" b="1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Prophase I</a:t>
            </a:r>
          </a:p>
          <a:p>
            <a:pPr lvl="1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Helvetica Light"/>
                <a:cs typeface="Helvetica Light"/>
              </a:rPr>
              <a:t>As homologous chromosomes condense, they are bound together in a process called synapsis, which allows for crossing over. </a:t>
            </a:r>
          </a:p>
          <a:p>
            <a:pPr lvl="1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B90000"/>
                </a:solidFill>
                <a:latin typeface="Helvetica Light"/>
                <a:cs typeface="Helvetica Light"/>
              </a:rPr>
              <a:t>Crossing </a:t>
            </a:r>
            <a:r>
              <a:rPr lang="en-US" sz="2000" dirty="0">
                <a:solidFill>
                  <a:srgbClr val="B90000"/>
                </a:solidFill>
                <a:latin typeface="Helvetica Light"/>
                <a:cs typeface="Helvetica Light"/>
              </a:rPr>
              <a:t>over </a:t>
            </a:r>
            <a:r>
              <a:rPr lang="en-US" sz="2000" dirty="0">
                <a:latin typeface="Helvetica Light"/>
                <a:cs typeface="Helvetica Light"/>
              </a:rPr>
              <a:t>– chromosomal segments are exchanged between a pair of homologous chromosomes.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Helvetica Light"/>
                <a:cs typeface="Helvetica Light"/>
              </a:rPr>
              <a:t>Crossing over produces exchange of genetic information.</a:t>
            </a: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12" name="Picture 14" descr="ch 10 im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945327"/>
            <a:ext cx="6788990" cy="241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19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1714</TotalTime>
  <Words>733</Words>
  <Application>Microsoft Office PowerPoint</Application>
  <PresentationFormat>On-screen Show (4:3)</PresentationFormat>
  <Paragraphs>166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Helvetica</vt:lpstr>
      <vt:lpstr>Helvetica Light</vt:lpstr>
      <vt:lpstr>Office Theme</vt:lpstr>
      <vt:lpstr>Section 1:  Meiosis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McGraw Hill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</dc:title>
  <dc:creator>gatekeeper</dc:creator>
  <cp:lastModifiedBy>Yadira A. Salazar</cp:lastModifiedBy>
  <cp:revision>106</cp:revision>
  <cp:lastPrinted>2013-07-12T13:26:11Z</cp:lastPrinted>
  <dcterms:created xsi:type="dcterms:W3CDTF">2013-07-09T14:24:31Z</dcterms:created>
  <dcterms:modified xsi:type="dcterms:W3CDTF">2015-02-02T06:10:26Z</dcterms:modified>
</cp:coreProperties>
</file>