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8" r:id="rId3"/>
    <p:sldId id="263" r:id="rId4"/>
    <p:sldId id="311" r:id="rId5"/>
    <p:sldId id="312" r:id="rId6"/>
    <p:sldId id="313" r:id="rId7"/>
    <p:sldId id="315" r:id="rId8"/>
    <p:sldId id="314" r:id="rId9"/>
    <p:sldId id="316" r:id="rId10"/>
    <p:sldId id="317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B00000"/>
    <a:srgbClr val="9CCB0D"/>
    <a:srgbClr val="A6D70E"/>
    <a:srgbClr val="8DD705"/>
    <a:srgbClr val="86CB07"/>
    <a:srgbClr val="73BF08"/>
    <a:srgbClr val="6DB30A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65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</a:rPr>
              <a:t>All living organisms use energy to carry out all biological </a:t>
            </a:r>
            <a:r>
              <a:rPr lang="en-US" sz="2000" dirty="0" smtClean="0">
                <a:latin typeface="Helvetica Light"/>
              </a:rPr>
              <a:t>processes.</a:t>
            </a:r>
            <a:endParaRPr lang="en-US" sz="2200" dirty="0">
              <a:latin typeface="Helvetica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How Organisms Obtain Energy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57678"/>
              </p:ext>
            </p:extLst>
          </p:nvPr>
        </p:nvGraphicFramePr>
        <p:xfrm>
          <a:off x="477520" y="2631689"/>
          <a:ext cx="8229600" cy="302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96062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5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5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ATP: The Unit of Cellular Energy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ATP function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R</a:t>
            </a:r>
            <a:r>
              <a:rPr lang="en-US" sz="1800" dirty="0" smtClean="0">
                <a:latin typeface="Helvetica Light"/>
                <a:cs typeface="Helvetica Light"/>
              </a:rPr>
              <a:t>eleases energy when the bond between the second and third phosphate groups is broken.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Transforms into a molecule called adenosine </a:t>
            </a:r>
            <a:r>
              <a:rPr lang="en-US" sz="1800" dirty="0" err="1" smtClean="0">
                <a:latin typeface="Helvetica Light"/>
                <a:cs typeface="Helvetica Light"/>
              </a:rPr>
              <a:t>diphosphate</a:t>
            </a:r>
            <a:r>
              <a:rPr lang="en-US" sz="1800" dirty="0" smtClean="0">
                <a:latin typeface="Helvetica Light"/>
                <a:cs typeface="Helvetica Light"/>
              </a:rPr>
              <a:t> (ADP) and a free phosphate group.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4" descr="ch 8 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048" y="3164367"/>
            <a:ext cx="3585151" cy="357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1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two laws of thermodynamics?</a:t>
            </a:r>
          </a:p>
          <a:p>
            <a:r>
              <a:rPr lang="en-US" sz="1800" dirty="0">
                <a:latin typeface="Helvetica Light"/>
              </a:rPr>
              <a:t>What is the difference between an anabolic pathway and a catabolic pathway?</a:t>
            </a:r>
          </a:p>
          <a:p>
            <a:r>
              <a:rPr lang="en-US" sz="1800" dirty="0">
                <a:latin typeface="Helvetica Light"/>
              </a:rPr>
              <a:t>How does ATP work in a cell?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965746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thermodynamics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metabolism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18069" y="3975271"/>
            <a:ext cx="2735533" cy="8617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photosynthesis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cellular respiration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Helvetica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2871" y="3984796"/>
            <a:ext cx="2544719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adenosine </a:t>
            </a:r>
            <a:r>
              <a:rPr lang="en-US" dirty="0">
                <a:latin typeface="Helvetica Light"/>
              </a:rPr>
              <a:t>triphosphate (ATP)</a:t>
            </a:r>
          </a:p>
        </p:txBody>
      </p:sp>
    </p:spTree>
    <p:extLst>
      <p:ext uri="{BB962C8B-B14F-4D97-AF65-F5344CB8AC3E}">
        <p14:creationId xmlns:p14="http://schemas.microsoft.com/office/powerpoint/2010/main" val="33093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two laws of thermodynamics?</a:t>
            </a:r>
          </a:p>
          <a:p>
            <a:r>
              <a:rPr lang="en-US" sz="1800" dirty="0">
                <a:latin typeface="Helvetica Light"/>
              </a:rPr>
              <a:t>What is the difference between an anabolic pathway and a catabolic pathway?</a:t>
            </a:r>
          </a:p>
          <a:p>
            <a:r>
              <a:rPr lang="en-US" sz="1800" dirty="0">
                <a:latin typeface="Helvetica Light"/>
              </a:rPr>
              <a:t>How does ATP work in a cell?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Transformation of Energy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 Light"/>
              </a:rPr>
              <a:t>Cellular processes require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energy </a:t>
            </a:r>
            <a:r>
              <a:rPr lang="en-US" sz="1800" dirty="0" smtClean="0">
                <a:latin typeface="Helvetica Light"/>
                <a:cs typeface="Helvetica Light"/>
              </a:rPr>
              <a:t>– the ability to do work.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Thermodynamics</a:t>
            </a:r>
            <a:r>
              <a:rPr lang="en-US" sz="1800" dirty="0" smtClean="0">
                <a:latin typeface="Helvetica Light"/>
                <a:cs typeface="Helvetica Light"/>
              </a:rPr>
              <a:t> is the study of the flow and transformation of energy in the universe.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Transformation of Energy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Laws of thermodynamics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First law—the law of conservation of energy: energy can be converted from one form to another, but it cannot be created nor destroyed.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Second law: energy cannot be converted without the loss of usable energy, that is, entropy—disorder or unusable energy--increases.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Transformation of Energy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Autotrophs and Heterotrophs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Directly or indirectly, nearly all the energy for life comes from the Sun.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Autotrophs make their own food, either with energy from the sun or from inorganic substances.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Heterotrophs ingest other organisms to obtain energy.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0" descr="ch8 im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53" y="3462815"/>
            <a:ext cx="7522584" cy="285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3258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Metabolism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All of the chemical reactions in a cell are referred to as the cell’s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metabolism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A series of chemical reactions in which the product of one is the substrate for the next is called a metabolic pathway.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Catabolic pathways release energy by breaking down larger molecules.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Anabolic pathways use energy to build larger molecules.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3258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Metabolism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Photosynthesis</a:t>
            </a:r>
            <a:r>
              <a:rPr lang="en-US" sz="1800" dirty="0" smtClean="0">
                <a:latin typeface="Helvetica Light"/>
                <a:cs typeface="Helvetica Light"/>
              </a:rPr>
              <a:t> – anabolic pathway in which light energy from the Sun is converted to chemical energy for use by the cell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Cellular respiration</a:t>
            </a:r>
            <a:r>
              <a:rPr lang="en-US" sz="1800" dirty="0" smtClean="0">
                <a:latin typeface="Helvetica Light"/>
                <a:cs typeface="Helvetica Light"/>
              </a:rPr>
              <a:t> – catabolic pathway in which organic molecules are broken down to release energy for use by the cell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90" y="3070258"/>
            <a:ext cx="38957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ATP: The Unit of Cellular Energy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In living things, chemical energy is stored in biological molecules.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Adenosine triphosphate (ATP) </a:t>
            </a:r>
            <a:r>
              <a:rPr lang="en-US" sz="1800" dirty="0" smtClean="0">
                <a:latin typeface="Helvetica Light"/>
                <a:cs typeface="Helvetica Light"/>
              </a:rPr>
              <a:t>is the most important biological molecule that provides chemical energy.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4" descr="ch 8 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048" y="3164367"/>
            <a:ext cx="3585151" cy="357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5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Organisms Obtain Energy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ATP: The Unit of Cellular Energy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ATP structure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Most abundant energy-carrier in cells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Nucleotide made of an adenine base, a ribose sugar, and three phosphate groups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4" descr="ch 8 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048" y="3164367"/>
            <a:ext cx="3585151" cy="357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69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525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1:  How Organisms Obtain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Destiny R. Lopez-Vargas</cp:lastModifiedBy>
  <cp:revision>101</cp:revision>
  <cp:lastPrinted>2013-07-12T13:26:11Z</cp:lastPrinted>
  <dcterms:created xsi:type="dcterms:W3CDTF">2013-07-09T14:24:31Z</dcterms:created>
  <dcterms:modified xsi:type="dcterms:W3CDTF">2015-11-30T15:14:53Z</dcterms:modified>
</cp:coreProperties>
</file>