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306" r:id="rId2"/>
    <p:sldId id="308" r:id="rId3"/>
    <p:sldId id="309" r:id="rId4"/>
    <p:sldId id="313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35" r:id="rId16"/>
    <p:sldId id="329" r:id="rId17"/>
    <p:sldId id="337" r:id="rId18"/>
    <p:sldId id="330" r:id="rId19"/>
    <p:sldId id="338" r:id="rId20"/>
    <p:sldId id="331" r:id="rId21"/>
    <p:sldId id="339" r:id="rId22"/>
    <p:sldId id="332" r:id="rId23"/>
    <p:sldId id="340" r:id="rId24"/>
    <p:sldId id="333" r:id="rId25"/>
    <p:sldId id="334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00"/>
    <a:srgbClr val="9CCB0D"/>
    <a:srgbClr val="A6D70E"/>
    <a:srgbClr val="8DD705"/>
    <a:srgbClr val="86CB07"/>
    <a:srgbClr val="73BF08"/>
    <a:srgbClr val="6DB30A"/>
    <a:srgbClr val="B00000"/>
    <a:srgbClr val="A3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8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5F52-7EBF-45DF-B367-352281F5095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322E7-BA6F-4ADB-8DAB-39AAC708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3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22E7-BA6F-4ADB-8DAB-39AAC708BA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3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1CDF1B3-84ED-1A4A-A5E2-67B78202011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olc/dl/120073/bio14.swf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highered.mheducation.com/sites/0072495855/student_view0/chapter2/animation__how_the_cell_cycle_work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730240"/>
          </a:xfrm>
        </p:spPr>
        <p:txBody>
          <a:bodyPr lIns="0" tIns="0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Helvetica Light"/>
              </a:rPr>
              <a:t>Chapter 9</a:t>
            </a:r>
          </a:p>
          <a:p>
            <a:pPr marL="0" indent="0" algn="ctr">
              <a:buNone/>
            </a:pPr>
            <a:endParaRPr lang="en-US" sz="2800" dirty="0">
              <a:latin typeface="Helvetica Light"/>
            </a:endParaRPr>
          </a:p>
          <a:p>
            <a:pPr marL="0" indent="0" algn="ctr">
              <a:buNone/>
            </a:pPr>
            <a:r>
              <a:rPr lang="en-US" sz="2800" dirty="0">
                <a:latin typeface="Helvetica Light"/>
              </a:rPr>
              <a:t>Cellular Reproduction</a:t>
            </a:r>
          </a:p>
          <a:p>
            <a:pPr marL="0" indent="0" algn="ctr">
              <a:buNone/>
            </a:pPr>
            <a:endParaRPr lang="en-US" sz="2800" dirty="0">
              <a:latin typeface="Helvetica Light"/>
            </a:endParaRPr>
          </a:p>
          <a:p>
            <a:pPr marL="0" indent="0" algn="ctr">
              <a:buNone/>
            </a:pPr>
            <a:r>
              <a:rPr lang="en-US" sz="2800" dirty="0">
                <a:latin typeface="Helvetica Light"/>
              </a:rPr>
              <a:t>Section 1:  Cellular Growth</a:t>
            </a:r>
          </a:p>
        </p:txBody>
      </p:sp>
    </p:spTree>
    <p:extLst>
      <p:ext uri="{BB962C8B-B14F-4D97-AF65-F5344CB8AC3E}">
        <p14:creationId xmlns:p14="http://schemas.microsoft.com/office/powerpoint/2010/main" val="371095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49086"/>
            <a:ext cx="6777317" cy="49835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Helvetica Light"/>
              </a:rPr>
              <a:t>Chapter 9</a:t>
            </a:r>
          </a:p>
          <a:p>
            <a:pPr marL="0" indent="0" algn="ctr">
              <a:buNone/>
            </a:pPr>
            <a:endParaRPr lang="en-US" dirty="0">
              <a:latin typeface="Helvetica Light"/>
            </a:endParaRPr>
          </a:p>
          <a:p>
            <a:pPr marL="0" indent="0" algn="ctr">
              <a:buNone/>
            </a:pPr>
            <a:r>
              <a:rPr lang="en-US" dirty="0">
                <a:latin typeface="Helvetica Light"/>
              </a:rPr>
              <a:t>Cellular Reproduction</a:t>
            </a:r>
          </a:p>
          <a:p>
            <a:pPr marL="0" indent="0" algn="ctr">
              <a:buNone/>
            </a:pPr>
            <a:endParaRPr lang="en-US" dirty="0">
              <a:latin typeface="Helvetica Light"/>
            </a:endParaRPr>
          </a:p>
          <a:p>
            <a:pPr marL="0" indent="0" algn="ctr">
              <a:buNone/>
            </a:pPr>
            <a:r>
              <a:rPr lang="en-US" dirty="0">
                <a:latin typeface="Helvetica Light"/>
              </a:rPr>
              <a:t>Section 2:  Mitosis and Cytokinesis</a:t>
            </a:r>
          </a:p>
          <a:p>
            <a:pPr marL="0" indent="0" algn="ctr">
              <a:buNone/>
            </a:pPr>
            <a:endParaRPr lang="en-US" dirty="0">
              <a:latin typeface="Helvetica Light"/>
            </a:endParaRPr>
          </a:p>
          <a:p>
            <a:pPr marL="0" indent="0" algn="ctr">
              <a:buNone/>
            </a:pPr>
            <a:endParaRPr lang="en-US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4121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9CCB0D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dirty="0">
                <a:latin typeface="Helvetica Light"/>
              </a:rPr>
              <a:t>What are the events of each stage of mitosis?</a:t>
            </a:r>
          </a:p>
          <a:p>
            <a:r>
              <a:rPr lang="en-US" dirty="0">
                <a:latin typeface="Helvetica Light"/>
              </a:rPr>
              <a:t>What is the process of cytokinesis?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Mitosis and Cytokinesis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2790526" y="1725349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endParaRPr lang="en-US" sz="1800" b="1" i="1" dirty="0">
              <a:latin typeface="Helvetica"/>
              <a:cs typeface="Helvetica"/>
            </a:endParaRPr>
          </a:p>
          <a:p>
            <a:r>
              <a:rPr lang="en-US" sz="2400" dirty="0">
                <a:latin typeface="Helvetica Light"/>
              </a:rPr>
              <a:t>prophase</a:t>
            </a:r>
          </a:p>
          <a:p>
            <a:r>
              <a:rPr lang="en-US" sz="2400" dirty="0">
                <a:latin typeface="Helvetica Light"/>
              </a:rPr>
              <a:t>sister chromatid</a:t>
            </a:r>
          </a:p>
          <a:p>
            <a:r>
              <a:rPr lang="en-US" sz="2400" dirty="0">
                <a:latin typeface="Helvetica Light"/>
              </a:rPr>
              <a:t>centromere</a:t>
            </a:r>
          </a:p>
          <a:p>
            <a:r>
              <a:rPr lang="en-US" sz="2400" dirty="0">
                <a:latin typeface="Helvetica Light"/>
              </a:rPr>
              <a:t>spindle apparatus</a:t>
            </a:r>
          </a:p>
          <a:p>
            <a:r>
              <a:rPr lang="en-US" sz="2400" dirty="0">
                <a:latin typeface="Helvetica Light"/>
              </a:rPr>
              <a:t>metaphase</a:t>
            </a:r>
          </a:p>
          <a:p>
            <a:r>
              <a:rPr lang="en-US" sz="2400" dirty="0">
                <a:latin typeface="Helvetica Light"/>
              </a:rPr>
              <a:t>anaphase</a:t>
            </a:r>
          </a:p>
          <a:p>
            <a:r>
              <a:rPr lang="en-US" sz="2400" dirty="0" err="1">
                <a:latin typeface="Helvetica Light"/>
              </a:rPr>
              <a:t>telophase</a:t>
            </a:r>
            <a:endParaRPr lang="en-US" sz="2400" dirty="0">
              <a:latin typeface="Helvetica Light"/>
            </a:endParaRPr>
          </a:p>
          <a:p>
            <a:pPr marL="0" indent="0">
              <a:buNone/>
            </a:pPr>
            <a:endParaRPr lang="en-US" sz="2000" dirty="0">
              <a:latin typeface="Helvetica Light"/>
            </a:endParaRPr>
          </a:p>
          <a:p>
            <a:pPr marL="0" indent="0"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Mitosis and Cytokinesis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>
                <a:solidFill>
                  <a:srgbClr val="9CCB0D"/>
                </a:solidFill>
                <a:latin typeface="Helvetica"/>
                <a:cs typeface="Helvetica"/>
              </a:rPr>
              <a:t>                          Vocabulary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4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Mitosis and Cytokinesis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94588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Mitosis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Helvetica Light"/>
                <a:cs typeface="Helvetica Light"/>
              </a:rPr>
              <a:t>During mitosis cell’s replicated genetic material separates and the cell prepares to split into two cells.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Helvetica Light"/>
                <a:cs typeface="Helvetica Light"/>
              </a:rPr>
              <a:t>The key activity of mitosis is the accurate separation of the cell’s replicated DNA.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Light"/>
                <a:cs typeface="Helvetica Light"/>
              </a:rPr>
              <a:t>Mitosis: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Light"/>
                <a:cs typeface="Helvetica Light"/>
              </a:rPr>
              <a:t>Increases the number of cells in a multicellular organism as it grows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Light"/>
                <a:cs typeface="Helvetica Light"/>
              </a:rPr>
              <a:t>Replaces damaged cells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4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Mitosis and Cytokinesis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9476" y="639345"/>
            <a:ext cx="8229600" cy="451046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The Stages of Mitosis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Prophase</a:t>
            </a:r>
          </a:p>
          <a:p>
            <a:pPr>
              <a:spcAft>
                <a:spcPts val="300"/>
              </a:spcAft>
              <a:buClr>
                <a:schemeClr val="tx1"/>
              </a:buClr>
            </a:pPr>
            <a:r>
              <a:rPr lang="en-US" sz="2400" b="1" dirty="0">
                <a:solidFill>
                  <a:srgbClr val="B90000"/>
                </a:solidFill>
                <a:latin typeface="Helvetica Light"/>
                <a:cs typeface="Helvetica Light"/>
              </a:rPr>
              <a:t>Prophase</a:t>
            </a:r>
            <a:r>
              <a:rPr lang="en-US" sz="2400" dirty="0">
                <a:latin typeface="Helvetica Light"/>
                <a:cs typeface="Helvetica Light"/>
              </a:rPr>
              <a:t> is the first and longest stage of mitosis.</a:t>
            </a:r>
          </a:p>
          <a:p>
            <a:pPr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latin typeface="Helvetica Light"/>
                <a:cs typeface="Helvetica Light"/>
              </a:rPr>
              <a:t>Cell’s chromatin tightens/condenses into chromosomes.</a:t>
            </a:r>
          </a:p>
          <a:p>
            <a:pPr>
              <a:spcAft>
                <a:spcPts val="300"/>
              </a:spcAft>
              <a:buClr>
                <a:schemeClr val="tx1"/>
              </a:buClr>
            </a:pPr>
            <a:r>
              <a:rPr lang="en-US" sz="2400" b="1" dirty="0">
                <a:solidFill>
                  <a:srgbClr val="B90000"/>
                </a:solidFill>
                <a:latin typeface="Helvetica Light"/>
                <a:cs typeface="Helvetica Light"/>
              </a:rPr>
              <a:t>Sister chromatids </a:t>
            </a:r>
            <a:r>
              <a:rPr lang="en-US" sz="2400" dirty="0">
                <a:latin typeface="Helvetica Light"/>
                <a:cs typeface="Helvetica Light"/>
              </a:rPr>
              <a:t>are structures that contain identical copies of DNA.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Helvetica Light"/>
                <a:cs typeface="Helvetica Light"/>
              </a:rPr>
              <a:t>The sister chromatids are attached at the </a:t>
            </a:r>
            <a:r>
              <a:rPr lang="en-US" sz="2400" b="1" dirty="0">
                <a:solidFill>
                  <a:srgbClr val="B90000"/>
                </a:solidFill>
                <a:latin typeface="Helvetica Light"/>
                <a:cs typeface="Helvetica Light"/>
              </a:rPr>
              <a:t>centromere</a:t>
            </a:r>
            <a:r>
              <a:rPr lang="en-US" sz="2400" dirty="0">
                <a:solidFill>
                  <a:srgbClr val="B90000"/>
                </a:solidFill>
                <a:latin typeface="Helvetica Light"/>
                <a:cs typeface="Helvetica Light"/>
              </a:rPr>
              <a:t>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3" y="1167844"/>
            <a:ext cx="3897086" cy="493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2"/>
          <a:stretch/>
        </p:blipFill>
        <p:spPr bwMode="auto">
          <a:xfrm>
            <a:off x="5029198" y="1280864"/>
            <a:ext cx="3200401" cy="470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837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Mitosis and Cytokinesis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318045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The Stages of Mitosis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Prophase</a:t>
            </a:r>
          </a:p>
          <a:p>
            <a:pPr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latin typeface="Helvetica Light"/>
                <a:cs typeface="Helvetica Light"/>
              </a:rPr>
              <a:t>As prophase continues, spindle fibers, centrioles, and aster fibers form a </a:t>
            </a:r>
            <a:r>
              <a:rPr lang="en-US" sz="2400" b="1" dirty="0">
                <a:solidFill>
                  <a:srgbClr val="B90000"/>
                </a:solidFill>
                <a:latin typeface="Helvetica Light"/>
                <a:cs typeface="Helvetica Light"/>
              </a:rPr>
              <a:t>spindle apparatus or Spindle Fibers</a:t>
            </a:r>
            <a:r>
              <a:rPr lang="en-US" sz="2400" dirty="0">
                <a:latin typeface="Helvetica Light"/>
                <a:cs typeface="Helvetica Light"/>
              </a:rPr>
              <a:t>.</a:t>
            </a:r>
            <a:endParaRPr lang="en-US" sz="2400" dirty="0">
              <a:solidFill>
                <a:srgbClr val="B90000"/>
              </a:solidFill>
              <a:latin typeface="Helvetica Light"/>
              <a:cs typeface="Helvetica Light"/>
            </a:endParaRPr>
          </a:p>
          <a:p>
            <a:pPr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latin typeface="Helvetica Light"/>
                <a:cs typeface="Helvetica Light"/>
              </a:rPr>
              <a:t>The spindle apparatus attaches to each of the sister chromatids before cell division. </a:t>
            </a:r>
          </a:p>
          <a:p>
            <a:pPr marL="0" indent="0">
              <a:spcAft>
                <a:spcPts val="300"/>
              </a:spcAft>
              <a:buClr>
                <a:schemeClr val="tx1"/>
              </a:buClr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778" y="3648548"/>
            <a:ext cx="4431463" cy="284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5" name="Picture 4" descr="01413fig1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717882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Mitosis and Cytokinesis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318045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The Stages of Mitosis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Metaphase</a:t>
            </a:r>
          </a:p>
          <a:p>
            <a:pPr>
              <a:spcAft>
                <a:spcPts val="600"/>
              </a:spcAft>
            </a:pPr>
            <a:r>
              <a:rPr lang="en-US" sz="2100" dirty="0">
                <a:latin typeface="Helvetica Light"/>
                <a:cs typeface="Helvetica Light"/>
              </a:rPr>
              <a:t>The second stage of mitosis is </a:t>
            </a:r>
            <a:r>
              <a:rPr lang="en-US" sz="2100" b="1" dirty="0">
                <a:solidFill>
                  <a:srgbClr val="B90000"/>
                </a:solidFill>
                <a:latin typeface="Helvetica Light"/>
                <a:cs typeface="Helvetica Light"/>
              </a:rPr>
              <a:t>metaphase</a:t>
            </a:r>
            <a:r>
              <a:rPr lang="en-US" sz="2100" dirty="0">
                <a:latin typeface="Helvetica Light"/>
                <a:cs typeface="Helvetica Light"/>
              </a:rPr>
              <a:t> – the shortest phase.</a:t>
            </a:r>
          </a:p>
          <a:p>
            <a:pPr>
              <a:spcAft>
                <a:spcPts val="600"/>
              </a:spcAft>
            </a:pPr>
            <a:r>
              <a:rPr lang="en-US" sz="2100" dirty="0">
                <a:latin typeface="Helvetica Light"/>
                <a:cs typeface="Helvetica Light"/>
              </a:rPr>
              <a:t>Sister chromatids are pulled along the spindle apparatus toward the center of the cell.</a:t>
            </a:r>
          </a:p>
          <a:p>
            <a:pPr>
              <a:spcAft>
                <a:spcPts val="600"/>
              </a:spcAft>
            </a:pPr>
            <a:r>
              <a:rPr lang="en-US" sz="2100" dirty="0">
                <a:latin typeface="Helvetica Light"/>
                <a:cs typeface="Helvetica Light"/>
              </a:rPr>
              <a:t>They line up in the middle of the cell. </a:t>
            </a:r>
          </a:p>
          <a:p>
            <a:pPr>
              <a:spcAft>
                <a:spcPts val="300"/>
              </a:spcAft>
              <a:buClr>
                <a:schemeClr val="tx1"/>
              </a:buClr>
            </a:pPr>
            <a:endParaRPr lang="en-US" sz="1800" dirty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0" descr="ch 9 im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68" y="3583249"/>
            <a:ext cx="4886968" cy="32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4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3" name="Picture 4" descr="01415fig1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95527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9CCB0D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dirty="0">
                <a:latin typeface="Helvetica Light"/>
              </a:rPr>
              <a:t>Why are cells relatively small?</a:t>
            </a:r>
          </a:p>
          <a:p>
            <a:r>
              <a:rPr lang="en-US" dirty="0">
                <a:latin typeface="Helvetica Light"/>
              </a:rPr>
              <a:t>What are the primary stages of the cell cycle?</a:t>
            </a:r>
          </a:p>
          <a:p>
            <a:r>
              <a:rPr lang="en-US" dirty="0">
                <a:latin typeface="Helvetica Light"/>
              </a:rPr>
              <a:t>What are the stages of interphase?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Cellular Growth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Mitosis and Cytokinesis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375934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The Stages of Mitosis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Anaphase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During</a:t>
            </a:r>
            <a:r>
              <a:rPr lang="en-US" sz="2400" b="1" dirty="0">
                <a:latin typeface="Helvetica Light"/>
                <a:cs typeface="Helvetica Light"/>
              </a:rPr>
              <a:t> </a:t>
            </a:r>
            <a:r>
              <a:rPr lang="en-US" sz="2400" b="1" dirty="0">
                <a:solidFill>
                  <a:srgbClr val="B90000"/>
                </a:solidFill>
                <a:latin typeface="Helvetica Light"/>
                <a:cs typeface="Helvetica Light"/>
              </a:rPr>
              <a:t>anaphase</a:t>
            </a:r>
            <a:r>
              <a:rPr lang="en-US" sz="2400" dirty="0">
                <a:latin typeface="Helvetica Light"/>
                <a:cs typeface="Helvetica Light"/>
              </a:rPr>
              <a:t>, the chromatids pull apart.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The microtubules of the spindle apparatus begin to shorten.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The sister chromatids separate.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The chromosomes move toward the poles of the cell.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04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5" name="Picture 4" descr="anapha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171942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Mitosis and Cytokinesis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0"/>
            <a:ext cx="8229600" cy="357428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The Stages of Mitosis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800" dirty="0" err="1">
                <a:latin typeface="Helvetica"/>
                <a:cs typeface="Helvetica"/>
              </a:rPr>
              <a:t>Telophase</a:t>
            </a:r>
            <a:endParaRPr lang="en-US" sz="28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b="1" dirty="0" err="1">
                <a:solidFill>
                  <a:srgbClr val="B90000"/>
                </a:solidFill>
                <a:latin typeface="Helvetica Light"/>
                <a:cs typeface="Helvetica Light"/>
              </a:rPr>
              <a:t>Telophase</a:t>
            </a:r>
            <a:r>
              <a:rPr lang="en-US" sz="2400" dirty="0">
                <a:latin typeface="Helvetica Light"/>
                <a:cs typeface="Helvetica Light"/>
              </a:rPr>
              <a:t> is when the chromosomes arrive at the poles and begin to </a:t>
            </a:r>
            <a:r>
              <a:rPr lang="en-US" sz="2400" dirty="0" err="1">
                <a:latin typeface="Helvetica Light"/>
                <a:cs typeface="Helvetica Light"/>
              </a:rPr>
              <a:t>decondense</a:t>
            </a:r>
            <a:r>
              <a:rPr lang="en-US" sz="2400" dirty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Two new nuclear membranes begin to form and the nucleoli reappear.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The spindle apparatus disassembles.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13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3" name="Picture 4" descr="telopha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684792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Mitosis and Cytokinesis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17300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Cytokinesis</a:t>
            </a:r>
            <a:endParaRPr lang="en-US" sz="22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After the two daughter nuclei have formed, cells undergo cytokinesis.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In animal cells, microfilaments constrict/pinch off to form two cells.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In plant cells, instead of pinching in half, a new structure called the cell plate forms between the two daughter nuclei. 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91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\Desktop\cell_cycle_animatio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44416"/>
            <a:ext cx="5479143" cy="547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5657" y="6052457"/>
            <a:ext cx="3930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linkClick r:id="rId3"/>
              </a:rPr>
              <a:t>Mitosis and Cytokinesis</a:t>
            </a:r>
            <a:r>
              <a:rPr lang="en-US" sz="2800" b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35569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730240"/>
          </a:xfrm>
        </p:spPr>
        <p:txBody>
          <a:bodyPr lIns="0" tIns="0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Helvetica Light"/>
              </a:rPr>
              <a:t>Chapter 9</a:t>
            </a:r>
          </a:p>
          <a:p>
            <a:pPr marL="0" indent="0" algn="ctr">
              <a:buNone/>
            </a:pPr>
            <a:endParaRPr lang="en-US" sz="2800" dirty="0">
              <a:latin typeface="Helvetica Light"/>
            </a:endParaRPr>
          </a:p>
          <a:p>
            <a:pPr marL="0" indent="0" algn="ctr">
              <a:buNone/>
            </a:pPr>
            <a:r>
              <a:rPr lang="en-US" sz="2800" dirty="0">
                <a:latin typeface="Helvetica Light"/>
              </a:rPr>
              <a:t>Cellular Reproduction</a:t>
            </a:r>
          </a:p>
          <a:p>
            <a:pPr marL="0" indent="0" algn="ctr">
              <a:buNone/>
            </a:pPr>
            <a:endParaRPr lang="en-US" sz="2800" dirty="0">
              <a:latin typeface="Helvetica Light"/>
            </a:endParaRPr>
          </a:p>
          <a:p>
            <a:pPr marL="0" indent="0" algn="ctr">
              <a:buNone/>
            </a:pPr>
            <a:r>
              <a:rPr lang="en-US" sz="2800" dirty="0">
                <a:latin typeface="Helvetica Light"/>
              </a:rPr>
              <a:t>Section 3:  Cell Cycle Regulation</a:t>
            </a:r>
            <a:br>
              <a:rPr lang="en-US" sz="2800" dirty="0">
                <a:latin typeface="Helvetica Light"/>
              </a:rPr>
            </a:br>
            <a:endParaRPr lang="en-US" sz="28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7754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9CCB0D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dirty="0">
                <a:latin typeface="Helvetica Light"/>
              </a:rPr>
              <a:t>What is the role of </a:t>
            </a:r>
            <a:r>
              <a:rPr lang="en-US" dirty="0" err="1">
                <a:latin typeface="Helvetica Light"/>
              </a:rPr>
              <a:t>cyclin</a:t>
            </a:r>
            <a:r>
              <a:rPr lang="en-US" dirty="0">
                <a:latin typeface="Helvetica Light"/>
              </a:rPr>
              <a:t> proteins in controlling the cell cycle?</a:t>
            </a:r>
          </a:p>
          <a:p>
            <a:r>
              <a:rPr lang="en-US" dirty="0">
                <a:latin typeface="Helvetica Light"/>
              </a:rPr>
              <a:t>How does cancer relate to the cell cycle?</a:t>
            </a:r>
          </a:p>
          <a:p>
            <a:r>
              <a:rPr lang="en-US" dirty="0">
                <a:latin typeface="Helvetica Light"/>
              </a:rPr>
              <a:t>What is the role of apoptosis?</a:t>
            </a:r>
          </a:p>
          <a:p>
            <a:r>
              <a:rPr lang="en-US" dirty="0">
                <a:latin typeface="Helvetica Light"/>
              </a:rPr>
              <a:t>What are the two types of stem cells and what are their potential uses?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Cell Cycle Regulation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7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2641670" y="1725349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endParaRPr lang="en-US" sz="2200" b="1" i="1" dirty="0">
              <a:latin typeface="Helvetica"/>
              <a:cs typeface="Helvetica"/>
            </a:endParaRPr>
          </a:p>
          <a:p>
            <a:r>
              <a:rPr lang="en-US" sz="2400" dirty="0" err="1">
                <a:latin typeface="Helvetica Light"/>
                <a:cs typeface="Helvetica Light"/>
              </a:rPr>
              <a:t>cyclin</a:t>
            </a:r>
            <a:endParaRPr lang="en-US" sz="2400" dirty="0">
              <a:latin typeface="Helvetica Light"/>
              <a:cs typeface="Helvetica Light"/>
            </a:endParaRPr>
          </a:p>
          <a:p>
            <a:r>
              <a:rPr lang="en-US" sz="2400" dirty="0" err="1">
                <a:latin typeface="Helvetica Light"/>
                <a:cs typeface="Helvetica Light"/>
              </a:rPr>
              <a:t>cyclin</a:t>
            </a:r>
            <a:r>
              <a:rPr lang="en-US" sz="2400" dirty="0">
                <a:latin typeface="Helvetica Light"/>
                <a:cs typeface="Helvetica Light"/>
              </a:rPr>
              <a:t>-dependent kinase</a:t>
            </a:r>
          </a:p>
          <a:p>
            <a:r>
              <a:rPr lang="en-US" sz="2400" dirty="0">
                <a:latin typeface="Helvetica Light"/>
                <a:cs typeface="Helvetica Light"/>
              </a:rPr>
              <a:t>cancer</a:t>
            </a:r>
          </a:p>
          <a:p>
            <a:r>
              <a:rPr lang="en-US" sz="2400" dirty="0">
                <a:latin typeface="Helvetica Light"/>
                <a:cs typeface="Helvetica Light"/>
              </a:rPr>
              <a:t>carcinogen</a:t>
            </a:r>
          </a:p>
          <a:p>
            <a:r>
              <a:rPr lang="en-US" sz="2400" dirty="0">
                <a:latin typeface="Helvetica Light"/>
                <a:cs typeface="Helvetica Light"/>
              </a:rPr>
              <a:t>apoptosis</a:t>
            </a:r>
          </a:p>
          <a:p>
            <a:r>
              <a:rPr lang="en-US" sz="2400" dirty="0">
                <a:latin typeface="Helvetica Light"/>
                <a:cs typeface="Helvetica Light"/>
              </a:rPr>
              <a:t>stem cell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 Cycle Regulation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>
                <a:solidFill>
                  <a:srgbClr val="9CCB0D"/>
                </a:solidFill>
                <a:latin typeface="Helvetica"/>
                <a:cs typeface="Helvetica"/>
              </a:rPr>
              <a:t>                        Vocabulary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70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4326556" cy="4652633"/>
          </a:xfrm>
        </p:spPr>
        <p:txBody>
          <a:bodyPr lIns="0" t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Normal Cell Cycle</a:t>
            </a:r>
          </a:p>
          <a:p>
            <a:pPr marL="0" indent="0">
              <a:buNone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The role of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cyclins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latin typeface="Helvetica Light"/>
                <a:cs typeface="Helvetica" panose="020B0604020202020204" pitchFamily="34" charset="0"/>
              </a:rPr>
              <a:t>The timing and rate of cell division are important, and controlled by proteins and enzymes</a:t>
            </a:r>
          </a:p>
          <a:p>
            <a:r>
              <a:rPr lang="en-US" sz="1800" dirty="0">
                <a:latin typeface="Helvetica Light"/>
                <a:cs typeface="Helvetica" panose="020B0604020202020204" pitchFamily="34" charset="0"/>
              </a:rPr>
              <a:t>The cell cycle in eukaryotic cells is driven by a combination of two substances.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B90000"/>
                </a:solidFill>
                <a:latin typeface="Helvetica Light"/>
                <a:cs typeface="Helvetica" panose="020B0604020202020204" pitchFamily="34" charset="0"/>
              </a:rPr>
              <a:t>Cyclins</a:t>
            </a:r>
            <a:r>
              <a:rPr lang="en-US" sz="1800" dirty="0">
                <a:latin typeface="Helvetica Light"/>
                <a:cs typeface="Helvetica" panose="020B0604020202020204" pitchFamily="34" charset="0"/>
              </a:rPr>
              <a:t> are proteins that bind to enzymes called </a:t>
            </a:r>
            <a:r>
              <a:rPr lang="en-US" sz="1800" b="1" dirty="0" err="1">
                <a:solidFill>
                  <a:srgbClr val="C00000"/>
                </a:solidFill>
                <a:latin typeface="Helvetica Light"/>
                <a:cs typeface="Helvetica" panose="020B0604020202020204" pitchFamily="34" charset="0"/>
              </a:rPr>
              <a:t>cyclin</a:t>
            </a:r>
            <a:r>
              <a:rPr lang="en-US" sz="1800" b="1" dirty="0">
                <a:solidFill>
                  <a:srgbClr val="C00000"/>
                </a:solidFill>
                <a:latin typeface="Helvetica Light"/>
                <a:cs typeface="Helvetica" panose="020B0604020202020204" pitchFamily="34" charset="0"/>
              </a:rPr>
              <a:t>-dependent kinases (CDKs)</a:t>
            </a:r>
            <a:r>
              <a:rPr lang="en-US" sz="1800" b="1" dirty="0">
                <a:latin typeface="Helvetica Light"/>
                <a:cs typeface="Helvetica" panose="020B0604020202020204" pitchFamily="34" charset="0"/>
              </a:rPr>
              <a:t>.</a:t>
            </a:r>
            <a:endParaRPr lang="en-US" sz="1800" b="1" dirty="0">
              <a:solidFill>
                <a:srgbClr val="C00000"/>
              </a:solidFill>
              <a:latin typeface="Helvetica Light"/>
              <a:cs typeface="Helvetica" panose="020B0604020202020204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/>
                <a:cs typeface="Helvetica" panose="020B0604020202020204" pitchFamily="34" charset="0"/>
              </a:rPr>
              <a:t>Different </a:t>
            </a:r>
            <a:r>
              <a:rPr lang="en-US" sz="1800" dirty="0" err="1">
                <a:latin typeface="Helvetica Light"/>
                <a:cs typeface="Helvetica" panose="020B0604020202020204" pitchFamily="34" charset="0"/>
              </a:rPr>
              <a:t>cyclin</a:t>
            </a:r>
            <a:r>
              <a:rPr lang="en-US" sz="1800" dirty="0">
                <a:latin typeface="Helvetica Light"/>
                <a:cs typeface="Helvetica" panose="020B0604020202020204" pitchFamily="34" charset="0"/>
              </a:rPr>
              <a:t>/CDK combinations control different activities during different stages of the cell cycle.</a:t>
            </a:r>
          </a:p>
          <a:p>
            <a:endParaRPr lang="en-US" sz="1800" dirty="0">
              <a:latin typeface="Helvetica Light"/>
              <a:cs typeface="Helvetica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 Cycle Regulation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" name="Picture 8" descr="ch 9 im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88" y="2184933"/>
            <a:ext cx="4418848" cy="319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013810" y="1492515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endParaRPr lang="en-US" sz="2000" i="1" dirty="0">
              <a:latin typeface="Helvetica Light"/>
              <a:cs typeface="Helvetica Light"/>
            </a:endParaRPr>
          </a:p>
          <a:p>
            <a:r>
              <a:rPr lang="en-US" sz="2400" dirty="0">
                <a:latin typeface="Helvetica Light"/>
              </a:rPr>
              <a:t>cell cycle</a:t>
            </a:r>
          </a:p>
          <a:p>
            <a:r>
              <a:rPr lang="en-US" sz="2400" dirty="0">
                <a:latin typeface="Helvetica Light"/>
              </a:rPr>
              <a:t>interphase</a:t>
            </a:r>
          </a:p>
          <a:p>
            <a:r>
              <a:rPr lang="en-US" sz="2400" dirty="0">
                <a:latin typeface="Helvetica Light"/>
              </a:rPr>
              <a:t>mitosis</a:t>
            </a:r>
          </a:p>
          <a:p>
            <a:r>
              <a:rPr lang="en-US" sz="2400" dirty="0">
                <a:latin typeface="Helvetica Light"/>
              </a:rPr>
              <a:t>cytokinesis</a:t>
            </a:r>
          </a:p>
          <a:p>
            <a:r>
              <a:rPr lang="en-US" sz="2400" dirty="0">
                <a:latin typeface="Helvetica Light"/>
              </a:rPr>
              <a:t>chromosome</a:t>
            </a:r>
          </a:p>
          <a:p>
            <a:r>
              <a:rPr lang="en-US" sz="2400" dirty="0">
                <a:latin typeface="Helvetica Light"/>
              </a:rPr>
              <a:t>chromatin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Cellular Growth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>
                <a:solidFill>
                  <a:srgbClr val="9CCB0D"/>
                </a:solidFill>
                <a:latin typeface="Helvetica"/>
                <a:cs typeface="Helvetica"/>
              </a:rPr>
              <a:t>                         Vocabulary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98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652633"/>
          </a:xfrm>
        </p:spPr>
        <p:txBody>
          <a:bodyPr lIns="0" t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Normal Cell Cycle</a:t>
            </a:r>
          </a:p>
          <a:p>
            <a:pPr marL="0" indent="0">
              <a:buNone/>
            </a:pPr>
            <a:r>
              <a:rPr lang="en-US" sz="2200" dirty="0">
                <a:latin typeface="Helvetica"/>
                <a:cs typeface="Helvetica"/>
              </a:rPr>
              <a:t>Quality control checkpoints</a:t>
            </a:r>
          </a:p>
          <a:p>
            <a:r>
              <a:rPr lang="en-US" sz="2000" dirty="0">
                <a:latin typeface="Helvetica Light"/>
                <a:cs typeface="Helvetica"/>
              </a:rPr>
              <a:t>The cell cycle has built-in checkpoints that monitor the cycle and can stop it if something goes wrong.</a:t>
            </a:r>
          </a:p>
          <a:p>
            <a:r>
              <a:rPr lang="en-US" sz="2000" dirty="0">
                <a:latin typeface="Helvetica Light"/>
                <a:cs typeface="Helvetica"/>
              </a:rPr>
              <a:t>There are checkpoints after each stage of interphase to protect against duplicating DNA damage.</a:t>
            </a:r>
          </a:p>
          <a:p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 Cycle Regulation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" name="Picture 8" descr="ch 9 im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95" y="3689498"/>
            <a:ext cx="4618824" cy="313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652633"/>
          </a:xfrm>
        </p:spPr>
        <p:txBody>
          <a:bodyPr lIns="0" t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Abnormal Cell Cycle: Cancer</a:t>
            </a:r>
          </a:p>
          <a:p>
            <a:pPr>
              <a:buClr>
                <a:schemeClr val="tx1"/>
              </a:buClr>
            </a:pPr>
            <a:r>
              <a:rPr lang="en-US" sz="2000" b="1" dirty="0">
                <a:solidFill>
                  <a:srgbClr val="C00000"/>
                </a:solidFill>
                <a:latin typeface="Helvetica Light"/>
                <a:cs typeface="Helvetica"/>
              </a:rPr>
              <a:t>Cancer</a:t>
            </a:r>
            <a:r>
              <a:rPr lang="en-US" sz="2000" dirty="0">
                <a:latin typeface="Helvetica Light"/>
                <a:cs typeface="Helvetica"/>
              </a:rPr>
              <a:t> is the uncontrolled growth and division of cells.</a:t>
            </a:r>
          </a:p>
          <a:p>
            <a:r>
              <a:rPr lang="en-US" sz="2000" dirty="0">
                <a:latin typeface="Helvetica Light"/>
                <a:cs typeface="Helvetica"/>
              </a:rPr>
              <a:t>Cancer results when cells stop responding to the controls of the cell cycle.</a:t>
            </a:r>
          </a:p>
          <a:p>
            <a:r>
              <a:rPr lang="en-US" sz="2000" dirty="0">
                <a:latin typeface="Helvetica Light"/>
                <a:cs typeface="Helvetica"/>
              </a:rPr>
              <a:t>Cancer cells can kill an organism by crowding out normal cells, resulting in the loss of tissue function.</a:t>
            </a: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 Cycle Regulation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" name="Picture 11" descr="ch 9 im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45" y="3562533"/>
            <a:ext cx="4981369" cy="330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64431"/>
            <a:ext cx="8229600" cy="4652633"/>
          </a:xfrm>
        </p:spPr>
        <p:txBody>
          <a:bodyPr lIns="0" t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Abnormal Cell Cycle: Cancer</a:t>
            </a:r>
            <a:endParaRPr lang="en-US" sz="22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200" dirty="0">
                <a:latin typeface="Helvetica"/>
                <a:cs typeface="Helvetica"/>
              </a:rPr>
              <a:t>Causes of cancer</a:t>
            </a:r>
          </a:p>
          <a:p>
            <a:r>
              <a:rPr lang="en-US" sz="2000" dirty="0">
                <a:latin typeface="Helvetica Light"/>
                <a:cs typeface="Helvetica"/>
              </a:rPr>
              <a:t>Mutations or changes in segments of DNA cause the cell growth and division of cancer cells. </a:t>
            </a:r>
          </a:p>
          <a:p>
            <a:r>
              <a:rPr lang="en-US" sz="2000" dirty="0">
                <a:latin typeface="Helvetica Light"/>
                <a:cs typeface="Helvetica"/>
              </a:rPr>
              <a:t>Various environmental factors can affect the occurrence of cancer cells.</a:t>
            </a:r>
          </a:p>
          <a:p>
            <a:r>
              <a:rPr lang="en-US" sz="2000" dirty="0">
                <a:latin typeface="Helvetica Light"/>
                <a:cs typeface="Helvetica"/>
              </a:rPr>
              <a:t>Substances that are know to cause cancer are called </a:t>
            </a:r>
            <a:r>
              <a:rPr lang="en-US" sz="2000" b="1" dirty="0">
                <a:solidFill>
                  <a:srgbClr val="C00000"/>
                </a:solidFill>
                <a:latin typeface="Helvetica Light"/>
                <a:cs typeface="Helvetica"/>
              </a:rPr>
              <a:t>carcinogens</a:t>
            </a:r>
            <a:r>
              <a:rPr lang="en-US" sz="2000" dirty="0">
                <a:latin typeface="Helvetica Light"/>
                <a:cs typeface="Helvetica"/>
              </a:rPr>
              <a:t>.</a:t>
            </a:r>
            <a:endParaRPr lang="en-US" sz="2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 Cycle Regulation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1" name="Picture 11" descr="ch 9 im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43" y="3590857"/>
            <a:ext cx="4801970" cy="318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652633"/>
          </a:xfrm>
        </p:spPr>
        <p:txBody>
          <a:bodyPr lIns="0" t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Apoptosis</a:t>
            </a:r>
          </a:p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C00000"/>
                </a:solidFill>
                <a:latin typeface="Helvetica Light"/>
                <a:cs typeface="Helvetica"/>
              </a:rPr>
              <a:t>Apoptosis</a:t>
            </a:r>
            <a:r>
              <a:rPr lang="en-US" sz="2400" dirty="0">
                <a:latin typeface="Helvetica Light"/>
                <a:cs typeface="Helvetica"/>
              </a:rPr>
              <a:t> is the process of programmed cell death.</a:t>
            </a:r>
          </a:p>
          <a:p>
            <a:r>
              <a:rPr lang="en-US" sz="2400" dirty="0">
                <a:latin typeface="Helvetica Light"/>
                <a:cs typeface="Helvetica"/>
              </a:rPr>
              <a:t>Cells going through apoptosis shrink and shrivel.</a:t>
            </a:r>
          </a:p>
          <a:p>
            <a:r>
              <a:rPr lang="en-US" sz="2400" dirty="0">
                <a:latin typeface="Helvetica Light"/>
                <a:cs typeface="Helvetica"/>
              </a:rPr>
              <a:t>Apoptosis occurs during development, in cells that are damaged, and in cells that may lead to cancerous growths.</a:t>
            </a: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 Cycle Regulation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652633"/>
          </a:xfrm>
        </p:spPr>
        <p:txBody>
          <a:bodyPr lIns="0" t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Stem Cells</a:t>
            </a:r>
          </a:p>
          <a:p>
            <a:r>
              <a:rPr lang="en-US" sz="2400" dirty="0">
                <a:latin typeface="Helvetica Light"/>
                <a:cs typeface="Helvetica"/>
              </a:rPr>
              <a:t>Multicellular organisms have specialized cells.</a:t>
            </a:r>
          </a:p>
          <a:p>
            <a:r>
              <a:rPr lang="en-US" sz="2400" dirty="0">
                <a:latin typeface="Helvetica Light"/>
                <a:cs typeface="Helvetica"/>
              </a:rPr>
              <a:t>The precursor cells that can be directed to become specialized cells are </a:t>
            </a:r>
            <a:r>
              <a:rPr lang="en-US" sz="2400" b="1" dirty="0">
                <a:solidFill>
                  <a:srgbClr val="C00000"/>
                </a:solidFill>
                <a:latin typeface="Helvetica Light"/>
                <a:cs typeface="Helvetica"/>
              </a:rPr>
              <a:t>stem cells</a:t>
            </a:r>
            <a:r>
              <a:rPr lang="en-US" sz="2400" dirty="0">
                <a:latin typeface="Helvetica Light"/>
                <a:cs typeface="Helvetica"/>
              </a:rPr>
              <a:t>. </a:t>
            </a:r>
          </a:p>
          <a:p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 Cycle Regulation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" name="Picture 8" descr="ch 9 im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92" y="3205559"/>
            <a:ext cx="5033348" cy="32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3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652633"/>
          </a:xfrm>
        </p:spPr>
        <p:txBody>
          <a:bodyPr lIns="0" t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Stem Cells</a:t>
            </a:r>
          </a:p>
          <a:p>
            <a:pPr marL="0" indent="0">
              <a:buNone/>
            </a:pPr>
            <a:r>
              <a:rPr lang="en-US" sz="2200" dirty="0">
                <a:latin typeface="Helvetica"/>
                <a:cs typeface="Helvetica"/>
              </a:rPr>
              <a:t>Embryonic stem cells</a:t>
            </a:r>
          </a:p>
          <a:p>
            <a:r>
              <a:rPr lang="en-US" sz="2000" dirty="0">
                <a:latin typeface="Helvetica Light"/>
                <a:cs typeface="Helvetica"/>
              </a:rPr>
              <a:t>After fertilization, the initial mass of cells (100-150 cells) remain undifferentiated – these comprise embryonic stem cells.</a:t>
            </a:r>
          </a:p>
          <a:p>
            <a:r>
              <a:rPr lang="en-US" sz="2000" dirty="0">
                <a:latin typeface="Helvetica Light"/>
                <a:cs typeface="Helvetica"/>
              </a:rPr>
              <a:t>As development continues, cells receive signals that initiate their differentiation into specialized cells.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 Cycle Regulation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652633"/>
          </a:xfrm>
        </p:spPr>
        <p:txBody>
          <a:bodyPr lIns="0" t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Stem Cells</a:t>
            </a:r>
          </a:p>
          <a:p>
            <a:pPr marL="0" indent="0">
              <a:buNone/>
            </a:pPr>
            <a:r>
              <a:rPr lang="en-US" sz="2200" dirty="0">
                <a:latin typeface="Helvetica"/>
                <a:cs typeface="Helvetica"/>
              </a:rPr>
              <a:t>Adult stem cells</a:t>
            </a:r>
          </a:p>
          <a:p>
            <a:r>
              <a:rPr lang="en-US" sz="2000" dirty="0">
                <a:latin typeface="Helvetica Light"/>
                <a:cs typeface="Helvetica"/>
              </a:rPr>
              <a:t>Found in various tissues in the body </a:t>
            </a:r>
          </a:p>
          <a:p>
            <a:r>
              <a:rPr lang="en-US" sz="2000" dirty="0">
                <a:latin typeface="Helvetica Light"/>
                <a:cs typeface="Helvetica"/>
              </a:rPr>
              <a:t>Might be used to maintain and repair tissue.</a:t>
            </a:r>
          </a:p>
          <a:p>
            <a:r>
              <a:rPr lang="en-US" sz="2000" dirty="0">
                <a:latin typeface="Helvetica Light"/>
                <a:cs typeface="Helvetica"/>
              </a:rPr>
              <a:t>More developed/specialized than embryonic stem cells, but might be able to differentiate into different kinds of cells.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 Cycle Regulation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7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Cellular Growth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606056"/>
            <a:ext cx="8229600" cy="5511715"/>
          </a:xfrm>
          <a:prstGeom prst="rect">
            <a:avLst/>
          </a:prstGeom>
        </p:spPr>
        <p:txBody>
          <a:bodyPr vert="horz" lIns="0" tIns="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 pitchFamily="34" charset="0"/>
                <a:cs typeface="Helvetica" pitchFamily="34" charset="0"/>
              </a:rPr>
              <a:t>The Cell Cycle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Once a cell reaches its size limit it must either stop growing or divide.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Cells reproduce by a cycle of growing and dividing called the </a:t>
            </a:r>
            <a:r>
              <a:rPr lang="en-US" sz="2400" b="1" dirty="0">
                <a:solidFill>
                  <a:srgbClr val="B90000"/>
                </a:solidFill>
                <a:latin typeface="Helvetica Light"/>
                <a:cs typeface="Helvetica Light"/>
              </a:rPr>
              <a:t>cell cycle</a:t>
            </a:r>
            <a:r>
              <a:rPr lang="en-US" sz="2400" b="1" dirty="0">
                <a:latin typeface="Helvetica Light"/>
                <a:cs typeface="Helvetica Light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Each time a cell goes through one complete cycle, it becomes two cells.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Three main stages of the cell cycle: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90000"/>
                </a:solidFill>
                <a:latin typeface="Helvetica Light"/>
                <a:cs typeface="Helvetica Light"/>
              </a:rPr>
              <a:t>Interphase</a:t>
            </a:r>
            <a:r>
              <a:rPr lang="en-US" sz="2400" dirty="0">
                <a:latin typeface="Helvetica Light"/>
                <a:cs typeface="Helvetica Light"/>
              </a:rPr>
              <a:t>: stage during which the cells grows, carries out cellular functions, and replicates its DNA.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90000"/>
                </a:solidFill>
                <a:latin typeface="Helvetica Light"/>
                <a:cs typeface="Helvetica Light"/>
              </a:rPr>
              <a:t>Mitosis</a:t>
            </a:r>
            <a:r>
              <a:rPr lang="en-US" sz="2400" dirty="0">
                <a:latin typeface="Helvetica Light"/>
                <a:cs typeface="Helvetica Light"/>
              </a:rPr>
              <a:t>: the cell’s nucleus and nuclear material divide; has four sub stages.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90000"/>
                </a:solidFill>
                <a:latin typeface="Helvetica Light"/>
                <a:cs typeface="Helvetica Light"/>
              </a:rPr>
              <a:t>Cytokinesis</a:t>
            </a:r>
            <a:r>
              <a:rPr lang="en-US" sz="2400" dirty="0">
                <a:latin typeface="Helvetica Light"/>
                <a:cs typeface="Helvetica Light"/>
              </a:rPr>
              <a:t>: cell’s cytoplasm divides, creating two new cells.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3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Cellular Growth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21035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The stages of interphase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Helvetica Light"/>
                <a:cs typeface="Helvetica" panose="020B0604020202020204" pitchFamily="34" charset="0"/>
              </a:rPr>
              <a:t>Interphase has three sub stages: G</a:t>
            </a:r>
            <a:r>
              <a:rPr lang="en-US" sz="2400" baseline="-25000" dirty="0">
                <a:latin typeface="Helvetica Light"/>
                <a:cs typeface="Helvetica" panose="020B0604020202020204" pitchFamily="34" charset="0"/>
              </a:rPr>
              <a:t>1</a:t>
            </a:r>
            <a:r>
              <a:rPr lang="en-US" sz="2400" dirty="0">
                <a:latin typeface="Helvetica Light"/>
                <a:cs typeface="Helvetica" panose="020B0604020202020204" pitchFamily="34" charset="0"/>
              </a:rPr>
              <a:t>, S, and G</a:t>
            </a:r>
            <a:r>
              <a:rPr lang="en-US" sz="2400" baseline="-25000" dirty="0">
                <a:latin typeface="Helvetica Light"/>
                <a:cs typeface="Helvetica" panose="020B0604020202020204" pitchFamily="34" charset="0"/>
              </a:rPr>
              <a:t>2 </a:t>
            </a:r>
            <a:r>
              <a:rPr lang="en-US" sz="2400" dirty="0">
                <a:latin typeface="Helvetica Light"/>
                <a:cs typeface="Helvetica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Helvetica Light"/>
                <a:cs typeface="Helvetica" panose="020B0604020202020204" pitchFamily="34" charset="0"/>
              </a:rPr>
              <a:t>During G1, the cell is growing and carrying out normal cellular functions.</a:t>
            </a: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" panose="020B0604020202020204" pitchFamily="34" charset="0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659825" y="3583005"/>
            <a:ext cx="5459112" cy="3181070"/>
            <a:chOff x="1756075" y="3179090"/>
            <a:chExt cx="5459112" cy="31810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2" y="3235960"/>
              <a:ext cx="5286375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075" y="5405789"/>
              <a:ext cx="12573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075" y="3179090"/>
              <a:ext cx="12573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232" y="3731085"/>
              <a:ext cx="6286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32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Cellular Growth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21035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The stages of interphase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" panose="020B0604020202020204" pitchFamily="34" charset="0"/>
              </a:rPr>
              <a:t>During S, the cell copies its DNA in preparation for cell division.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B90000"/>
                </a:solidFill>
                <a:latin typeface="Helvetica Light"/>
                <a:cs typeface="Helvetica" panose="020B0604020202020204" pitchFamily="34" charset="0"/>
              </a:rPr>
              <a:t>Chromosomes</a:t>
            </a:r>
            <a:r>
              <a:rPr lang="en-US" sz="2000" dirty="0">
                <a:latin typeface="Helvetica Light"/>
                <a:cs typeface="Helvetica" panose="020B0604020202020204" pitchFamily="34" charset="0"/>
              </a:rPr>
              <a:t> are the structures that contain the genetic material.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B90000"/>
                </a:solidFill>
                <a:latin typeface="Helvetica Light"/>
                <a:cs typeface="Helvetica" panose="020B0604020202020204" pitchFamily="34" charset="0"/>
              </a:rPr>
              <a:t>Chromatin</a:t>
            </a:r>
            <a:r>
              <a:rPr lang="en-US" sz="2000" dirty="0">
                <a:latin typeface="Helvetica Light"/>
                <a:cs typeface="Helvetica" panose="020B0604020202020204" pitchFamily="34" charset="0"/>
              </a:rPr>
              <a:t> is the relaxed form of DNA in the cell’s nucleus.</a:t>
            </a: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" panose="020B0604020202020204" pitchFamily="34" charset="0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78729" y="3828992"/>
            <a:ext cx="5384189" cy="3024279"/>
            <a:chOff x="1878729" y="3535070"/>
            <a:chExt cx="5384189" cy="302427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343" y="3535070"/>
              <a:ext cx="5362575" cy="296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415" y="5959274"/>
              <a:ext cx="114665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885" y="3677605"/>
              <a:ext cx="789320" cy="39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729" y="4061862"/>
              <a:ext cx="904875" cy="19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93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Cellular Growth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21035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The stages of interphase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Helvetica Light"/>
                <a:cs typeface="Helvetica" panose="020B0604020202020204" pitchFamily="34" charset="0"/>
              </a:rPr>
              <a:t>The G2 stage follows the S stage and is the period when the cell prepares for the division of its nucleus.</a:t>
            </a: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" panose="020B0604020202020204" pitchFamily="34" charset="0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470" y="2433637"/>
            <a:ext cx="4415719" cy="38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Cellular Growth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21035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Mitosis and cytokinesis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Helvetica Light"/>
                <a:cs typeface="Helvetica" panose="020B0604020202020204" pitchFamily="34" charset="0"/>
              </a:rPr>
              <a:t>During mitosis, a cell’s nuclear material divides and separates into opposite sides of the cell.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Helvetica Light"/>
                <a:cs typeface="Helvetica" panose="020B0604020202020204" pitchFamily="34" charset="0"/>
              </a:rPr>
              <a:t>During cytokinesis, the cell divides into two daughter cells.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Helvetica Light"/>
                <a:cs typeface="Helvetica" panose="020B0604020202020204" pitchFamily="34" charset="0"/>
                <a:hlinkClick r:id="rId2"/>
              </a:rPr>
              <a:t>How the Cell Cycle Works</a:t>
            </a:r>
            <a:endParaRPr lang="en-US" sz="2400" b="1" dirty="0">
              <a:latin typeface="Helvetica Light"/>
              <a:cs typeface="Helvetica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" panose="020B0604020202020204" pitchFamily="34" charset="0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706037" y="3982413"/>
            <a:ext cx="5437963" cy="3024279"/>
            <a:chOff x="1824955" y="3535070"/>
            <a:chExt cx="5437963" cy="3024279"/>
          </a:xfrm>
        </p:grpSpPr>
        <p:grpSp>
          <p:nvGrpSpPr>
            <p:cNvPr id="2" name="Group 1"/>
            <p:cNvGrpSpPr/>
            <p:nvPr/>
          </p:nvGrpSpPr>
          <p:grpSpPr>
            <a:xfrm>
              <a:off x="1878729" y="3535070"/>
              <a:ext cx="5384189" cy="3024279"/>
              <a:chOff x="1878729" y="3535070"/>
              <a:chExt cx="5384189" cy="302427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0343" y="3535070"/>
                <a:ext cx="5362575" cy="296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2415" y="5959274"/>
                <a:ext cx="1146650" cy="60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7885" y="3677605"/>
                <a:ext cx="789320" cy="393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8729" y="4061862"/>
                <a:ext cx="904875" cy="193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955" y="5677299"/>
              <a:ext cx="1101125" cy="42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10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Cellular Growth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21035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Prokaryotic cell division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Helvetica Light"/>
                <a:cs typeface="Helvetica" panose="020B0604020202020204" pitchFamily="34" charset="0"/>
              </a:rPr>
              <a:t>Eukaryotic cells divide via the cell cycle.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Helvetica Light"/>
                <a:cs typeface="Helvetica" panose="020B0604020202020204" pitchFamily="34" charset="0"/>
              </a:rPr>
              <a:t>Prokaryotic cells divide via binary fission.</a:t>
            </a: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" panose="020B0604020202020204" pitchFamily="34" charset="0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22281</TotalTime>
  <Words>1224</Words>
  <Application>Microsoft Office PowerPoint</Application>
  <PresentationFormat>On-screen Show (4:3)</PresentationFormat>
  <Paragraphs>228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Helvetica</vt:lpstr>
      <vt:lpstr>Helvetica Light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yadira salazar</cp:lastModifiedBy>
  <cp:revision>119</cp:revision>
  <cp:lastPrinted>2013-07-12T13:26:11Z</cp:lastPrinted>
  <dcterms:created xsi:type="dcterms:W3CDTF">2013-07-09T14:24:31Z</dcterms:created>
  <dcterms:modified xsi:type="dcterms:W3CDTF">2016-12-06T15:10:08Z</dcterms:modified>
</cp:coreProperties>
</file>