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72CCB2-F34D-40CA-87CE-58488548406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A9B00C-BF92-4163-8D10-9C037453A5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495855/student_view0/chapter2/animation__how_osmosis_work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495855/student_view0/chapter2/animation__how_the_sodium_potassium_pump_work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/dl/120068/bio02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Transport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7-4</a:t>
            </a:r>
          </a:p>
        </p:txBody>
      </p:sp>
    </p:spTree>
    <p:extLst>
      <p:ext uri="{BB962C8B-B14F-4D97-AF65-F5344CB8AC3E}">
        <p14:creationId xmlns:p14="http://schemas.microsoft.com/office/powerpoint/2010/main" val="387248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u="sng" dirty="0"/>
              <a:t>Hypotonic</a:t>
            </a:r>
            <a:r>
              <a:rPr lang="en-US" sz="3200" dirty="0"/>
              <a:t>  </a:t>
            </a:r>
            <a:r>
              <a:rPr lang="en-US" sz="3200" b="1" dirty="0"/>
              <a:t> Low [Solute]</a:t>
            </a:r>
            <a:r>
              <a:rPr lang="en-US" sz="3200" dirty="0"/>
              <a:t> outside cell </a:t>
            </a:r>
          </a:p>
          <a:p>
            <a:pPr>
              <a:buNone/>
              <a:defRPr/>
            </a:pPr>
            <a:r>
              <a:rPr lang="en-US" sz="3200" dirty="0"/>
              <a:t>   and  </a:t>
            </a:r>
            <a:r>
              <a:rPr lang="en-US" sz="3200" b="1" dirty="0"/>
              <a:t>High [Solute], </a:t>
            </a:r>
            <a:r>
              <a:rPr lang="en-US" sz="3200" dirty="0"/>
              <a:t>inside cell. </a:t>
            </a:r>
          </a:p>
          <a:p>
            <a:pPr>
              <a:buNone/>
              <a:defRPr/>
            </a:pPr>
            <a:endParaRPr lang="en-US" sz="3200" dirty="0"/>
          </a:p>
          <a:p>
            <a:pPr>
              <a:buNone/>
              <a:defRPr/>
            </a:pPr>
            <a:r>
              <a:rPr lang="en-US" sz="3200" dirty="0"/>
              <a:t>  This results  in water entering the cell causing the cell to burst.</a:t>
            </a:r>
            <a:endParaRPr lang="en-US" sz="32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Isotonic</a:t>
            </a:r>
            <a:r>
              <a:rPr lang="en-US" sz="2800" b="1" dirty="0"/>
              <a:t> :</a:t>
            </a:r>
            <a:r>
              <a:rPr lang="en-US" sz="2800" dirty="0"/>
              <a:t> Concentration of solutes are equal on both sides of the membrane.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>
                <a:hlinkClick r:id="rId2"/>
              </a:rPr>
              <a:t>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osmosis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71" y="609600"/>
            <a:ext cx="8860192" cy="6019800"/>
          </a:xfrm>
        </p:spPr>
      </p:pic>
    </p:spTree>
    <p:extLst>
      <p:ext uri="{BB962C8B-B14F-4D97-AF65-F5344CB8AC3E}">
        <p14:creationId xmlns:p14="http://schemas.microsoft.com/office/powerpoint/2010/main" val="258096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"/>
                <a:cs typeface="Helvetica"/>
              </a:rPr>
              <a:t>Active Transport</a:t>
            </a:r>
            <a:br>
              <a:rPr lang="en-US" b="1" dirty="0">
                <a:latin typeface="Helvetica"/>
                <a:cs typeface="Helvetic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Movement of particles across the cell membrane using energy</a:t>
            </a: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>
              <a:latin typeface="Helvetica Light"/>
              <a:cs typeface="Helvetica Light"/>
            </a:endParaRP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Active Transport Using Carrier Proteins</a:t>
            </a: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/>
          </a:p>
        </p:txBody>
      </p:sp>
      <p:pic>
        <p:nvPicPr>
          <p:cNvPr id="4" name="Picture 16" descr="ch 7 im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" y="2584132"/>
            <a:ext cx="7558823" cy="22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TPpum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7924799" cy="652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6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"/>
                <a:cs typeface="Helvetica"/>
              </a:rPr>
              <a:t>Types of Active Transport Pumps</a:t>
            </a:r>
            <a:br>
              <a:rPr lang="en-US" b="1" dirty="0">
                <a:latin typeface="Helvetica"/>
                <a:cs typeface="Helvetic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Helvetica Light"/>
                <a:cs typeface="Helvetica Light"/>
              </a:rPr>
              <a:t>Na+/K+ ATPase pump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Moves three Na+ ions out of the cell and two K+ ions into the cell 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How the Sodium Potassium Pump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1492"/>
            <a:ext cx="3703320" cy="46024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200" b="1" dirty="0">
                <a:latin typeface="Helvetica"/>
                <a:cs typeface="Helvetica"/>
              </a:rPr>
              <a:t>Endocytosis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Transport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199" y="1225457"/>
            <a:ext cx="3612853" cy="206924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Process by which the cell surrounds and takes particles into the cell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710432"/>
            <a:ext cx="4305300" cy="46024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latin typeface="Helvetica"/>
                <a:cs typeface="Helvetica"/>
              </a:rPr>
              <a:t>Exocytosis</a:t>
            </a:r>
          </a:p>
          <a:p>
            <a:pPr marL="0" indent="0">
              <a:buFont typeface="Arial"/>
              <a:buNone/>
            </a:pPr>
            <a:endParaRPr lang="en-US" sz="2200" b="1" dirty="0">
              <a:latin typeface="Helvetica"/>
              <a:cs typeface="Helvetica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174397"/>
            <a:ext cx="3703320" cy="157108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Secretion of material out of the plasma membrane</a:t>
            </a:r>
          </a:p>
        </p:txBody>
      </p:sp>
      <p:pic>
        <p:nvPicPr>
          <p:cNvPr id="13" name="Picture 14" descr="ch 7 im 36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15" y="3699510"/>
            <a:ext cx="3497263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h 7 im 3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40" y="773748"/>
            <a:ext cx="34988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9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pha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074" y="685800"/>
            <a:ext cx="618634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8768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Phagocytosis</a:t>
            </a:r>
            <a:r>
              <a:rPr lang="en-US" sz="2400" dirty="0"/>
              <a:t>-</a:t>
            </a:r>
            <a:r>
              <a:rPr lang="en-US" sz="2400" b="1" dirty="0"/>
              <a:t>  </a:t>
            </a:r>
            <a:r>
              <a:rPr lang="en-US" sz="2400" dirty="0"/>
              <a:t>“cell eating” extensions of cytoplasm surround a particle and package it within a vacuole.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Endocytosis and Exocytosis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8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</a:rPr>
              <a:t>What are the processes of diffusion, facilitated diffusion, and active transport?</a:t>
            </a:r>
          </a:p>
          <a:p>
            <a:endParaRPr lang="en-US" dirty="0">
              <a:latin typeface="Helvetica Light"/>
            </a:endParaRPr>
          </a:p>
          <a:p>
            <a:r>
              <a:rPr lang="en-US" dirty="0">
                <a:latin typeface="Helvetica Light"/>
              </a:rPr>
              <a:t>What is the effect of a hypotonic, hypertonic, or isotonic solution on a cell?</a:t>
            </a:r>
          </a:p>
          <a:p>
            <a:endParaRPr lang="en-US" dirty="0">
              <a:latin typeface="Helvetica Light"/>
            </a:endParaRPr>
          </a:p>
          <a:p>
            <a:r>
              <a:rPr lang="en-US" dirty="0">
                <a:latin typeface="Helvetica Light"/>
              </a:rPr>
              <a:t>How do large particles enter and exit cells?</a:t>
            </a:r>
          </a:p>
          <a:p>
            <a:pPr marL="0" indent="0">
              <a:buNone/>
            </a:pPr>
            <a:endParaRPr lang="en-US" sz="2800" dirty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</a:rPr>
              <a:t>diffusion</a:t>
            </a:r>
          </a:p>
          <a:p>
            <a:r>
              <a:rPr lang="en-US" dirty="0">
                <a:latin typeface="Helvetica Light"/>
              </a:rPr>
              <a:t>dynamic equilibrium</a:t>
            </a:r>
          </a:p>
          <a:p>
            <a:r>
              <a:rPr lang="en-US" dirty="0">
                <a:latin typeface="Helvetica Light"/>
              </a:rPr>
              <a:t>facilitated diffusion</a:t>
            </a:r>
          </a:p>
          <a:p>
            <a:r>
              <a:rPr lang="en-US" dirty="0">
                <a:latin typeface="Helvetica Light"/>
              </a:rPr>
              <a:t>osmosis</a:t>
            </a:r>
          </a:p>
          <a:p>
            <a:r>
              <a:rPr lang="en-US" dirty="0">
                <a:latin typeface="Helvetica Light"/>
              </a:rPr>
              <a:t>isotonic solution</a:t>
            </a:r>
          </a:p>
          <a:p>
            <a:r>
              <a:rPr lang="en-US" dirty="0">
                <a:latin typeface="Helvetica Light"/>
              </a:rPr>
              <a:t>hypotonic solution</a:t>
            </a:r>
          </a:p>
          <a:p>
            <a:r>
              <a:rPr lang="en-US" dirty="0">
                <a:latin typeface="Helvetica Light"/>
              </a:rPr>
              <a:t>hypertonic solution</a:t>
            </a:r>
          </a:p>
          <a:p>
            <a:r>
              <a:rPr lang="en-US" dirty="0">
                <a:latin typeface="Helvetica Light"/>
              </a:rPr>
              <a:t>active transport</a:t>
            </a:r>
          </a:p>
          <a:p>
            <a:r>
              <a:rPr lang="en-US" dirty="0">
                <a:latin typeface="Helvetica Light"/>
              </a:rPr>
              <a:t>endocytosis</a:t>
            </a:r>
          </a:p>
          <a:p>
            <a:r>
              <a:rPr lang="en-US" dirty="0">
                <a:latin typeface="Helvetica Light"/>
              </a:rPr>
              <a:t>exocytosis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"/>
                <a:cs typeface="Helvetica"/>
              </a:rPr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Movement of particles across the cell membrane without using energy</a:t>
            </a:r>
          </a:p>
          <a:p>
            <a:endParaRPr lang="en-US" dirty="0">
              <a:latin typeface="Helvetica Light"/>
              <a:cs typeface="Helvetica Light"/>
            </a:endParaRPr>
          </a:p>
          <a:p>
            <a:r>
              <a:rPr lang="en-US" b="1" dirty="0">
                <a:latin typeface="Helvetica"/>
                <a:cs typeface="Helvetica"/>
              </a:rPr>
              <a:t>Three Modes of Passive Transport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Diffusion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Facilitated Diffusion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Osmosis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"/>
                <a:cs typeface="Helvetica"/>
              </a:rPr>
              <a:t>Diffusion</a:t>
            </a:r>
            <a:br>
              <a:rPr lang="en-US" dirty="0">
                <a:latin typeface="Helvetica Light"/>
                <a:cs typeface="Helvetica Ligh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2500" dirty="0">
                <a:latin typeface="Helvetica Light"/>
                <a:cs typeface="Helvetica Light"/>
              </a:rPr>
              <a:t>Movement of particles from an area of high concentration to an area of lower concentration.</a:t>
            </a:r>
          </a:p>
          <a:p>
            <a:endParaRPr lang="en-US" dirty="0">
              <a:latin typeface="Helvetica Light"/>
            </a:endParaRPr>
          </a:p>
          <a:p>
            <a:endParaRPr lang="en-US" dirty="0">
              <a:latin typeface="Helvetica Light"/>
            </a:endParaRPr>
          </a:p>
          <a:p>
            <a:endParaRPr lang="en-US" dirty="0">
              <a:latin typeface="Helvetica Light"/>
            </a:endParaRPr>
          </a:p>
          <a:p>
            <a:endParaRPr lang="en-US" dirty="0">
              <a:latin typeface="Helvetica Light"/>
            </a:endParaRPr>
          </a:p>
          <a:p>
            <a:endParaRPr lang="en-US" dirty="0">
              <a:latin typeface="Helvetica Light"/>
            </a:endParaRPr>
          </a:p>
          <a:p>
            <a:endParaRPr lang="en-US" dirty="0">
              <a:latin typeface="Helvetica Light"/>
            </a:endParaRPr>
          </a:p>
          <a:p>
            <a:endParaRPr lang="en-US" sz="2200" b="1" dirty="0">
              <a:latin typeface="Helvetica"/>
              <a:cs typeface="Helvetica"/>
            </a:endParaRPr>
          </a:p>
          <a:p>
            <a:endParaRPr lang="en-US" sz="2200" b="1" dirty="0">
              <a:latin typeface="Helvetica"/>
              <a:cs typeface="Helvetica"/>
            </a:endParaRPr>
          </a:p>
          <a:p>
            <a:endParaRPr lang="en-US" sz="2200" b="1" dirty="0">
              <a:latin typeface="Helvetica"/>
              <a:cs typeface="Helvetica"/>
            </a:endParaRPr>
          </a:p>
          <a:p>
            <a:endParaRPr lang="en-US" sz="2200" b="1" dirty="0">
              <a:latin typeface="Helvetica"/>
              <a:cs typeface="Helvetica"/>
            </a:endParaRPr>
          </a:p>
          <a:p>
            <a:endParaRPr lang="en-US" b="1" dirty="0">
              <a:latin typeface="Helvetica"/>
              <a:cs typeface="Helvetica"/>
            </a:endParaRPr>
          </a:p>
          <a:p>
            <a:r>
              <a:rPr lang="en-US" b="1" dirty="0">
                <a:latin typeface="Helvetica"/>
                <a:cs typeface="Helvetica"/>
              </a:rPr>
              <a:t>Dynamic Equilibrium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Reached when diffusion of material into the cell equals diffusion of material out of the cell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Molecules continue to move, but the overall concentration remains the same</a:t>
            </a:r>
            <a:r>
              <a:rPr lang="en-US" sz="2100" dirty="0">
                <a:latin typeface="Helvetica Light"/>
                <a:cs typeface="Helvetica Light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4" y="2133600"/>
            <a:ext cx="7996238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8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"/>
                <a:cs typeface="Helvetica"/>
              </a:rPr>
              <a:t>Diffusion in a Cell</a:t>
            </a:r>
            <a:br>
              <a:rPr lang="en-US" b="1" dirty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4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82618"/>
            <a:ext cx="5700145" cy="50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"/>
                <a:cs typeface="Helvetica"/>
              </a:rPr>
              <a:t>Facilitated Diffusion</a:t>
            </a:r>
            <a:br>
              <a:rPr lang="en-US" b="1" dirty="0">
                <a:latin typeface="Helvetica"/>
                <a:cs typeface="Helvetic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Movement of materials across the plasma membrane using proteins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Channel Proteins                           Carrier Proteins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 descr="s27 (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4" y="3307232"/>
            <a:ext cx="3595536" cy="31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27 (i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42" y="3505200"/>
            <a:ext cx="4887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9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>
                <a:latin typeface="Helvetica"/>
                <a:cs typeface="Helvetica"/>
              </a:rPr>
              <a:t>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Diffusion of water across a selectively permeable membrane</a:t>
            </a:r>
          </a:p>
          <a:p>
            <a:r>
              <a:rPr lang="en-US" b="1" dirty="0">
                <a:latin typeface="Helvetica"/>
                <a:cs typeface="Helvetica"/>
              </a:rPr>
              <a:t>Three Types of Solutions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Isotonic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Hypotonic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Hypertonic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b="1" u="sng" dirty="0"/>
              <a:t>Hypertonic</a:t>
            </a:r>
            <a:r>
              <a:rPr lang="en-US" sz="2800" u="sng" dirty="0"/>
              <a:t>  </a:t>
            </a:r>
            <a:r>
              <a:rPr lang="en-US" sz="2800" dirty="0"/>
              <a:t>- </a:t>
            </a:r>
            <a:r>
              <a:rPr lang="en-US" sz="2800" b="1" dirty="0"/>
              <a:t>High [solute], </a:t>
            </a:r>
            <a:r>
              <a:rPr lang="en-US" sz="2800" dirty="0"/>
              <a:t> outside cell </a:t>
            </a:r>
          </a:p>
          <a:p>
            <a:pPr marL="609600" indent="-609600">
              <a:buNone/>
              <a:defRPr/>
            </a:pPr>
            <a:r>
              <a:rPr lang="en-US" sz="2800" dirty="0"/>
              <a:t>  and </a:t>
            </a:r>
            <a:r>
              <a:rPr lang="en-US" sz="2800" b="1" dirty="0"/>
              <a:t> low [solute]</a:t>
            </a:r>
            <a:r>
              <a:rPr lang="en-US" sz="2800" dirty="0"/>
              <a:t> inside cell. </a:t>
            </a:r>
          </a:p>
          <a:p>
            <a:pPr marL="609600" indent="-609600">
              <a:buNone/>
              <a:defRPr/>
            </a:pPr>
            <a:endParaRPr lang="en-US" sz="2800" dirty="0"/>
          </a:p>
          <a:p>
            <a:pPr marL="609600" indent="-609600">
              <a:buNone/>
              <a:defRPr/>
            </a:pPr>
            <a:r>
              <a:rPr lang="en-US" sz="2800" dirty="0"/>
              <a:t>As a result water leaves the cell causing it to shrink</a:t>
            </a:r>
            <a:endParaRPr lang="en-US" sz="28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</TotalTime>
  <Words>340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Helvetica</vt:lpstr>
      <vt:lpstr>Helvetica Light</vt:lpstr>
      <vt:lpstr>Clarity</vt:lpstr>
      <vt:lpstr>Cellular Transport</vt:lpstr>
      <vt:lpstr>Essential Questions</vt:lpstr>
      <vt:lpstr>Vocabulary</vt:lpstr>
      <vt:lpstr>Passive Transport</vt:lpstr>
      <vt:lpstr>Diffusion </vt:lpstr>
      <vt:lpstr>Diffusion in a Cell </vt:lpstr>
      <vt:lpstr>Facilitated Diffusion </vt:lpstr>
      <vt:lpstr>Osmosis</vt:lpstr>
      <vt:lpstr>PowerPoint Presentation</vt:lpstr>
      <vt:lpstr>PowerPoint Presentation</vt:lpstr>
      <vt:lpstr>PowerPoint Presentation</vt:lpstr>
      <vt:lpstr>PowerPoint Presentation</vt:lpstr>
      <vt:lpstr>Active Transport </vt:lpstr>
      <vt:lpstr>PowerPoint Presentation</vt:lpstr>
      <vt:lpstr>Types of Active Transport Pumps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Transport</dc:title>
  <dc:creator>Joe</dc:creator>
  <cp:lastModifiedBy>yadira salazar</cp:lastModifiedBy>
  <cp:revision>6</cp:revision>
  <dcterms:created xsi:type="dcterms:W3CDTF">2014-10-07T01:14:43Z</dcterms:created>
  <dcterms:modified xsi:type="dcterms:W3CDTF">2017-10-31T14:54:29Z</dcterms:modified>
</cp:coreProperties>
</file>