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6AC710-A06E-4097-ABDE-70FD8FB09E5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F0981A-0562-475C-86B2-D4F50B9B83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ul-andersen.squarespace.com/048-enyzmes" TargetMode="External"/><Relationship Id="rId2" Type="http://schemas.openxmlformats.org/officeDocument/2006/relationships/hyperlink" Target="http://highered.mheducation.com/sites/0072495855/student_view0/chapter2/animation__how_enzymes_work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6-2</a:t>
            </a:r>
          </a:p>
        </p:txBody>
      </p:sp>
    </p:spTree>
    <p:extLst>
      <p:ext uri="{BB962C8B-B14F-4D97-AF65-F5344CB8AC3E}">
        <p14:creationId xmlns:p14="http://schemas.microsoft.com/office/powerpoint/2010/main" val="222203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Enzymes AKA - Proteins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Special </a:t>
            </a:r>
            <a:r>
              <a:rPr lang="en-US" b="1" u="sng" dirty="0">
                <a:latin typeface="Helvetica Light"/>
                <a:cs typeface="Helvetica Light"/>
              </a:rPr>
              <a:t>proteins</a:t>
            </a:r>
            <a:r>
              <a:rPr lang="en-US" dirty="0">
                <a:latin typeface="Helvetica Light"/>
                <a:cs typeface="Helvetica Light"/>
              </a:rPr>
              <a:t> called </a:t>
            </a:r>
            <a:r>
              <a:rPr lang="en-US" b="1" dirty="0">
                <a:solidFill>
                  <a:srgbClr val="9A0000"/>
                </a:solidFill>
                <a:latin typeface="Helvetica Light"/>
                <a:cs typeface="Helvetica Light"/>
              </a:rPr>
              <a:t>enzymes</a:t>
            </a:r>
            <a:r>
              <a:rPr lang="en-US" dirty="0">
                <a:latin typeface="Helvetica Light"/>
                <a:cs typeface="Helvetica Light"/>
              </a:rPr>
              <a:t> </a:t>
            </a:r>
            <a:r>
              <a:rPr lang="en-US" b="1" dirty="0">
                <a:latin typeface="Helvetica Light"/>
                <a:cs typeface="Helvetica Light"/>
              </a:rPr>
              <a:t>are</a:t>
            </a:r>
            <a:r>
              <a:rPr lang="en-US" dirty="0">
                <a:latin typeface="Helvetica Light"/>
                <a:cs typeface="Helvetica Light"/>
              </a:rPr>
              <a:t> the biological catalysts that speed up the rate of chemical reactions in biological processes.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Most enzymes are specific to one reaction, begin the word with what they catalyze and end with “</a:t>
            </a:r>
            <a:r>
              <a:rPr lang="en-US" dirty="0" err="1">
                <a:latin typeface="Helvetica Light"/>
                <a:cs typeface="Helvetica Light"/>
              </a:rPr>
              <a:t>ase</a:t>
            </a:r>
            <a:r>
              <a:rPr lang="en-US" dirty="0">
                <a:latin typeface="Helvetica Light"/>
                <a:cs typeface="Helvetica Light"/>
              </a:rPr>
              <a:t>”.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Ex: Enzyme – Lactase, Catalyzes the breakdown of Lactose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Lipase enzyme, Catalyzes the breakdown of lipids.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09112"/>
            <a:ext cx="2681053" cy="254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7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The reactants that bind to an enzyme are called substrates.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The specific location where a substrate binds on an enzyme is called the active site. Think of the enzyme as a lock and the substrate as a key. They must match, or they will NOT work!!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Factors such as pH (Acids </a:t>
            </a:r>
            <a:r>
              <a:rPr lang="en-US">
                <a:latin typeface="Helvetica Light"/>
                <a:cs typeface="Helvetica Light"/>
              </a:rPr>
              <a:t>“Acidic” and Bases </a:t>
            </a:r>
            <a:r>
              <a:rPr lang="en-US" dirty="0">
                <a:latin typeface="Helvetica Light"/>
                <a:cs typeface="Helvetica Light"/>
              </a:rPr>
              <a:t>“Alkaline”), temperature, and other substances affect enzyme activity.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06650"/>
            <a:ext cx="6471304" cy="26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4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How Enzymes Work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Bozeman Science Enzymes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Helvetica Light"/>
              </a:rPr>
              <a:t>What are the parts of a chemical reaction?</a:t>
            </a:r>
          </a:p>
          <a:p>
            <a:r>
              <a:rPr lang="en-US" sz="2800" dirty="0">
                <a:latin typeface="Helvetica Light"/>
              </a:rPr>
              <a:t>How can energy changes be related to chemical reactions?</a:t>
            </a:r>
          </a:p>
          <a:p>
            <a:r>
              <a:rPr lang="en-US" sz="2800" dirty="0">
                <a:latin typeface="Helvetica Light"/>
              </a:rPr>
              <a:t>What is the importance of enzymes in living organisms?</a:t>
            </a:r>
            <a:endParaRPr lang="en-US" sz="2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3200" dirty="0">
              <a:latin typeface="Helvetica Light"/>
              <a:cs typeface="Helvetica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Reactants and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A </a:t>
            </a:r>
            <a:r>
              <a:rPr lang="en-US" b="1" dirty="0">
                <a:solidFill>
                  <a:srgbClr val="9A0000"/>
                </a:solidFill>
                <a:latin typeface="Helvetica Light"/>
                <a:cs typeface="Helvetica Light"/>
              </a:rPr>
              <a:t>chemical reaction </a:t>
            </a:r>
            <a:r>
              <a:rPr lang="en-US" dirty="0">
                <a:latin typeface="Helvetica Light"/>
                <a:cs typeface="Helvetica Light"/>
              </a:rPr>
              <a:t>is the process by which atoms or groups of atoms in substances are reorganized into different substances.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Chemical bonds are broken or formed during a chemical reaction.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Clues that a chemical reaction has taken place: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/>
                <a:cs typeface="Helvetica Light"/>
              </a:rPr>
              <a:t>production of heat or light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/>
                <a:cs typeface="Helvetica Light"/>
              </a:rPr>
              <a:t>formation of a new gas, liquid, or solid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  <a:cs typeface="Helvetica Light"/>
              </a:rPr>
              <a:t>Substances can also undergo physical changes, which change the appearance but not the composition.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 Light"/>
              </a:rPr>
              <a:t>chemical reaction</a:t>
            </a:r>
          </a:p>
          <a:p>
            <a:r>
              <a:rPr lang="en-US" dirty="0">
                <a:latin typeface="Helvetica Light"/>
              </a:rPr>
              <a:t>reactant</a:t>
            </a:r>
          </a:p>
          <a:p>
            <a:r>
              <a:rPr lang="en-US" dirty="0">
                <a:latin typeface="Helvetica Light"/>
              </a:rPr>
              <a:t>product</a:t>
            </a:r>
            <a:endParaRPr lang="en-US" b="1" dirty="0">
              <a:latin typeface="Helvetica"/>
              <a:cs typeface="Helvetica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Helvetica Light"/>
              </a:rPr>
              <a:t>activation energy</a:t>
            </a:r>
          </a:p>
          <a:p>
            <a:r>
              <a:rPr lang="fr-FR" dirty="0" err="1">
                <a:latin typeface="Helvetica Light"/>
              </a:rPr>
              <a:t>catalyst</a:t>
            </a:r>
            <a:endParaRPr lang="fr-FR" dirty="0">
              <a:latin typeface="Helvetica Light"/>
            </a:endParaRPr>
          </a:p>
          <a:p>
            <a:r>
              <a:rPr lang="fr-FR" dirty="0">
                <a:latin typeface="Helvetica Light"/>
              </a:rPr>
              <a:t>enzyme</a:t>
            </a:r>
          </a:p>
          <a:p>
            <a:r>
              <a:rPr lang="fr-FR" dirty="0" err="1">
                <a:latin typeface="Helvetica Light"/>
              </a:rPr>
              <a:t>substrate</a:t>
            </a:r>
            <a:endParaRPr lang="fr-FR" dirty="0">
              <a:latin typeface="Helvetica Light"/>
            </a:endParaRPr>
          </a:p>
          <a:p>
            <a:r>
              <a:rPr lang="fr-FR" dirty="0">
                <a:latin typeface="Helvetica Light"/>
              </a:rPr>
              <a:t>active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3200" dirty="0">
                <a:latin typeface="Helvetica"/>
                <a:cs typeface="Helvetica"/>
              </a:rPr>
              <a:t>Chemical Equations	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In written chemical equations, chemical formulas describe the substances in the reaction and arrows indicate the process of change.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dirty="0">
                <a:solidFill>
                  <a:srgbClr val="A30000"/>
                </a:solidFill>
                <a:latin typeface="Helvetica Light"/>
                <a:cs typeface="Helvetica Light"/>
              </a:rPr>
              <a:t>Reactants</a:t>
            </a:r>
            <a:r>
              <a:rPr lang="en-US" dirty="0">
                <a:latin typeface="Helvetica Light"/>
                <a:cs typeface="Helvetica Light"/>
              </a:rPr>
              <a:t> are the starting substances, on the left side of the arrow.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dirty="0">
                <a:solidFill>
                  <a:srgbClr val="A30000"/>
                </a:solidFill>
                <a:latin typeface="Helvetica Light"/>
                <a:cs typeface="Helvetica Light"/>
              </a:rPr>
              <a:t>Products</a:t>
            </a:r>
            <a:r>
              <a:rPr lang="en-US" dirty="0">
                <a:latin typeface="Helvetica Light"/>
                <a:cs typeface="Helvetica Light"/>
              </a:rPr>
              <a:t> are the substances formed during the reaction, on the right side of the arrow.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latin typeface="Helvetica Light"/>
                <a:cs typeface="Helvetica Light"/>
              </a:rPr>
              <a:t>The arrow can be read as “yields” or “react to form” or “makes”</a:t>
            </a:r>
          </a:p>
          <a:p>
            <a:pPr>
              <a:spcAft>
                <a:spcPts val="600"/>
              </a:spcAft>
            </a:pPr>
            <a:endParaRPr lang="en-US" dirty="0">
              <a:latin typeface="Helvetica Light"/>
              <a:cs typeface="Helvetica Light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52911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42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Balanced equations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/>
                <a:cs typeface="Helvetica Light"/>
              </a:rPr>
              <a:t>In chemical reactions, matter cannot be created or destroyed.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/>
                <a:cs typeface="Helvetica Light"/>
              </a:rPr>
              <a:t>All chemical equations must show this balance of mass.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/>
                <a:cs typeface="Helvetica Light"/>
              </a:rPr>
              <a:t>The number of atoms of each elements on the reactant side must equal the number of atoms of the same element on the product side.</a:t>
            </a:r>
          </a:p>
          <a:p>
            <a:pPr>
              <a:spcAft>
                <a:spcPts val="600"/>
              </a:spcAft>
            </a:pPr>
            <a:endParaRPr lang="en-US" dirty="0">
              <a:latin typeface="Helvetica Light"/>
              <a:cs typeface="Helvetica Ligh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486400"/>
            <a:ext cx="601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12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+ 6O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6CO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+ 6H</a:t>
            </a:r>
            <a:r>
              <a:rPr lang="en-US" sz="3200" baseline="-25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O </a:t>
            </a:r>
            <a:endParaRPr lang="en-US" sz="32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Energy of Reactions</a:t>
            </a:r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Activation energy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" panose="020B0604020202020204" pitchFamily="34" charset="0"/>
              </a:rPr>
              <a:t>The minimum amount of energy needed for reactants to form products is called </a:t>
            </a:r>
            <a:r>
              <a:rPr lang="en-US" b="1" dirty="0">
                <a:solidFill>
                  <a:srgbClr val="9A0000"/>
                </a:solidFill>
                <a:latin typeface="Helvetica Light"/>
                <a:cs typeface="Helvetica" panose="020B0604020202020204" pitchFamily="34" charset="0"/>
              </a:rPr>
              <a:t>activation energy</a:t>
            </a:r>
            <a:r>
              <a:rPr lang="en-US" dirty="0">
                <a:latin typeface="Helvetica Light"/>
                <a:cs typeface="Helvetica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" panose="020B0604020202020204" pitchFamily="34" charset="0"/>
              </a:rPr>
              <a:t>Some reactions happen rarely due to the high activation energy required.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56860"/>
            <a:ext cx="3057526" cy="294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15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Energy change in chemical reactions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" panose="020B0604020202020204" pitchFamily="34" charset="0"/>
              </a:rPr>
              <a:t>Reactions that release energy in the form of heat are </a:t>
            </a:r>
            <a:r>
              <a:rPr lang="en-US" dirty="0">
                <a:solidFill>
                  <a:srgbClr val="FF0000"/>
                </a:solidFill>
                <a:latin typeface="Helvetica Light"/>
                <a:cs typeface="Helvetica" panose="020B0604020202020204" pitchFamily="34" charset="0"/>
              </a:rPr>
              <a:t>exothermic.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" panose="020B0604020202020204" pitchFamily="34" charset="0"/>
              </a:rPr>
              <a:t>Reactions that absorb energy in the form of heat are </a:t>
            </a:r>
            <a:r>
              <a:rPr lang="en-US" dirty="0">
                <a:solidFill>
                  <a:srgbClr val="FF0000"/>
                </a:solidFill>
                <a:latin typeface="Helvetica Light"/>
                <a:cs typeface="Helvetica" panose="020B0604020202020204" pitchFamily="34" charset="0"/>
              </a:rPr>
              <a:t>endothermic.</a:t>
            </a:r>
            <a:endParaRPr lang="en-US" dirty="0">
              <a:solidFill>
                <a:srgbClr val="FF0000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dirty="0">
              <a:latin typeface="Helvetica Light"/>
              <a:cs typeface="Helvetica Light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31268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19550"/>
            <a:ext cx="317781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27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Enzymes</a:t>
            </a:r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All living things are driven by chemical reactions.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Additional substances are needed to reduce activation energy and reaction time in living organisms.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A </a:t>
            </a:r>
            <a:r>
              <a:rPr lang="en-US" b="1" dirty="0">
                <a:solidFill>
                  <a:srgbClr val="9A0000"/>
                </a:solidFill>
                <a:latin typeface="Helvetica Light"/>
                <a:cs typeface="Helvetica Light"/>
              </a:rPr>
              <a:t>catalyst</a:t>
            </a:r>
            <a:r>
              <a:rPr lang="en-US" dirty="0">
                <a:latin typeface="Helvetica Light"/>
                <a:cs typeface="Helvetica Light"/>
              </a:rPr>
              <a:t> is a substance that lowers the activation energy needed to start a chemical reaction.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Helvetica Light"/>
                <a:cs typeface="Helvetica Light"/>
              </a:rPr>
              <a:t>Catalysts do not change the amount of product produced, nor are they used up during the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100</TotalTime>
  <Words>446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Bodoni MT Condensed</vt:lpstr>
      <vt:lpstr>Courier New</vt:lpstr>
      <vt:lpstr>Franklin Gothic Book</vt:lpstr>
      <vt:lpstr>Helvetica</vt:lpstr>
      <vt:lpstr>Helvetica Light</vt:lpstr>
      <vt:lpstr>Wingdings</vt:lpstr>
      <vt:lpstr>Decatur</vt:lpstr>
      <vt:lpstr>Chemical Reactions</vt:lpstr>
      <vt:lpstr>Essential Questions</vt:lpstr>
      <vt:lpstr>Reactants and Products</vt:lpstr>
      <vt:lpstr>Vocabulary</vt:lpstr>
      <vt:lpstr>PowerPoint Presentation</vt:lpstr>
      <vt:lpstr>PowerPoint Presentation</vt:lpstr>
      <vt:lpstr> Energy of Reactions </vt:lpstr>
      <vt:lpstr>Type of reactions</vt:lpstr>
      <vt:lpstr> Enzymes </vt:lpstr>
      <vt:lpstr>Enzymes AKA - Proteins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Chamical Reactions</dc:title>
  <dc:creator>Joe</dc:creator>
  <cp:lastModifiedBy>yadira salazar</cp:lastModifiedBy>
  <cp:revision>10</cp:revision>
  <dcterms:created xsi:type="dcterms:W3CDTF">2014-09-10T02:43:35Z</dcterms:created>
  <dcterms:modified xsi:type="dcterms:W3CDTF">2017-10-02T02:30:39Z</dcterms:modified>
</cp:coreProperties>
</file>