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29" r:id="rId2"/>
    <p:sldId id="330" r:id="rId3"/>
    <p:sldId id="331" r:id="rId4"/>
    <p:sldId id="332" r:id="rId5"/>
    <p:sldId id="333" r:id="rId6"/>
    <p:sldId id="334" r:id="rId7"/>
    <p:sldId id="335" r:id="rId8"/>
    <p:sldId id="300" r:id="rId9"/>
    <p:sldId id="263" r:id="rId10"/>
    <p:sldId id="307" r:id="rId11"/>
    <p:sldId id="309" r:id="rId12"/>
    <p:sldId id="311" r:id="rId13"/>
    <p:sldId id="313" r:id="rId14"/>
    <p:sldId id="315" r:id="rId15"/>
    <p:sldId id="31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00"/>
    <a:srgbClr val="9CCB0D"/>
    <a:srgbClr val="A6D70E"/>
    <a:srgbClr val="8DD705"/>
    <a:srgbClr val="86CB07"/>
    <a:srgbClr val="73BF08"/>
    <a:srgbClr val="6DB30A"/>
    <a:srgbClr val="B00000"/>
    <a:srgbClr val="A30000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EE118-157F-40EC-839F-8334167B73AB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AC0E8-3B03-41EA-864C-1366957DF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89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AC0E8-3B03-41EA-864C-1366957DF6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15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4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77753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>
                <a:solidFill>
                  <a:srgbClr val="9CCB0D"/>
                </a:solidFill>
                <a:latin typeface="Helvetica"/>
                <a:cs typeface="Helvetica"/>
              </a:rPr>
              <a:t>Essential Questions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 Light"/>
              </a:rPr>
              <a:t>What are the characteristics of scientific inquiry?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 Light"/>
              </a:rPr>
              <a:t>What are the differences between science and pseudoscience?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 Light"/>
                <a:cs typeface="Helvetica Light"/>
              </a:rPr>
              <a:t>What are the scientific methods scientists used in scientific inquiry?</a:t>
            </a: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/>
                <a:ea typeface="+mj-ea"/>
                <a:cs typeface="Helvetica Light"/>
              </a:rPr>
              <a:t>The Nature of Science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Copyright © McGraw-Hill Education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5844" y="954533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Chapter 1: The Nature of Science</a:t>
            </a:r>
          </a:p>
        </p:txBody>
      </p:sp>
    </p:spTree>
    <p:extLst>
      <p:ext uri="{BB962C8B-B14F-4D97-AF65-F5344CB8AC3E}">
        <p14:creationId xmlns:p14="http://schemas.microsoft.com/office/powerpoint/2010/main" val="4105424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Introduction to Biology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192690"/>
            <a:ext cx="8229600" cy="3881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600" b="1" dirty="0">
                <a:latin typeface="Helvetica"/>
                <a:cs typeface="Helvetica"/>
              </a:rPr>
              <a:t>The Characteristics of Life</a:t>
            </a:r>
          </a:p>
          <a:p>
            <a:pPr>
              <a:lnSpc>
                <a:spcPct val="150000"/>
              </a:lnSpc>
              <a:buClr>
                <a:srgbClr val="A6000D"/>
              </a:buClr>
              <a:buFont typeface="Wingdings" pitchFamily="2" charset="2"/>
              <a:buAutoNum type="arabicPeriod"/>
            </a:pPr>
            <a:r>
              <a:rPr lang="en-US" sz="1800" dirty="0">
                <a:latin typeface="Helvetica Light"/>
                <a:cs typeface="Helvetica" pitchFamily="34" charset="0"/>
              </a:rPr>
              <a:t> </a:t>
            </a:r>
            <a:r>
              <a:rPr lang="en-US" sz="2200" dirty="0">
                <a:latin typeface="Helvetica Light"/>
                <a:cs typeface="Helvetica" pitchFamily="34" charset="0"/>
              </a:rPr>
              <a:t>Made of one or more cells</a:t>
            </a:r>
          </a:p>
          <a:p>
            <a:pPr>
              <a:lnSpc>
                <a:spcPct val="150000"/>
              </a:lnSpc>
              <a:buClr>
                <a:srgbClr val="A6000D"/>
              </a:buClr>
              <a:buFont typeface="Wingdings" pitchFamily="2" charset="2"/>
              <a:buAutoNum type="arabicPeriod"/>
            </a:pPr>
            <a:r>
              <a:rPr lang="en-US" sz="2200" dirty="0">
                <a:latin typeface="Helvetica Light"/>
                <a:cs typeface="Helvetica" pitchFamily="34" charset="0"/>
              </a:rPr>
              <a:t> Displays organization</a:t>
            </a:r>
          </a:p>
          <a:p>
            <a:pPr>
              <a:lnSpc>
                <a:spcPct val="150000"/>
              </a:lnSpc>
              <a:buClr>
                <a:srgbClr val="A6000D"/>
              </a:buClr>
              <a:buFont typeface="Wingdings" pitchFamily="2" charset="2"/>
              <a:buAutoNum type="arabicPeriod"/>
            </a:pPr>
            <a:r>
              <a:rPr lang="en-US" sz="2200" dirty="0">
                <a:latin typeface="Helvetica Light"/>
                <a:cs typeface="Helvetica" pitchFamily="34" charset="0"/>
              </a:rPr>
              <a:t> Grows and develops</a:t>
            </a:r>
          </a:p>
          <a:p>
            <a:pPr>
              <a:lnSpc>
                <a:spcPct val="150000"/>
              </a:lnSpc>
              <a:buClr>
                <a:srgbClr val="A6000D"/>
              </a:buClr>
              <a:buFont typeface="Wingdings" pitchFamily="2" charset="2"/>
              <a:buAutoNum type="arabicPeriod"/>
            </a:pPr>
            <a:r>
              <a:rPr lang="en-US" sz="2200" dirty="0">
                <a:latin typeface="Helvetica Light"/>
                <a:cs typeface="Helvetica" pitchFamily="34" charset="0"/>
              </a:rPr>
              <a:t> Reproduces</a:t>
            </a:r>
            <a:endParaRPr lang="en-US" sz="2200" dirty="0">
              <a:solidFill>
                <a:srgbClr val="CC0066"/>
              </a:solidFill>
              <a:latin typeface="Helvetica Light"/>
              <a:cs typeface="Helvetica" pitchFamily="34" charset="0"/>
            </a:endParaRPr>
          </a:p>
          <a:p>
            <a:pPr>
              <a:lnSpc>
                <a:spcPct val="150000"/>
              </a:lnSpc>
              <a:buClr>
                <a:srgbClr val="A6000D"/>
              </a:buClr>
              <a:buFont typeface="Wingdings" pitchFamily="2" charset="2"/>
              <a:buAutoNum type="arabicPeriod" startAt="5"/>
            </a:pPr>
            <a:r>
              <a:rPr lang="en-US" sz="2200" dirty="0">
                <a:latin typeface="Helvetica Light"/>
              </a:rPr>
              <a:t> Responds to stimuli</a:t>
            </a:r>
          </a:p>
          <a:p>
            <a:pPr>
              <a:lnSpc>
                <a:spcPct val="150000"/>
              </a:lnSpc>
              <a:buClr>
                <a:srgbClr val="A6000D"/>
              </a:buClr>
              <a:buFont typeface="Wingdings" pitchFamily="2" charset="2"/>
              <a:buAutoNum type="arabicPeriod" startAt="5"/>
            </a:pPr>
            <a:r>
              <a:rPr lang="en-US" sz="2200" dirty="0">
                <a:solidFill>
                  <a:srgbClr val="CC0066"/>
                </a:solidFill>
                <a:latin typeface="Helvetica Light"/>
              </a:rPr>
              <a:t> </a:t>
            </a:r>
            <a:r>
              <a:rPr lang="en-US" sz="2200" dirty="0">
                <a:latin typeface="Helvetica Light"/>
              </a:rPr>
              <a:t>Requires energy</a:t>
            </a:r>
          </a:p>
          <a:p>
            <a:pPr>
              <a:lnSpc>
                <a:spcPct val="150000"/>
              </a:lnSpc>
              <a:buClr>
                <a:srgbClr val="A6000D"/>
              </a:buClr>
              <a:buFont typeface="Wingdings" pitchFamily="2" charset="2"/>
              <a:buAutoNum type="arabicPeriod" startAt="5"/>
            </a:pPr>
            <a:r>
              <a:rPr lang="en-US" sz="2200" dirty="0">
                <a:latin typeface="Helvetica Light"/>
              </a:rPr>
              <a:t> Maintains homeostasis</a:t>
            </a:r>
          </a:p>
          <a:p>
            <a:pPr>
              <a:lnSpc>
                <a:spcPct val="150000"/>
              </a:lnSpc>
              <a:buClr>
                <a:srgbClr val="A6000D"/>
              </a:buClr>
              <a:buFont typeface="Wingdings" pitchFamily="2" charset="2"/>
              <a:buAutoNum type="arabicPeriod" startAt="5"/>
            </a:pPr>
            <a:r>
              <a:rPr lang="en-US" sz="2200" dirty="0">
                <a:latin typeface="Helvetica Light"/>
              </a:rPr>
              <a:t> Adaptations evolve over time</a:t>
            </a:r>
            <a:endParaRPr lang="en-US" sz="2200" dirty="0">
              <a:solidFill>
                <a:srgbClr val="CC0066"/>
              </a:solidFill>
              <a:latin typeface="Helvetica Light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7242" y="5563733"/>
            <a:ext cx="8060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Light"/>
              </a:rPr>
              <a:t>An </a:t>
            </a:r>
            <a:r>
              <a:rPr lang="en-US" sz="2000" dirty="0">
                <a:solidFill>
                  <a:srgbClr val="B90000"/>
                </a:solidFill>
                <a:latin typeface="Helvetica Light"/>
              </a:rPr>
              <a:t>organism</a:t>
            </a:r>
            <a:r>
              <a:rPr lang="en-US" sz="2000" dirty="0">
                <a:latin typeface="Helvetica Light"/>
              </a:rPr>
              <a:t> is anything that has or once had all these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664593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Introduction to Biology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61950" y="1113846"/>
            <a:ext cx="8229600" cy="3353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Helvetica"/>
                <a:cs typeface="Helvetica"/>
              </a:rPr>
              <a:t>The Characteristics of Life</a:t>
            </a:r>
            <a:endParaRPr lang="en-US" sz="2400" dirty="0">
              <a:latin typeface="Helvetica Light"/>
              <a:cs typeface="Helvetica Ligh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3366"/>
                </a:solidFill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Helvetica" pitchFamily="34" charset="0"/>
                <a:cs typeface="Helvetica" pitchFamily="34" charset="0"/>
              </a:rPr>
              <a:t>Made of one or more cells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57200" y="2066603"/>
            <a:ext cx="8739188" cy="127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958" tIns="50484" rIns="100958" bIns="50484">
            <a:spAutoFit/>
          </a:bodyPr>
          <a:lstStyle>
            <a:lvl1pPr marL="342900" indent="-3429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852488" indent="-342900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362075" indent="-342900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871663" indent="-342900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381250" indent="-34290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838450" indent="-3429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95650" indent="-3429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52850" indent="-3429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050" indent="-3429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000" dirty="0">
                <a:latin typeface="Helvetica Light"/>
              </a:rPr>
              <a:t>Cells are the basic unit of structure and function in all living things.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Helvetica Light"/>
              </a:rPr>
              <a:t>Living things can be </a:t>
            </a:r>
            <a:r>
              <a:rPr lang="en-US" sz="2000" i="1" dirty="0">
                <a:latin typeface="Helvetica Light"/>
              </a:rPr>
              <a:t>unicellular</a:t>
            </a:r>
            <a:r>
              <a:rPr lang="en-US" sz="2000" dirty="0">
                <a:latin typeface="Helvetica Light"/>
              </a:rPr>
              <a:t> (one cell) or </a:t>
            </a:r>
            <a:r>
              <a:rPr lang="en-US" sz="2000" i="1" dirty="0">
                <a:latin typeface="Helvetica Light"/>
              </a:rPr>
              <a:t>multicellular</a:t>
            </a:r>
            <a:r>
              <a:rPr lang="en-US" sz="2000" dirty="0">
                <a:latin typeface="Helvetica Light"/>
              </a:rPr>
              <a:t> (many cells).</a:t>
            </a:r>
          </a:p>
          <a:p>
            <a:pPr>
              <a:buClr>
                <a:srgbClr val="A6000D"/>
              </a:buClr>
              <a:buFont typeface="Wingdings" pitchFamily="2" charset="2"/>
              <a:buChar char="§"/>
            </a:pPr>
            <a:endParaRPr lang="en-US" dirty="0"/>
          </a:p>
          <a:p>
            <a:pPr>
              <a:buClr>
                <a:srgbClr val="A6000D"/>
              </a:buClr>
              <a:buFont typeface="Wingdings" pitchFamily="2" charset="2"/>
              <a:buChar char="§"/>
            </a:pPr>
            <a:endParaRPr lang="en-US" b="0" dirty="0"/>
          </a:p>
        </p:txBody>
      </p:sp>
      <p:sp>
        <p:nvSpPr>
          <p:cNvPr id="3" name="TextBox 2"/>
          <p:cNvSpPr txBox="1"/>
          <p:nvPr/>
        </p:nvSpPr>
        <p:spPr>
          <a:xfrm>
            <a:off x="361950" y="3010046"/>
            <a:ext cx="70316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" pitchFamily="34" charset="0"/>
                <a:cs typeface="Helvetica" pitchFamily="34" charset="0"/>
              </a:rPr>
              <a:t>Displays organization</a:t>
            </a:r>
          </a:p>
          <a:p>
            <a:endParaRPr lang="en-US" sz="2200" dirty="0">
              <a:latin typeface="Helvetica" pitchFamily="34" charset="0"/>
              <a:cs typeface="Helvetic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Helvetica Light"/>
                <a:cs typeface="Times New Roman" pitchFamily="18" charset="0"/>
              </a:rPr>
              <a:t>Living things display </a:t>
            </a:r>
            <a:r>
              <a:rPr lang="en-US" sz="2000" dirty="0">
                <a:solidFill>
                  <a:srgbClr val="A6000D"/>
                </a:solidFill>
                <a:latin typeface="Helvetica Light"/>
                <a:cs typeface="Times New Roman" pitchFamily="18" charset="0"/>
              </a:rPr>
              <a:t>organization</a:t>
            </a:r>
            <a:r>
              <a:rPr lang="en-US" sz="2000" dirty="0">
                <a:solidFill>
                  <a:srgbClr val="000000"/>
                </a:solidFill>
                <a:latin typeface="Helvetica Light"/>
                <a:cs typeface="Times New Roman" pitchFamily="18" charset="0"/>
              </a:rPr>
              <a:t>, which means they are arranged in an orderly way.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Helvetica Light"/>
                <a:cs typeface="Times New Roman" pitchFamily="18" charset="0"/>
              </a:rPr>
              <a:t>Single cells: contains organized functional structures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Helvetica Light"/>
                <a:cs typeface="Times New Roman" pitchFamily="18" charset="0"/>
              </a:rPr>
              <a:t>Multicellular: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Helvetica Light"/>
                <a:cs typeface="Times New Roman" pitchFamily="18" charset="0"/>
              </a:rPr>
              <a:t> Specialized cells organized into tissues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Helvetica Light"/>
                <a:cs typeface="Times New Roman" pitchFamily="18" charset="0"/>
              </a:rPr>
              <a:t> Tissues are organized into organs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Helvetica Light"/>
                <a:cs typeface="Times New Roman" pitchFamily="18" charset="0"/>
              </a:rPr>
              <a:t> Organ systems work together to support an organism</a:t>
            </a:r>
          </a:p>
          <a:p>
            <a:endParaRPr lang="en-US" sz="2200" dirty="0">
              <a:latin typeface="Helvetica" pitchFamily="34" charset="0"/>
              <a:cs typeface="Helvetic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4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Introduction to Biology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117268"/>
            <a:ext cx="8229600" cy="3921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Helvetica"/>
                <a:cs typeface="Helvetica"/>
              </a:rPr>
              <a:t>The Characteristics of Life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>
              <a:spcBef>
                <a:spcPts val="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n-US" sz="2200" dirty="0">
                <a:latin typeface="Helvetica" pitchFamily="34" charset="0"/>
                <a:cs typeface="Helvetica" pitchFamily="34" charset="0"/>
              </a:rPr>
              <a:t>Grows and develops</a:t>
            </a:r>
          </a:p>
          <a:p>
            <a:pPr>
              <a:buClr>
                <a:srgbClr val="CC3300"/>
              </a:buClr>
              <a:buFont typeface="Wingdings" pitchFamily="2" charset="2"/>
              <a:buNone/>
            </a:pPr>
            <a:endParaRPr lang="en-US" sz="2400" dirty="0">
              <a:solidFill>
                <a:srgbClr val="003366"/>
              </a:solidFill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57200" y="2117726"/>
            <a:ext cx="8151812" cy="164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958" tIns="50484" rIns="100958" bIns="50484">
            <a:spAutoFit/>
          </a:bodyPr>
          <a:lstStyle>
            <a:lvl1pPr marL="342900" indent="-3429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000" b="0" dirty="0">
                <a:latin typeface="Helvetica Light"/>
                <a:cs typeface="Times New Roman" pitchFamily="18" charset="0"/>
              </a:rPr>
              <a:t>Most organisms begin as a single cell.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Helvetica Light"/>
                <a:cs typeface="Times New Roman" pitchFamily="18" charset="0"/>
              </a:rPr>
              <a:t>The addition of mass to an organism, often in the form of new cells and structures, is called </a:t>
            </a:r>
            <a:r>
              <a:rPr lang="en-US" sz="2000" dirty="0">
                <a:solidFill>
                  <a:srgbClr val="B90000"/>
                </a:solidFill>
                <a:latin typeface="Helvetica Light"/>
                <a:cs typeface="Times New Roman" pitchFamily="18" charset="0"/>
              </a:rPr>
              <a:t>growth</a:t>
            </a:r>
            <a:r>
              <a:rPr lang="en-US" sz="2000" dirty="0">
                <a:latin typeface="Helvetica Light"/>
                <a:cs typeface="Times New Roman" pitchFamily="18" charset="0"/>
              </a:rPr>
              <a:t>.</a:t>
            </a:r>
            <a:endParaRPr lang="en-US" sz="2000" dirty="0">
              <a:solidFill>
                <a:srgbClr val="000000"/>
              </a:solidFill>
              <a:latin typeface="Helvetica Light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Helvetica Light"/>
                <a:cs typeface="Times New Roman" pitchFamily="18" charset="0"/>
              </a:rPr>
              <a:t>The process of natural changes over the lifetime of an organism is called </a:t>
            </a:r>
            <a:r>
              <a:rPr lang="en-US" sz="2000" dirty="0">
                <a:solidFill>
                  <a:srgbClr val="B90000"/>
                </a:solidFill>
                <a:latin typeface="Helvetica Light"/>
                <a:cs typeface="Times New Roman" pitchFamily="18" charset="0"/>
              </a:rPr>
              <a:t>development</a:t>
            </a:r>
            <a:r>
              <a:rPr lang="en-US" sz="2000" dirty="0">
                <a:latin typeface="Helvetica Light"/>
                <a:cs typeface="Times New Roman" pitchFamily="18" charset="0"/>
              </a:rPr>
              <a:t>.</a:t>
            </a:r>
            <a:endParaRPr lang="en-US" sz="2000" b="0" dirty="0">
              <a:solidFill>
                <a:srgbClr val="000000"/>
              </a:solidFill>
              <a:latin typeface="Helvetica Ligh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3836669"/>
            <a:ext cx="836295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" pitchFamily="34" charset="0"/>
                <a:cs typeface="Helvetica" pitchFamily="34" charset="0"/>
              </a:rPr>
              <a:t>Reproduces</a:t>
            </a:r>
          </a:p>
          <a:p>
            <a:endParaRPr lang="en-US" sz="2200" dirty="0">
              <a:latin typeface="Helvetica" pitchFamily="34" charset="0"/>
              <a:cs typeface="Helvetic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Helvetica Light"/>
                <a:cs typeface="Times New Roman" pitchFamily="18" charset="0"/>
              </a:rPr>
              <a:t>Reproduction = the production of offspring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Helvetica Light"/>
                <a:cs typeface="Times New Roman" pitchFamily="18" charset="0"/>
              </a:rPr>
              <a:t>Organisms that can breed with one another and produce fertile offspring are know as a </a:t>
            </a:r>
            <a:r>
              <a:rPr lang="en-US" sz="2000" dirty="0">
                <a:solidFill>
                  <a:srgbClr val="B90000"/>
                </a:solidFill>
                <a:latin typeface="Helvetica Light"/>
                <a:cs typeface="Times New Roman" pitchFamily="18" charset="0"/>
              </a:rPr>
              <a:t>species</a:t>
            </a:r>
            <a:r>
              <a:rPr lang="en-US" sz="2000" dirty="0">
                <a:latin typeface="Helvetica Light"/>
                <a:cs typeface="Times New Roman" pitchFamily="18" charset="0"/>
              </a:rPr>
              <a:t>.</a:t>
            </a:r>
            <a:endParaRPr lang="en-US" sz="2000" dirty="0">
              <a:solidFill>
                <a:srgbClr val="B90000"/>
              </a:solidFill>
              <a:latin typeface="Helvetica Light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Helvetica Light"/>
                <a:cs typeface="Times New Roman" pitchFamily="18" charset="0"/>
              </a:rPr>
              <a:t>Reproduction is not essential for the survival of an individual, but it is essential for the continuation of the species.</a:t>
            </a:r>
          </a:p>
          <a:p>
            <a:endParaRPr lang="en-US" sz="2200" dirty="0">
              <a:latin typeface="Helvetica" pitchFamily="34" charset="0"/>
              <a:cs typeface="Helvetica" pitchFamily="34" charset="0"/>
            </a:endParaRPr>
          </a:p>
          <a:p>
            <a:endParaRPr lang="en-US" sz="2200" dirty="0">
              <a:latin typeface="Helvetica Light"/>
              <a:cs typeface="Helvetica Ligh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76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Introduction to Biology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95287" y="917191"/>
            <a:ext cx="8229600" cy="3921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Helvetica"/>
                <a:cs typeface="Helvetica"/>
              </a:rPr>
              <a:t>The Characteristics of Life</a:t>
            </a:r>
            <a:endParaRPr lang="en-US" sz="2400" dirty="0">
              <a:latin typeface="Helvetica Light"/>
              <a:cs typeface="Helvetica Light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>
              <a:spcBef>
                <a:spcPts val="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n-US" sz="2200" dirty="0">
                <a:latin typeface="Helvetica" pitchFamily="34" charset="0"/>
                <a:cs typeface="Helvetica" pitchFamily="34" charset="0"/>
              </a:rPr>
              <a:t>Responds to stimuli</a:t>
            </a:r>
          </a:p>
          <a:p>
            <a:pPr>
              <a:buClr>
                <a:srgbClr val="CC3300"/>
              </a:buClr>
              <a:buFont typeface="Wingdings" pitchFamily="2" charset="2"/>
              <a:buNone/>
            </a:pPr>
            <a:endParaRPr lang="en-US" sz="2400" dirty="0">
              <a:solidFill>
                <a:srgbClr val="003366"/>
              </a:solidFill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46030" y="1949945"/>
            <a:ext cx="8105775" cy="185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958" tIns="50484" rIns="100958" bIns="50484">
            <a:spAutoFit/>
          </a:bodyPr>
          <a:lstStyle>
            <a:lvl1pPr marL="342900" indent="-3429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400" b="0" dirty="0">
                <a:cs typeface="Times New Roman" pitchFamily="18" charset="0"/>
              </a:rPr>
              <a:t>Anything that is part of the internal or external environments and causes a reaction by the organism is called a </a:t>
            </a:r>
            <a:r>
              <a:rPr lang="en-US" sz="2400" dirty="0">
                <a:solidFill>
                  <a:srgbClr val="B90000"/>
                </a:solidFill>
                <a:cs typeface="Times New Roman" pitchFamily="18" charset="0"/>
              </a:rPr>
              <a:t>stimulus</a:t>
            </a:r>
            <a:r>
              <a:rPr lang="en-US" sz="2400" b="0" dirty="0"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The reaction to a stimulus is a </a:t>
            </a:r>
            <a:r>
              <a:rPr lang="en-US" sz="2400" dirty="0">
                <a:solidFill>
                  <a:srgbClr val="B90000"/>
                </a:solidFill>
                <a:cs typeface="Times New Roman" pitchFamily="18" charset="0"/>
              </a:rPr>
              <a:t>response</a:t>
            </a:r>
            <a:r>
              <a:rPr lang="en-US" sz="2400" dirty="0">
                <a:cs typeface="Times New Roman" pitchFamily="18" charset="0"/>
              </a:rPr>
              <a:t>.</a:t>
            </a:r>
          </a:p>
          <a:p>
            <a:pPr>
              <a:buClr>
                <a:srgbClr val="A6000D"/>
              </a:buClr>
              <a:buFont typeface="Wingdings" pitchFamily="2" charset="2"/>
              <a:buChar char="§"/>
            </a:pPr>
            <a:endParaRPr lang="en-US" b="0" dirty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942" y="3741147"/>
            <a:ext cx="815503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" pitchFamily="34" charset="0"/>
                <a:cs typeface="Helvetica" pitchFamily="34" charset="0"/>
              </a:rPr>
              <a:t>Requires energy</a:t>
            </a:r>
          </a:p>
          <a:p>
            <a:endParaRPr lang="en-US" sz="2200" dirty="0">
              <a:latin typeface="Helvetica" pitchFamily="34" charset="0"/>
              <a:cs typeface="Helvetica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Living things get their energy from food.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Most plants and some unicellular organisms use light energy from the Sun to make their own food. 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Organisms that cannot make their own food get energy by consuming other organisms.</a:t>
            </a:r>
          </a:p>
          <a:p>
            <a:endParaRPr lang="en-US" sz="2200" dirty="0">
              <a:latin typeface="Helvetica" pitchFamily="34" charset="0"/>
              <a:cs typeface="Helvetica" pitchFamily="34" charset="0"/>
            </a:endParaRPr>
          </a:p>
          <a:p>
            <a:endParaRPr lang="en-US" sz="2200" dirty="0">
              <a:latin typeface="Helvetica" pitchFamily="34" charset="0"/>
              <a:cs typeface="Helvetica" pitchFamily="34" charset="0"/>
            </a:endParaRPr>
          </a:p>
          <a:p>
            <a:endParaRPr lang="en-US" sz="2200" dirty="0">
              <a:latin typeface="Helvetica" pitchFamily="34" charset="0"/>
              <a:cs typeface="Helvetic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347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Introduction to Biology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52400" y="518160"/>
            <a:ext cx="8229600" cy="40953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Helvetica"/>
                <a:cs typeface="Helvetica"/>
              </a:rPr>
              <a:t>The Characteristics of Life</a:t>
            </a:r>
            <a:endParaRPr lang="en-US" sz="2400" dirty="0">
              <a:latin typeface="Helvetica Light"/>
              <a:cs typeface="Helvetica Light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>
              <a:spcBef>
                <a:spcPts val="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n-US" sz="2200" dirty="0">
                <a:latin typeface="Helvetica" pitchFamily="34" charset="0"/>
                <a:cs typeface="Helvetica" pitchFamily="34" charset="0"/>
              </a:rPr>
              <a:t>Maintains homeostasis</a:t>
            </a:r>
          </a:p>
          <a:p>
            <a:pPr>
              <a:buClr>
                <a:srgbClr val="CC3300"/>
              </a:buClr>
              <a:buFont typeface="Wingdings" pitchFamily="2" charset="2"/>
              <a:buNone/>
            </a:pPr>
            <a:endParaRPr lang="en-US" sz="2400" dirty="0">
              <a:solidFill>
                <a:srgbClr val="003366"/>
              </a:solidFill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2400" y="1695636"/>
            <a:ext cx="8991599" cy="161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958" tIns="50484" rIns="100958" bIns="50484">
            <a:spAutoFit/>
          </a:bodyPr>
          <a:lstStyle>
            <a:lvl1pPr marL="342900" indent="-3429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000" b="0" dirty="0">
                <a:latin typeface="Helvetica Light"/>
                <a:cs typeface="Times New Roman" pitchFamily="18" charset="0"/>
              </a:rPr>
              <a:t>Regulation of an organism’s internal conditions to maintain life is called </a:t>
            </a:r>
            <a:r>
              <a:rPr lang="en-US" sz="2000" dirty="0">
                <a:solidFill>
                  <a:srgbClr val="B90000"/>
                </a:solidFill>
                <a:latin typeface="Helvetica Light"/>
                <a:cs typeface="Times New Roman" pitchFamily="18" charset="0"/>
              </a:rPr>
              <a:t>homeostasis</a:t>
            </a:r>
            <a:r>
              <a:rPr lang="en-US" sz="2000" dirty="0">
                <a:latin typeface="Helvetica Light"/>
                <a:cs typeface="Times New Roman" pitchFamily="18" charset="0"/>
              </a:rPr>
              <a:t>.</a:t>
            </a:r>
            <a:endParaRPr lang="en-US" sz="2000" dirty="0">
              <a:solidFill>
                <a:srgbClr val="B90000"/>
              </a:solidFill>
              <a:latin typeface="Helvetica Light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Helvetica Light"/>
                <a:cs typeface="Times New Roman" pitchFamily="18" charset="0"/>
              </a:rPr>
              <a:t>If anything happens within or to an organism that affects its normal state, processes to restore the normal state begin.</a:t>
            </a:r>
          </a:p>
          <a:p>
            <a:pPr>
              <a:buClr>
                <a:srgbClr val="A6000D"/>
              </a:buClr>
              <a:buFont typeface="Wingdings" pitchFamily="2" charset="2"/>
              <a:buChar char="§"/>
            </a:pPr>
            <a:endParaRPr lang="en-US" b="0" dirty="0">
              <a:cs typeface="Times New Roman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3364272"/>
            <a:ext cx="3011487" cy="349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562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Introduction to Biology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5612" y="1117516"/>
            <a:ext cx="8229600" cy="3921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Helvetica"/>
                <a:cs typeface="Helvetica"/>
              </a:rPr>
              <a:t>The Characteristics of Life</a:t>
            </a:r>
            <a:endParaRPr lang="en-US" sz="2400" dirty="0">
              <a:latin typeface="Helvetica Light"/>
              <a:cs typeface="Helvetica Light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>
              <a:spcBef>
                <a:spcPts val="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en-US" sz="1800" dirty="0"/>
              <a:t> </a:t>
            </a:r>
            <a:r>
              <a:rPr lang="en-US" sz="2200" dirty="0">
                <a:latin typeface="Helvetica" pitchFamily="34" charset="0"/>
                <a:cs typeface="Helvetica" pitchFamily="34" charset="0"/>
              </a:rPr>
              <a:t>Adaptations evolve over time</a:t>
            </a:r>
          </a:p>
          <a:p>
            <a:pPr>
              <a:buClr>
                <a:srgbClr val="CC3300"/>
              </a:buClr>
              <a:buFont typeface="Wingdings" pitchFamily="2" charset="2"/>
              <a:buNone/>
            </a:pPr>
            <a:endParaRPr lang="en-US" sz="2400" dirty="0">
              <a:solidFill>
                <a:srgbClr val="003366"/>
              </a:solidFill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55612" y="2098403"/>
            <a:ext cx="8040688" cy="259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958" tIns="50484" rIns="100958" bIns="50484">
            <a:spAutoFit/>
          </a:bodyPr>
          <a:lstStyle>
            <a:lvl1pPr marL="342900" indent="-3429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400" b="0" dirty="0">
                <a:latin typeface="Helvetica Light"/>
                <a:cs typeface="Times New Roman" pitchFamily="18" charset="0"/>
              </a:rPr>
              <a:t>An </a:t>
            </a:r>
            <a:r>
              <a:rPr lang="en-US" sz="2400" b="0" dirty="0">
                <a:solidFill>
                  <a:srgbClr val="A6000D"/>
                </a:solidFill>
                <a:latin typeface="Helvetica Light"/>
                <a:cs typeface="Times New Roman" pitchFamily="18" charset="0"/>
              </a:rPr>
              <a:t>adaptation</a:t>
            </a:r>
            <a:r>
              <a:rPr lang="en-US" sz="2400" b="0" dirty="0">
                <a:latin typeface="Helvetica Light"/>
                <a:cs typeface="Times New Roman" pitchFamily="18" charset="0"/>
              </a:rPr>
              <a:t> is any inherited characteristic that results from changes to a species over time.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Helvetica Light"/>
                <a:cs typeface="Times New Roman" pitchFamily="18" charset="0"/>
              </a:rPr>
              <a:t>Adaptations enable species to survive and pass on their genes to the next generation.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Helvetica Light"/>
                <a:cs typeface="Times New Roman" pitchFamily="18" charset="0"/>
              </a:rPr>
              <a:t>Adaptations are usually developed in response to an environmental factor.</a:t>
            </a:r>
          </a:p>
          <a:p>
            <a:pPr>
              <a:buClr>
                <a:srgbClr val="A6000D"/>
              </a:buClr>
              <a:buFont typeface="Wingdings" pitchFamily="2" charset="2"/>
              <a:buChar char="§"/>
            </a:pPr>
            <a:endParaRPr lang="en-US" b="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563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8229600" cy="3825749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What is science?</a:t>
            </a:r>
          </a:p>
          <a:p>
            <a:pPr marL="0" indent="0">
              <a:spcAft>
                <a:spcPts val="300"/>
              </a:spcAft>
              <a:buNone/>
            </a:pPr>
            <a:endParaRPr lang="en-US" sz="1800" dirty="0">
              <a:solidFill>
                <a:srgbClr val="CC0066"/>
              </a:solidFill>
              <a:latin typeface="Helvetica Light"/>
            </a:endParaRPr>
          </a:p>
          <a:p>
            <a:pPr>
              <a:spcAft>
                <a:spcPts val="1200"/>
              </a:spcAft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/>
                <a:ea typeface="+mj-ea"/>
                <a:cs typeface="Helvetica Light"/>
              </a:rPr>
              <a:t>The Nature of Science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Copyright © McGraw-Hill Education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57201" y="1651460"/>
            <a:ext cx="8301876" cy="388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958" tIns="50484" rIns="100958" bIns="50484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marR="0" lvl="0" indent="-285750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6000D"/>
                </a:solidFill>
                <a:effectLst/>
                <a:uLnTx/>
                <a:uFillTx/>
                <a:latin typeface="Helvetica Light"/>
              </a:rPr>
              <a:t>Science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</a:rPr>
              <a:t> is the use of evidence to construct testable explanations and predictions of natural phenomena, as well as, the knowledge generated through this process.</a:t>
            </a:r>
          </a:p>
          <a:p>
            <a:pPr marL="285750" marR="0" lvl="0" indent="-285750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</a:rPr>
              <a:t>A testable explanation of a situation or phenomena is called a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B90000"/>
                </a:solidFill>
                <a:effectLst/>
                <a:uLnTx/>
                <a:uFillTx/>
                <a:latin typeface="Helvetica Light"/>
              </a:rPr>
              <a:t>hypothesis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</a:rPr>
              <a:t>.</a:t>
            </a:r>
          </a:p>
          <a:p>
            <a:pPr marL="285750" marR="0" lvl="0" indent="-285750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</a:rPr>
              <a:t>Science only answers questions that are testable by a process called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B90000"/>
                </a:solidFill>
                <a:effectLst/>
                <a:uLnTx/>
                <a:uFillTx/>
                <a:latin typeface="Helvetica Light"/>
              </a:rPr>
              <a:t>scientific inquiry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</a:rPr>
              <a:t>– the planned and deliberate investigation of the natural world.</a:t>
            </a:r>
          </a:p>
          <a:p>
            <a:pPr marL="0" marR="0" lvl="0" indent="0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Helvetica Light"/>
            </a:endParaRPr>
          </a:p>
          <a:p>
            <a:pPr marL="254000" marR="0" lvl="0" indent="-254000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0D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Arial" charset="0"/>
            </a:endParaRPr>
          </a:p>
          <a:p>
            <a:pPr marL="254000" marR="0" lvl="0" indent="-254000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0D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004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8229600" cy="3825749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Scientific Methods</a:t>
            </a:r>
          </a:p>
          <a:p>
            <a:pPr marL="0" indent="0">
              <a:spcAft>
                <a:spcPts val="300"/>
              </a:spcAft>
              <a:buNone/>
            </a:pPr>
            <a:endParaRPr lang="en-US" sz="1800" dirty="0">
              <a:solidFill>
                <a:srgbClr val="CC0066"/>
              </a:solidFill>
              <a:latin typeface="Helvetica Light"/>
            </a:endParaRPr>
          </a:p>
          <a:p>
            <a:pPr>
              <a:spcAft>
                <a:spcPts val="1200"/>
              </a:spcAft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/>
                <a:ea typeface="+mj-ea"/>
                <a:cs typeface="Helvetica Light"/>
              </a:rPr>
              <a:t>The Nature of Science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Copyright © McGraw-Hill Education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57200" y="1676402"/>
            <a:ext cx="8353425" cy="333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958" tIns="50484" rIns="100958" bIns="50484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marR="0" lvl="0" indent="-285750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</a:rPr>
              <a:t>Scientific inquiry begins with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Helvetica Light"/>
              </a:rPr>
              <a:t>observation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</a:rPr>
              <a:t>, a direct method of gathering information in an orderly way. </a:t>
            </a:r>
          </a:p>
          <a:p>
            <a:pPr marL="285750" marR="0" lvl="0" indent="-285750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</a:rPr>
              <a:t>The process of combining what you know with what you have learned to draw logical conclusions is called inferring; the conclusions themselves are called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Helvetica Light"/>
              </a:rPr>
              <a:t>inferences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</a:rPr>
              <a:t>. </a:t>
            </a:r>
          </a:p>
          <a:p>
            <a:pPr marL="285750" marR="0" lvl="0" indent="-285750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</a:rPr>
              <a:t>The methods scientists use to gather data and answer questions are referred to as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Helvetica Light"/>
              </a:rPr>
              <a:t>scientific methods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</a:rPr>
              <a:t>.</a:t>
            </a:r>
          </a:p>
          <a:p>
            <a:pPr marL="285750" marR="0" lvl="0" indent="-285750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61430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8229600" cy="3825749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Forming a Hypothesis</a:t>
            </a:r>
          </a:p>
          <a:p>
            <a:pPr marL="0" indent="0">
              <a:spcAft>
                <a:spcPts val="300"/>
              </a:spcAft>
              <a:buNone/>
            </a:pPr>
            <a:endParaRPr lang="en-US" sz="1800" dirty="0">
              <a:solidFill>
                <a:srgbClr val="CC0066"/>
              </a:solidFill>
              <a:latin typeface="Helvetica Light"/>
            </a:endParaRPr>
          </a:p>
          <a:p>
            <a:pPr>
              <a:spcAft>
                <a:spcPts val="1200"/>
              </a:spcAft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/>
                <a:ea typeface="+mj-ea"/>
                <a:cs typeface="Helvetica Light"/>
              </a:rPr>
              <a:t>The Nature of Science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Copyright © McGraw-Hill Education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57200" y="1771651"/>
            <a:ext cx="8353425" cy="37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958" tIns="50484" rIns="100958" bIns="50484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marR="0" lvl="0" indent="-285750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</a:rPr>
              <a:t>Observations and inferences are used to form testable hypotheses</a:t>
            </a:r>
          </a:p>
          <a:p>
            <a:pPr marL="285750" marR="0" lvl="0" indent="-285750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Light"/>
            </a:endParaRPr>
          </a:p>
          <a:p>
            <a:pPr marL="285750" marR="0" lvl="0" indent="-285750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</a:rPr>
              <a:t>When a hypothesis is supported by data from multiple investigations, the hypothesis is usually considered valid and is accepted by the scientific community.</a:t>
            </a:r>
          </a:p>
          <a:p>
            <a:pPr marL="285750" marR="0" lvl="0" indent="-285750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Light"/>
            </a:endParaRPr>
          </a:p>
          <a:p>
            <a:pPr marL="285750" marR="0" lvl="0" indent="-285750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</a:rPr>
              <a:t>If the hypothesis is not supported by scientific investigations, the hypothesis is revised, and additional investigations are conducted .</a:t>
            </a:r>
          </a:p>
          <a:p>
            <a:pPr marL="285750" marR="0" lvl="0" indent="-285750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Light"/>
            </a:endParaRPr>
          </a:p>
          <a:p>
            <a:pPr marL="285750" marR="0" lvl="0" indent="-285750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</a:rPr>
              <a:t>Even when hypotheses are not supported more is learned, and scientific progress is made.</a:t>
            </a:r>
          </a:p>
          <a:p>
            <a:pPr marL="285750" marR="0" lvl="0" indent="-285750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62615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3064" y="727969"/>
            <a:ext cx="8726750" cy="4171691"/>
          </a:xfrm>
        </p:spPr>
        <p:txBody>
          <a:bodyPr lIns="0" tIns="0"/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b="1" dirty="0">
                <a:latin typeface="Helvetica"/>
                <a:cs typeface="Helvetica"/>
              </a:rPr>
              <a:t>Data Collection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>
                <a:latin typeface="Helvetica"/>
                <a:cs typeface="Helvetica"/>
              </a:rPr>
              <a:t>Controlled experiments</a:t>
            </a:r>
          </a:p>
          <a:p>
            <a:pPr marL="0" indent="0">
              <a:spcAft>
                <a:spcPts val="300"/>
              </a:spcAft>
              <a:buNone/>
            </a:pPr>
            <a:endParaRPr lang="en-US" sz="1800" dirty="0">
              <a:solidFill>
                <a:srgbClr val="CC0066"/>
              </a:solidFill>
              <a:latin typeface="Helvetica Light"/>
            </a:endParaRPr>
          </a:p>
          <a:p>
            <a:pPr>
              <a:spcAft>
                <a:spcPts val="1200"/>
              </a:spcAft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/>
                <a:ea typeface="+mj-ea"/>
                <a:cs typeface="Helvetica Light"/>
              </a:rPr>
              <a:t>The Nature of Science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Copyright © McGraw-Hill Education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13064" y="1633491"/>
            <a:ext cx="8806649" cy="229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958" tIns="50484" rIns="100958" bIns="50484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54000" marR="0" lvl="0" indent="-254000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" pitchFamily="34" charset="0"/>
              </a:rPr>
              <a:t>When a scientist conducts an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Helvetica Light"/>
                <a:cs typeface="Helvetica" pitchFamily="34" charset="0"/>
              </a:rPr>
              <a:t>experiment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" pitchFamily="34" charset="0"/>
              </a:rPr>
              <a:t>, they investigate a phenomenon in a controlled setting to test a hypothesis.</a:t>
            </a:r>
          </a:p>
          <a:p>
            <a:pPr marL="254000" marR="0" lvl="0" indent="-254000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Light"/>
              <a:cs typeface="Helvetica" pitchFamily="34" charset="0"/>
            </a:endParaRPr>
          </a:p>
          <a:p>
            <a:pPr marL="254000" marR="0" lvl="0" indent="-254000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" pitchFamily="34" charset="0"/>
              </a:rPr>
              <a:t>The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A6000D"/>
                </a:solidFill>
                <a:effectLst/>
                <a:uLnTx/>
                <a:uFillTx/>
                <a:latin typeface="Helvetica Light"/>
                <a:cs typeface="Helvetica" pitchFamily="34" charset="0"/>
              </a:rPr>
              <a:t>control group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" pitchFamily="34" charset="0"/>
              </a:rPr>
              <a:t> in an experiment is the group used for comparison.</a:t>
            </a:r>
          </a:p>
          <a:p>
            <a:pPr marL="254000" marR="0" lvl="0" indent="-254000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Light"/>
              <a:cs typeface="Helvetica" pitchFamily="34" charset="0"/>
            </a:endParaRPr>
          </a:p>
          <a:p>
            <a:pPr marL="254000" marR="0" lvl="0" indent="-254000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" pitchFamily="34" charset="0"/>
              </a:rPr>
              <a:t>An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A6000D"/>
                </a:solidFill>
                <a:effectLst/>
                <a:uLnTx/>
                <a:uFillTx/>
                <a:latin typeface="Helvetica Light"/>
                <a:cs typeface="Helvetica" pitchFamily="34" charset="0"/>
              </a:rPr>
              <a:t>experimental group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" pitchFamily="34" charset="0"/>
              </a:rPr>
              <a:t> is a group exposed to the factor being tested.</a:t>
            </a:r>
          </a:p>
          <a:p>
            <a:pPr marL="285750" marR="0" lvl="0" indent="-285750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Ligh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228" y="3894506"/>
            <a:ext cx="5432000" cy="296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871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8229600" cy="3825749"/>
          </a:xfrm>
        </p:spPr>
        <p:txBody>
          <a:bodyPr lIns="0" tIns="0"/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b="1" dirty="0">
                <a:latin typeface="Helvetica"/>
                <a:cs typeface="Helvetica"/>
              </a:rPr>
              <a:t>Data Collection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>
                <a:latin typeface="Helvetica"/>
                <a:cs typeface="Helvetica"/>
              </a:rPr>
              <a:t>Experimental design</a:t>
            </a:r>
          </a:p>
          <a:p>
            <a:pPr marL="0" indent="0">
              <a:spcAft>
                <a:spcPts val="300"/>
              </a:spcAft>
              <a:buNone/>
            </a:pPr>
            <a:endParaRPr lang="en-US" sz="1800" dirty="0">
              <a:solidFill>
                <a:srgbClr val="CC0066"/>
              </a:solidFill>
              <a:latin typeface="Helvetica Light"/>
            </a:endParaRPr>
          </a:p>
          <a:p>
            <a:pPr>
              <a:spcAft>
                <a:spcPts val="1200"/>
              </a:spcAft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/>
                <a:ea typeface="+mj-ea"/>
                <a:cs typeface="Helvetica Light"/>
              </a:rPr>
              <a:t>The Nature of Science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Copyright © McGraw-Hill Education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57200" y="1847851"/>
            <a:ext cx="8353425" cy="370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958" tIns="50484" rIns="100958" bIns="50484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54000" marR="0" lvl="0" indent="-254000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</a:rPr>
              <a:t>During a controlled experiment, only one factor can change at a time. </a:t>
            </a:r>
          </a:p>
          <a:p>
            <a:pPr marL="254000" marR="0" lvl="0" indent="-254000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6000D"/>
                </a:solidFill>
                <a:effectLst/>
                <a:uLnTx/>
                <a:uFillTx/>
                <a:latin typeface="Helvetica Light"/>
              </a:rPr>
              <a:t>Independent variable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cs typeface="Times New Roman" pitchFamily="18" charset="0"/>
              </a:rPr>
              <a:t>—the tested factor that might affect the outcome of the experiment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Light"/>
            </a:endParaRPr>
          </a:p>
          <a:p>
            <a:pPr marL="254000" marR="0" lvl="0" indent="-254000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6000D"/>
                </a:solidFill>
                <a:effectLst/>
                <a:uLnTx/>
                <a:uFillTx/>
                <a:latin typeface="Helvetica Light"/>
              </a:rPr>
              <a:t>Dependent variable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cs typeface="Times New Roman" pitchFamily="18" charset="0"/>
              </a:rPr>
              <a:t>—results from or depends on changes to the independent variable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</a:rPr>
              <a:t>.</a:t>
            </a:r>
          </a:p>
          <a:p>
            <a:pPr marL="254000" marR="0" lvl="0" indent="-254000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Helvetica Light"/>
              </a:rPr>
              <a:t>Constant (Control)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cs typeface="Times New Roman" pitchFamily="18" charset="0"/>
              </a:rPr>
              <a:t>—a factor that remains fixed during an experimental while the independent and dependent variables change.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Light"/>
            </a:endParaRPr>
          </a:p>
          <a:p>
            <a:pPr marL="285750" marR="0" lvl="0" indent="-285750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53766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7235" y="962379"/>
            <a:ext cx="8229600" cy="4153725"/>
          </a:xfrm>
        </p:spPr>
        <p:txBody>
          <a:bodyPr lIns="0" tIns="0">
            <a:normAutofit fontScale="92500" lnSpcReduction="20000"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Scientific Theories, Laws, and Hypotheses</a:t>
            </a:r>
          </a:p>
          <a:p>
            <a:pPr marL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2200" dirty="0">
                <a:latin typeface="Helvetica Light"/>
              </a:rPr>
              <a:t>Scientific theory</a:t>
            </a: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200" dirty="0">
              <a:solidFill>
                <a:schemeClr val="tx2"/>
              </a:solidFill>
              <a:latin typeface="Helvetica Light"/>
              <a:cs typeface="Helvetica Light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2200" dirty="0">
              <a:solidFill>
                <a:schemeClr val="tx2"/>
              </a:solidFill>
              <a:latin typeface="Helvetica Light"/>
              <a:cs typeface="Helvetica Light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2200" dirty="0">
              <a:latin typeface="Helvetica Light"/>
              <a:cs typeface="Helvetica Light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2200" dirty="0">
              <a:latin typeface="Helvetica Light"/>
              <a:cs typeface="Helvetica Light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dirty="0">
                <a:latin typeface="Helvetica Light"/>
                <a:cs typeface="Helvetica Light"/>
              </a:rPr>
              <a:t>Scientific theory vs. hypothesis</a:t>
            </a: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/>
                <a:ea typeface="+mj-ea"/>
                <a:cs typeface="Helvetica Light"/>
              </a:rPr>
              <a:t>The Nature of Science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Copyright © McGraw-Hill Education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34860" y="1720775"/>
            <a:ext cx="8134350" cy="102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958" tIns="50484" rIns="100958" bIns="50484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marR="0" lvl="0" indent="-285750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</a:rPr>
              <a:t>A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A6000D"/>
                </a:solidFill>
                <a:effectLst/>
                <a:uLnTx/>
                <a:uFillTx/>
                <a:latin typeface="Helvetica Light"/>
              </a:rPr>
              <a:t>scientific theory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</a:rPr>
              <a:t> is an explanation of a natural phenomenon supported by many observations and experiments over time.</a:t>
            </a:r>
          </a:p>
          <a:p>
            <a:pPr marL="285750" marR="0" lvl="0" indent="-285750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</a:rPr>
              <a:t>Tested by multiple independent researchers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7199" y="3370652"/>
            <a:ext cx="8134350" cy="102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958" tIns="50484" rIns="100958" bIns="50484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marR="0" lvl="0" indent="-285750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</a:rPr>
              <a:t>A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A6000D"/>
                </a:solidFill>
                <a:effectLst/>
                <a:uLnTx/>
                <a:uFillTx/>
                <a:latin typeface="Helvetica Light"/>
              </a:rPr>
              <a:t>scientific law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</a:rPr>
              <a:t> describes relationships under certain conditions in nature. </a:t>
            </a:r>
          </a:p>
          <a:p>
            <a:pPr marL="285750" marR="0" lvl="0" indent="-285750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</a:rPr>
              <a:t>A law does not explain why the relationship occurs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04825" y="4973958"/>
            <a:ext cx="8134350" cy="133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958" tIns="50484" rIns="100958" bIns="50484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marR="0" lvl="0" indent="-285750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</a:rPr>
              <a:t>A hypothesis is not necessarily well established or generally accepted</a:t>
            </a:r>
          </a:p>
          <a:p>
            <a:pPr marL="285750" marR="0" lvl="0" indent="-285750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</a:rPr>
              <a:t>A hypothesis can be incorporated into a theory after extensive testing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2929615"/>
            <a:ext cx="1814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cs typeface="Helvetica Light"/>
              </a:rPr>
              <a:t>Scientific law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21455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8150" y="1553953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>
                <a:solidFill>
                  <a:srgbClr val="9CCB0D"/>
                </a:solidFill>
                <a:latin typeface="Helvetica"/>
                <a:cs typeface="Helvetica"/>
              </a:rPr>
              <a:t>Essential Questions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What is biology?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What are possible benefits of studying biology?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What are the characteristics of living things?</a:t>
            </a: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Introduction to Biology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57" y="917365"/>
            <a:ext cx="84248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63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Introduction to Biology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199" y="1133344"/>
            <a:ext cx="7807911" cy="3353309"/>
          </a:xfrm>
          <a:prstGeom prst="rect">
            <a:avLst/>
          </a:prstGeom>
        </p:spPr>
        <p:txBody>
          <a:bodyPr vert="horz" lIns="0" tIns="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The Science of Life </a:t>
            </a:r>
            <a:endParaRPr lang="en-US" sz="24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“</a:t>
            </a:r>
            <a:r>
              <a:rPr lang="en-US" sz="2400" b="1" dirty="0">
                <a:latin typeface="Helvetica Light"/>
                <a:cs typeface="Helvetica Light"/>
              </a:rPr>
              <a:t>Biology</a:t>
            </a:r>
            <a:r>
              <a:rPr lang="en-US" sz="2400" dirty="0">
                <a:latin typeface="Helvetica Light"/>
                <a:cs typeface="Helvetica Light"/>
              </a:rPr>
              <a:t>” comes from the Greek </a:t>
            </a:r>
            <a:r>
              <a:rPr lang="en-US" sz="2400" i="1" dirty="0">
                <a:latin typeface="Helvetica Light"/>
                <a:cs typeface="Helvetica Light"/>
              </a:rPr>
              <a:t>bio</a:t>
            </a:r>
            <a:r>
              <a:rPr lang="en-US" sz="2400" dirty="0">
                <a:latin typeface="Helvetica Light"/>
                <a:cs typeface="Helvetica Light"/>
              </a:rPr>
              <a:t>, meaning </a:t>
            </a:r>
            <a:r>
              <a:rPr lang="en-US" sz="2400" i="1" dirty="0">
                <a:latin typeface="Helvetica Light"/>
                <a:cs typeface="Helvetica Light"/>
              </a:rPr>
              <a:t>life</a:t>
            </a:r>
            <a:r>
              <a:rPr lang="en-US" sz="2400" dirty="0">
                <a:latin typeface="Helvetica Light"/>
                <a:cs typeface="Helvetica Light"/>
              </a:rPr>
              <a:t>, and from </a:t>
            </a:r>
            <a:r>
              <a:rPr lang="en-US" sz="2400" i="1" dirty="0">
                <a:latin typeface="Helvetica Light"/>
                <a:cs typeface="Helvetica Light"/>
              </a:rPr>
              <a:t>logos</a:t>
            </a:r>
            <a:r>
              <a:rPr lang="en-US" sz="2400" dirty="0">
                <a:latin typeface="Helvetica Light"/>
                <a:cs typeface="Helvetica Light"/>
              </a:rPr>
              <a:t>, meaning </a:t>
            </a:r>
            <a:r>
              <a:rPr lang="en-US" sz="2400" i="1" dirty="0">
                <a:latin typeface="Helvetica Light"/>
                <a:cs typeface="Helvetica Light"/>
              </a:rPr>
              <a:t>study</a:t>
            </a:r>
            <a:endParaRPr lang="en-US" sz="24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Study the origins and history of life and once-living things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Study the structures of living things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</a:rPr>
              <a:t>Study how living things interact with one another</a:t>
            </a:r>
            <a:endParaRPr lang="en-US" sz="2400" dirty="0">
              <a:solidFill>
                <a:srgbClr val="CC0066"/>
              </a:solidFill>
              <a:latin typeface="Helvetica Light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</a:rPr>
              <a:t>Study how living things function</a:t>
            </a:r>
            <a:endParaRPr lang="en-US" sz="2400" dirty="0">
              <a:solidFill>
                <a:srgbClr val="CC0066"/>
              </a:solidFill>
              <a:latin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98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7871</TotalTime>
  <Words>1029</Words>
  <Application>Microsoft Office PowerPoint</Application>
  <PresentationFormat>On-screen Show (4:3)</PresentationFormat>
  <Paragraphs>177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Helvetica</vt:lpstr>
      <vt:lpstr>Helvetica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McGraw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yadira salazar</cp:lastModifiedBy>
  <cp:revision>130</cp:revision>
  <cp:lastPrinted>2013-07-12T13:26:11Z</cp:lastPrinted>
  <dcterms:created xsi:type="dcterms:W3CDTF">2013-07-09T14:24:31Z</dcterms:created>
  <dcterms:modified xsi:type="dcterms:W3CDTF">2016-08-29T05:05:22Z</dcterms:modified>
</cp:coreProperties>
</file>